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1"/>
  </p:notesMasterIdLst>
  <p:sldIdLst>
    <p:sldId id="256" r:id="rId5"/>
    <p:sldId id="269" r:id="rId6"/>
    <p:sldId id="284" r:id="rId7"/>
    <p:sldId id="273" r:id="rId8"/>
    <p:sldId id="271" r:id="rId9"/>
    <p:sldId id="268" r:id="rId10"/>
    <p:sldId id="270" r:id="rId11"/>
    <p:sldId id="272" r:id="rId12"/>
    <p:sldId id="274" r:id="rId13"/>
    <p:sldId id="275" r:id="rId14"/>
    <p:sldId id="260" r:id="rId15"/>
    <p:sldId id="287" r:id="rId16"/>
    <p:sldId id="258" r:id="rId17"/>
    <p:sldId id="276" r:id="rId18"/>
    <p:sldId id="277" r:id="rId19"/>
    <p:sldId id="267" r:id="rId20"/>
    <p:sldId id="282" r:id="rId21"/>
    <p:sldId id="257" r:id="rId22"/>
    <p:sldId id="265" r:id="rId23"/>
    <p:sldId id="259" r:id="rId24"/>
    <p:sldId id="278" r:id="rId25"/>
    <p:sldId id="288" r:id="rId26"/>
    <p:sldId id="279" r:id="rId27"/>
    <p:sldId id="289" r:id="rId28"/>
    <p:sldId id="280" r:id="rId29"/>
    <p:sldId id="263" r:id="rId30"/>
  </p:sldIdLst>
  <p:sldSz cx="12192000" cy="6858000"/>
  <p:notesSz cx="6886575" cy="100171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3E55"/>
    <a:srgbClr val="F0A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9F7A68-B7B0-4562-B390-EB978F817ED1}" v="35" dt="2025-06-17T14:34:07.0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33"/>
    <p:restoredTop sz="94714"/>
  </p:normalViewPr>
  <p:slideViewPr>
    <p:cSldViewPr snapToGrid="0">
      <p:cViewPr varScale="1">
        <p:scale>
          <a:sx n="101" d="100"/>
          <a:sy n="101" d="100"/>
        </p:scale>
        <p:origin x="10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nan Zeb-Khan" userId="a6be61dc-3aea-42c7-a9ae-dad4fc65dfc0" providerId="ADAL" clId="{989F7A68-B7B0-4562-B390-EB978F817ED1}"/>
    <pc:docChg chg="custSel addSld delSld modSld modNotesMaster">
      <pc:chgData name="Adnan Zeb-Khan" userId="a6be61dc-3aea-42c7-a9ae-dad4fc65dfc0" providerId="ADAL" clId="{989F7A68-B7B0-4562-B390-EB978F817ED1}" dt="2025-06-17T14:35:29.597" v="145" actId="1076"/>
      <pc:docMkLst>
        <pc:docMk/>
      </pc:docMkLst>
      <pc:sldChg chg="modSp mod">
        <pc:chgData name="Adnan Zeb-Khan" userId="a6be61dc-3aea-42c7-a9ae-dad4fc65dfc0" providerId="ADAL" clId="{989F7A68-B7B0-4562-B390-EB978F817ED1}" dt="2025-06-17T14:35:29.597" v="145" actId="1076"/>
        <pc:sldMkLst>
          <pc:docMk/>
          <pc:sldMk cId="1928588952" sldId="263"/>
        </pc:sldMkLst>
        <pc:spChg chg="mod">
          <ac:chgData name="Adnan Zeb-Khan" userId="a6be61dc-3aea-42c7-a9ae-dad4fc65dfc0" providerId="ADAL" clId="{989F7A68-B7B0-4562-B390-EB978F817ED1}" dt="2025-06-17T14:35:29.597" v="145" actId="1076"/>
          <ac:spMkLst>
            <pc:docMk/>
            <pc:sldMk cId="1928588952" sldId="263"/>
            <ac:spMk id="4" creationId="{C2C554DB-F0A2-184D-86C7-4E8F2821D0B2}"/>
          </ac:spMkLst>
        </pc:spChg>
        <pc:spChg chg="mod">
          <ac:chgData name="Adnan Zeb-Khan" userId="a6be61dc-3aea-42c7-a9ae-dad4fc65dfc0" providerId="ADAL" clId="{989F7A68-B7B0-4562-B390-EB978F817ED1}" dt="2025-06-17T14:34:30.076" v="98" actId="1076"/>
          <ac:spMkLst>
            <pc:docMk/>
            <pc:sldMk cId="1928588952" sldId="263"/>
            <ac:spMk id="5" creationId="{5BCADAAB-1F5F-46DC-1A91-41728D1AA544}"/>
          </ac:spMkLst>
        </pc:spChg>
        <pc:picChg chg="mod">
          <ac:chgData name="Adnan Zeb-Khan" userId="a6be61dc-3aea-42c7-a9ae-dad4fc65dfc0" providerId="ADAL" clId="{989F7A68-B7B0-4562-B390-EB978F817ED1}" dt="2025-06-17T14:34:34.338" v="99" actId="1076"/>
          <ac:picMkLst>
            <pc:docMk/>
            <pc:sldMk cId="1928588952" sldId="263"/>
            <ac:picMk id="3" creationId="{7D604E40-928F-DA98-34CA-9BFC333C6D01}"/>
          </ac:picMkLst>
        </pc:picChg>
      </pc:sldChg>
      <pc:sldChg chg="modSp mod modAnim">
        <pc:chgData name="Adnan Zeb-Khan" userId="a6be61dc-3aea-42c7-a9ae-dad4fc65dfc0" providerId="ADAL" clId="{989F7A68-B7B0-4562-B390-EB978F817ED1}" dt="2025-06-17T14:14:44.933" v="68" actId="20577"/>
        <pc:sldMkLst>
          <pc:docMk/>
          <pc:sldMk cId="2227769150" sldId="268"/>
        </pc:sldMkLst>
        <pc:spChg chg="mod">
          <ac:chgData name="Adnan Zeb-Khan" userId="a6be61dc-3aea-42c7-a9ae-dad4fc65dfc0" providerId="ADAL" clId="{989F7A68-B7B0-4562-B390-EB978F817ED1}" dt="2025-06-17T14:14:44.933" v="68" actId="20577"/>
          <ac:spMkLst>
            <pc:docMk/>
            <pc:sldMk cId="2227769150" sldId="268"/>
            <ac:spMk id="11" creationId="{FAE199D5-374E-3B6A-086F-78540CB7C350}"/>
          </ac:spMkLst>
        </pc:spChg>
      </pc:sldChg>
      <pc:sldChg chg="modSp mod">
        <pc:chgData name="Adnan Zeb-Khan" userId="a6be61dc-3aea-42c7-a9ae-dad4fc65dfc0" providerId="ADAL" clId="{989F7A68-B7B0-4562-B390-EB978F817ED1}" dt="2025-06-17T14:21:38.095" v="91" actId="1076"/>
        <pc:sldMkLst>
          <pc:docMk/>
          <pc:sldMk cId="1264174609" sldId="270"/>
        </pc:sldMkLst>
        <pc:spChg chg="mod">
          <ac:chgData name="Adnan Zeb-Khan" userId="a6be61dc-3aea-42c7-a9ae-dad4fc65dfc0" providerId="ADAL" clId="{989F7A68-B7B0-4562-B390-EB978F817ED1}" dt="2025-06-17T14:18:37.056" v="71" actId="1076"/>
          <ac:spMkLst>
            <pc:docMk/>
            <pc:sldMk cId="1264174609" sldId="270"/>
            <ac:spMk id="3" creationId="{81D6E94A-C22E-2C98-F5A0-F214895B9450}"/>
          </ac:spMkLst>
        </pc:spChg>
        <pc:spChg chg="mod">
          <ac:chgData name="Adnan Zeb-Khan" userId="a6be61dc-3aea-42c7-a9ae-dad4fc65dfc0" providerId="ADAL" clId="{989F7A68-B7B0-4562-B390-EB978F817ED1}" dt="2025-06-17T14:18:46.470" v="72" actId="1076"/>
          <ac:spMkLst>
            <pc:docMk/>
            <pc:sldMk cId="1264174609" sldId="270"/>
            <ac:spMk id="4" creationId="{379EC31E-B5E2-014C-150D-5A2986850FBC}"/>
          </ac:spMkLst>
        </pc:spChg>
        <pc:spChg chg="mod">
          <ac:chgData name="Adnan Zeb-Khan" userId="a6be61dc-3aea-42c7-a9ae-dad4fc65dfc0" providerId="ADAL" clId="{989F7A68-B7B0-4562-B390-EB978F817ED1}" dt="2025-06-17T14:19:21.879" v="78" actId="207"/>
          <ac:spMkLst>
            <pc:docMk/>
            <pc:sldMk cId="1264174609" sldId="270"/>
            <ac:spMk id="20" creationId="{73F63CF1-1894-08E1-B076-893168EE207C}"/>
          </ac:spMkLst>
        </pc:spChg>
        <pc:spChg chg="mod">
          <ac:chgData name="Adnan Zeb-Khan" userId="a6be61dc-3aea-42c7-a9ae-dad4fc65dfc0" providerId="ADAL" clId="{989F7A68-B7B0-4562-B390-EB978F817ED1}" dt="2025-06-17T14:19:42.795" v="81" actId="207"/>
          <ac:spMkLst>
            <pc:docMk/>
            <pc:sldMk cId="1264174609" sldId="270"/>
            <ac:spMk id="21" creationId="{8479BC9D-4B40-A5D4-E21A-D5E4C13F385B}"/>
          </ac:spMkLst>
        </pc:spChg>
        <pc:spChg chg="mod">
          <ac:chgData name="Adnan Zeb-Khan" userId="a6be61dc-3aea-42c7-a9ae-dad4fc65dfc0" providerId="ADAL" clId="{989F7A68-B7B0-4562-B390-EB978F817ED1}" dt="2025-06-17T14:20:47.859" v="89" actId="1076"/>
          <ac:spMkLst>
            <pc:docMk/>
            <pc:sldMk cId="1264174609" sldId="270"/>
            <ac:spMk id="22" creationId="{D710F38B-41F4-0C07-EE08-4C38F6C2C682}"/>
          </ac:spMkLst>
        </pc:spChg>
        <pc:spChg chg="mod">
          <ac:chgData name="Adnan Zeb-Khan" userId="a6be61dc-3aea-42c7-a9ae-dad4fc65dfc0" providerId="ADAL" clId="{989F7A68-B7B0-4562-B390-EB978F817ED1}" dt="2025-06-17T14:20:19.384" v="85" actId="1076"/>
          <ac:spMkLst>
            <pc:docMk/>
            <pc:sldMk cId="1264174609" sldId="270"/>
            <ac:spMk id="23" creationId="{93B365B7-41CB-3A8F-A7D8-217F76F01149}"/>
          </ac:spMkLst>
        </pc:spChg>
        <pc:cxnChg chg="mod">
          <ac:chgData name="Adnan Zeb-Khan" userId="a6be61dc-3aea-42c7-a9ae-dad4fc65dfc0" providerId="ADAL" clId="{989F7A68-B7B0-4562-B390-EB978F817ED1}" dt="2025-06-17T14:21:38.095" v="91" actId="1076"/>
          <ac:cxnSpMkLst>
            <pc:docMk/>
            <pc:sldMk cId="1264174609" sldId="270"/>
            <ac:cxnSpMk id="8" creationId="{E619D769-5CA4-E98C-69CA-CD277FEE2181}"/>
          </ac:cxnSpMkLst>
        </pc:cxnChg>
        <pc:cxnChg chg="mod">
          <ac:chgData name="Adnan Zeb-Khan" userId="a6be61dc-3aea-42c7-a9ae-dad4fc65dfc0" providerId="ADAL" clId="{989F7A68-B7B0-4562-B390-EB978F817ED1}" dt="2025-06-17T14:18:50.020" v="73" actId="1076"/>
          <ac:cxnSpMkLst>
            <pc:docMk/>
            <pc:sldMk cId="1264174609" sldId="270"/>
            <ac:cxnSpMk id="14" creationId="{562E2DB3-5076-D872-7D0D-77C0B99E3BA0}"/>
          </ac:cxnSpMkLst>
        </pc:cxnChg>
        <pc:cxnChg chg="mod">
          <ac:chgData name="Adnan Zeb-Khan" userId="a6be61dc-3aea-42c7-a9ae-dad4fc65dfc0" providerId="ADAL" clId="{989F7A68-B7B0-4562-B390-EB978F817ED1}" dt="2025-06-17T14:20:44.631" v="88" actId="14100"/>
          <ac:cxnSpMkLst>
            <pc:docMk/>
            <pc:sldMk cId="1264174609" sldId="270"/>
            <ac:cxnSpMk id="16" creationId="{D31BEDB0-E47B-9204-1A66-A016BCB96CA4}"/>
          </ac:cxnSpMkLst>
        </pc:cxnChg>
        <pc:cxnChg chg="mod">
          <ac:chgData name="Adnan Zeb-Khan" userId="a6be61dc-3aea-42c7-a9ae-dad4fc65dfc0" providerId="ADAL" clId="{989F7A68-B7B0-4562-B390-EB978F817ED1}" dt="2025-06-17T14:21:30.065" v="90" actId="1076"/>
          <ac:cxnSpMkLst>
            <pc:docMk/>
            <pc:sldMk cId="1264174609" sldId="270"/>
            <ac:cxnSpMk id="18" creationId="{AA7EB759-AB86-7FE2-9983-23F1ED1F9692}"/>
          </ac:cxnSpMkLst>
        </pc:cxnChg>
      </pc:sldChg>
      <pc:sldChg chg="addSp del">
        <pc:chgData name="Adnan Zeb-Khan" userId="a6be61dc-3aea-42c7-a9ae-dad4fc65dfc0" providerId="ADAL" clId="{989F7A68-B7B0-4562-B390-EB978F817ED1}" dt="2025-06-17T14:34:16.901" v="97" actId="2696"/>
        <pc:sldMkLst>
          <pc:docMk/>
          <pc:sldMk cId="1809027922" sldId="283"/>
        </pc:sldMkLst>
        <pc:picChg chg="add">
          <ac:chgData name="Adnan Zeb-Khan" userId="a6be61dc-3aea-42c7-a9ae-dad4fc65dfc0" providerId="ADAL" clId="{989F7A68-B7B0-4562-B390-EB978F817ED1}" dt="2025-06-17T14:34:00.559" v="95"/>
          <ac:picMkLst>
            <pc:docMk/>
            <pc:sldMk cId="1809027922" sldId="283"/>
            <ac:picMk id="6" creationId="{C0F8E9C5-42F8-21F8-3FFA-6FA4944C0C88}"/>
          </ac:picMkLst>
        </pc:picChg>
      </pc:sldChg>
      <pc:sldChg chg="mod modShow">
        <pc:chgData name="Adnan Zeb-Khan" userId="a6be61dc-3aea-42c7-a9ae-dad4fc65dfc0" providerId="ADAL" clId="{989F7A68-B7B0-4562-B390-EB978F817ED1}" dt="2025-06-17T14:28:06.200" v="93" actId="729"/>
        <pc:sldMkLst>
          <pc:docMk/>
          <pc:sldMk cId="42208016" sldId="287"/>
        </pc:sldMkLst>
      </pc:sldChg>
      <pc:sldChg chg="mod modShow">
        <pc:chgData name="Adnan Zeb-Khan" userId="a6be61dc-3aea-42c7-a9ae-dad4fc65dfc0" providerId="ADAL" clId="{989F7A68-B7B0-4562-B390-EB978F817ED1}" dt="2025-06-17T14:30:41.773" v="94" actId="729"/>
        <pc:sldMkLst>
          <pc:docMk/>
          <pc:sldMk cId="3379127354" sldId="288"/>
        </pc:sldMkLst>
      </pc:sldChg>
      <pc:sldChg chg="add">
        <pc:chgData name="Adnan Zeb-Khan" userId="a6be61dc-3aea-42c7-a9ae-dad4fc65dfc0" providerId="ADAL" clId="{989F7A68-B7B0-4562-B390-EB978F817ED1}" dt="2025-06-17T14:34:07.087" v="96"/>
        <pc:sldMkLst>
          <pc:docMk/>
          <pc:sldMk cId="640968726" sldId="28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182" cy="502596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0799" y="0"/>
            <a:ext cx="2984182" cy="502596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r">
              <a:defRPr sz="1200"/>
            </a:lvl1pPr>
          </a:lstStyle>
          <a:p>
            <a:fld id="{CA1C5067-6454-D740-9807-5639C9B350DF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50950"/>
            <a:ext cx="6013450" cy="3382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04" tIns="46552" rIns="93104" bIns="4655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658" y="4820742"/>
            <a:ext cx="5509260" cy="3944243"/>
          </a:xfrm>
          <a:prstGeom prst="rect">
            <a:avLst/>
          </a:prstGeom>
        </p:spPr>
        <p:txBody>
          <a:bodyPr vert="horz" lIns="93104" tIns="46552" rIns="93104" bIns="46552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4532"/>
            <a:ext cx="2984182" cy="502595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0799" y="9514532"/>
            <a:ext cx="2984182" cy="502595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r">
              <a:defRPr sz="1200"/>
            </a:lvl1pPr>
          </a:lstStyle>
          <a:p>
            <a:fld id="{F56DB026-690A-7042-9B50-AAC0D75C5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891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6088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2B69E-6D5B-853D-1250-8B9D3AC16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53B0DA-86F1-DCAE-FEFC-B9F077A614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1138F1-49A7-5D34-0C1D-E607F1DE00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6DA29-AE73-5218-41A4-918F2F5DDA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079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3012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356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F393E-2BFD-2CE2-DD6E-C4A639787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98964D-3FDA-1C0B-6F23-8734EE8F1F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CAF289-DD83-B026-4D63-87421406D2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CAA5D-892C-454A-FB55-EEE172AF7F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5585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DDE7C-6C9C-ECBF-91FD-4DA6407A8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75EB15-BAD4-C865-405C-73B1AEEC67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D29B56-5472-29AA-1322-B5907A62E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C43374-A1AB-F97E-90DF-6A69D9C9B0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0339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6411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4793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3066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931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893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A1980-447C-C52E-B306-D4E09D5B3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9E5830-5891-24FE-9743-1C5E14AFA8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270680-BA04-3E0A-99DF-F8175EBD57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CCB401-1718-FBA9-A73F-F1AAB2392D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2180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96E25-70EA-EB33-9496-697DC144E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E7F780-1A97-77AC-053B-9F5F7DFD28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A06E50-D688-A344-7531-849E9868ED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99AF2-651E-0C05-0559-457689A15B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8234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A119E-B520-3E81-8550-13D16AEC2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0CA304-79C9-9099-5A58-14260B7BF8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EE89EC-B260-7094-62D5-5207EDD4D3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3EDFF5-71ED-8BC4-9AFD-ABEA31A61F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5956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291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91062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97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595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60497-FDEB-9D7E-195B-735970937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A936C85-8AC1-DD7F-B82D-A209941BF7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C34B5A-8AAA-C31F-0CA8-4BE748206A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5DAB2-9617-1C60-396E-CD959BE7E9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369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We’re going through tough times – in business and in life - but as the great man said – “when the going gets tough, the tough get going!”</a:t>
            </a:r>
          </a:p>
          <a:p>
            <a:endParaRPr lang="en-US" dirty="0"/>
          </a:p>
          <a:p>
            <a:r>
              <a:rPr lang="en-US" dirty="0"/>
              <a:t>I might be showing my age a little bit with quoting dear Billy… but I really believe that when life is challenging, we’re much better off coming together to tackle all those challenges and take advantage of the opportunities that doubtless arise.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938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692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88CA-F72B-598F-5CC5-6742DEDFF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C2B2D9-2DC9-967C-2CB2-FB35290B0B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9EEA17-A528-8E3E-0668-68E02ABD02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1BE103-9E62-9A87-6EAA-98D326D74E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190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B351F-CACA-42A9-3A21-46B3D1900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57F143-3EBB-6BDF-E566-30BDAAED8A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DE73DE-7E3D-07E7-B977-DFB815E53C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DF2512-ED8E-F650-002F-30352AD4FE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0491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F4B3A-255A-F09E-BFA7-9FD79F7F1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6F7A98-804A-0C5D-85C1-B888AE3368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C88C4B-8215-0F0F-E032-A9A43195A9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C1DADD-ABFE-4FA7-EEB0-1192D62D5A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DB026-690A-7042-9B50-AAC0D75C529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654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Creative%20Pitch/Creative%20Pitch/CP%20Client%20Work/UKSFA/UKSFA%20Powerpoint%20Template/UKSFA-Cover-Background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Creative%20Pitch/Creative%20Pitch/CP%20Client%20Work/UKSFA/UKSFA%20Powerpoint%20Template/UKSFA%20Full%20Landscape%20Logotype%20on%20Navy@4x.png" TargetMode="Externa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Creative%20Pitch/Creative%20Pitch/CP%20Client%20Work/UKSFA/UKSFA%20Powerpoint%20Template/UKSFA-Cover-Background.png" TargetMode="External"/><Relationship Id="rId7" Type="http://schemas.openxmlformats.org/officeDocument/2006/relationships/image" Target="file:////Volumes/Creative%20Pitch/Creative%20Pitch/CP%20Client%20Work/UKSFA/UKSFA%20Powerpoint%20Template/UKSFA%20leaft@4x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file:////Volumes/Creative%20Pitch/Creative%20Pitch/CP%20Client%20Work/UKSFA/UKSFA%20Powerpoint%20Template/UKSFA%20Full%20Landscape%20Logotype%20on%20White@4x.png" TargetMode="Externa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Creative%20Pitch/Creative%20Pitch/CP%20Client%20Work/UKSFA/UKSFA%20Powerpoint%20Template/UKSFA-Cover-Background.png" TargetMode="External"/><Relationship Id="rId7" Type="http://schemas.openxmlformats.org/officeDocument/2006/relationships/image" Target="file:////Volumes/Creative%20Pitch/Creative%20Pitch/CP%20Client%20Work/UKSFA/UKSFA%20Powerpoint%20Template/UKSFA%20leaft@4x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file:////Volumes/Creative%20Pitch/Creative%20Pitch/CP%20Client%20Work/UKSFA/UKSFA%20Powerpoint%20Template/UKSFA%20Full%20Landscape%20Logotype%20on%20White@4x.png" TargetMode="Externa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Creative%20Pitch/Creative%20Pitch/CP%20Client%20Work/UKSFA/UKSFA%20Powerpoint%20Template/UKSFA%20Full%20Landscape%20Logotype%20on%20Navy@4x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Creative%20Pitch/Creative%20Pitch/CP%20Client%20Work/UKSFA/UKSFA%20Powerpoint%20Template/UKSFA%20Full%20Landscape%20Logotype%20on%20Navy@4x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Creative%20Pitch/Creative%20Pitch/CP%20Client%20Work/UKSFA/UKSFA%20Powerpoint%20Template/UKSFA%20Full%20Landscape%20Logotype%20on%20Navy@4x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Creative%20Pitch/Creative%20Pitch/CP%20Client%20Work/UKSFA/UKSFA%20Powerpoint%20Template/UKSFA%20Full%20Landscape%20Logotype%20on%20White@4x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Creative%20Pitch/Creative%20Pitch/CP%20Client%20Work/UKSFA/UKSFA%20Powerpoint%20Template/UKSFA%20Full%20Landscape%20Logotype%20on%20Navy@4x.pn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Creative%20Pitch/Creative%20Pitch/CP%20Client%20Work/UKSFA/UKSFA%20Powerpoint%20Template/UKSFA-Cover-Background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Volumes/Creative%20Pitch/Creative%20Pitch/CP%20Client%20Work/UKSFA/UKSFA%20Powerpoint%20Template/UKSFA%20Full%20Landscape%20Logotype%20on%20Navy@4x.png" TargetMode="Externa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background with a blue border&#10;&#10;AI-generated content may be incorrect.">
            <a:extLst>
              <a:ext uri="{FF2B5EF4-FFF2-40B4-BE49-F238E27FC236}">
                <a16:creationId xmlns:a16="http://schemas.microsoft.com/office/drawing/2014/main" id="{5DD9412A-2776-7EF5-E03F-04A33FB4D08B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8B26E8BD-3950-6B4C-30D2-8503135859EA}"/>
              </a:ext>
            </a:extLst>
          </p:cNvPr>
          <p:cNvPicPr>
            <a:picLocks noChangeAspect="1"/>
          </p:cNvPicPr>
          <p:nvPr userDrawn="1"/>
        </p:nvPicPr>
        <p:blipFill>
          <a:blip r:embed="rId4" r:link="rId5"/>
          <a:stretch>
            <a:fillRect/>
          </a:stretch>
        </p:blipFill>
        <p:spPr>
          <a:xfrm>
            <a:off x="-168165" y="1179263"/>
            <a:ext cx="7355774" cy="25593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8CBD1B-0F26-7307-2A35-FC6644047C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0337" y="4190914"/>
            <a:ext cx="9144000" cy="688386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840AE0-1814-3924-1EF3-22B6B34114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0337" y="4972855"/>
            <a:ext cx="9144000" cy="120293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4CB5AB7-7CE4-308F-6B37-8BC73D3045EE}"/>
              </a:ext>
            </a:extLst>
          </p:cNvPr>
          <p:cNvCxnSpPr>
            <a:cxnSpLocks/>
          </p:cNvCxnSpPr>
          <p:nvPr userDrawn="1"/>
        </p:nvCxnSpPr>
        <p:spPr>
          <a:xfrm>
            <a:off x="470337" y="3875450"/>
            <a:ext cx="11133084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ound Single Corner of Rectangle 18">
            <a:extLst>
              <a:ext uri="{FF2B5EF4-FFF2-40B4-BE49-F238E27FC236}">
                <a16:creationId xmlns:a16="http://schemas.microsoft.com/office/drawing/2014/main" id="{1369CFEA-3154-A384-2480-BAC62A167678}"/>
              </a:ext>
            </a:extLst>
          </p:cNvPr>
          <p:cNvSpPr/>
          <p:nvPr userDrawn="1"/>
        </p:nvSpPr>
        <p:spPr>
          <a:xfrm>
            <a:off x="0" y="6417567"/>
            <a:ext cx="12192000" cy="440433"/>
          </a:xfrm>
          <a:prstGeom prst="round1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9A02B-D936-D7EF-3072-FB77E8F8B6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0638" y="645522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337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background with a blue border&#10;&#10;AI-generated content may be incorrect.">
            <a:extLst>
              <a:ext uri="{FF2B5EF4-FFF2-40B4-BE49-F238E27FC236}">
                <a16:creationId xmlns:a16="http://schemas.microsoft.com/office/drawing/2014/main" id="{5DD9412A-2776-7EF5-E03F-04A33FB4D08B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Round Single Corner of Rectangle 19">
            <a:extLst>
              <a:ext uri="{FF2B5EF4-FFF2-40B4-BE49-F238E27FC236}">
                <a16:creationId xmlns:a16="http://schemas.microsoft.com/office/drawing/2014/main" id="{94ABBFF6-F915-F45C-8A34-17F8B1264750}"/>
              </a:ext>
            </a:extLst>
          </p:cNvPr>
          <p:cNvSpPr/>
          <p:nvPr userDrawn="1"/>
        </p:nvSpPr>
        <p:spPr>
          <a:xfrm>
            <a:off x="0" y="6085490"/>
            <a:ext cx="12192000" cy="772510"/>
          </a:xfrm>
          <a:prstGeom prst="round1Rect">
            <a:avLst>
              <a:gd name="adj" fmla="val 291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3311D76-D008-8AEA-C8B5-E49B73404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3309" y="6290361"/>
            <a:ext cx="6545801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 of Presentation</a:t>
            </a:r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3878219-6B4C-3985-E4E1-CAC957691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082" y="6290361"/>
            <a:ext cx="60233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| </a:t>
            </a:r>
            <a:fld id="{9141048C-E6A7-604B-AFFE-3488B6EB0C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8CBD1B-0F26-7307-2A35-FC6644047C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0337" y="2297674"/>
            <a:ext cx="9144000" cy="688386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ED6259-89EF-2051-B31C-55215061F93A}"/>
              </a:ext>
            </a:extLst>
          </p:cNvPr>
          <p:cNvPicPr>
            <a:picLocks noChangeAspect="1"/>
          </p:cNvPicPr>
          <p:nvPr userDrawn="1"/>
        </p:nvPicPr>
        <p:blipFill>
          <a:blip r:embed="rId4" r:link="rId5"/>
          <a:srcRect/>
          <a:stretch>
            <a:fillRect/>
          </a:stretch>
        </p:blipFill>
        <p:spPr>
          <a:xfrm>
            <a:off x="218090" y="6028805"/>
            <a:ext cx="2546130" cy="885880"/>
          </a:xfrm>
          <a:prstGeom prst="rect">
            <a:avLst/>
          </a:prstGeom>
        </p:spPr>
      </p:pic>
      <p:pic>
        <p:nvPicPr>
          <p:cNvPr id="15" name="Picture 14" descr="A green and black logo&#10;&#10;AI-generated content may be incorrect.">
            <a:extLst>
              <a:ext uri="{FF2B5EF4-FFF2-40B4-BE49-F238E27FC236}">
                <a16:creationId xmlns:a16="http://schemas.microsoft.com/office/drawing/2014/main" id="{851D86E2-D97E-8AFF-3F77-A6D0AA955FD2}"/>
              </a:ext>
            </a:extLst>
          </p:cNvPr>
          <p:cNvPicPr>
            <a:picLocks noChangeAspect="1"/>
          </p:cNvPicPr>
          <p:nvPr userDrawn="1"/>
        </p:nvPicPr>
        <p:blipFill>
          <a:blip r:embed="rId6" r:link="rId7"/>
          <a:stretch>
            <a:fillRect/>
          </a:stretch>
        </p:blipFill>
        <p:spPr>
          <a:xfrm>
            <a:off x="548952" y="1648047"/>
            <a:ext cx="438524" cy="43852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105A166-7208-F160-E99B-277FF96446D1}"/>
              </a:ext>
            </a:extLst>
          </p:cNvPr>
          <p:cNvCxnSpPr/>
          <p:nvPr userDrawn="1"/>
        </p:nvCxnSpPr>
        <p:spPr>
          <a:xfrm>
            <a:off x="3032449" y="6176865"/>
            <a:ext cx="0" cy="54461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0686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background with a blue border&#10;&#10;AI-generated content may be incorrect.">
            <a:extLst>
              <a:ext uri="{FF2B5EF4-FFF2-40B4-BE49-F238E27FC236}">
                <a16:creationId xmlns:a16="http://schemas.microsoft.com/office/drawing/2014/main" id="{5DD9412A-2776-7EF5-E03F-04A33FB4D08B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rcRect l="31399" r="1873"/>
          <a:stretch>
            <a:fillRect/>
          </a:stretch>
        </p:blipFill>
        <p:spPr>
          <a:xfrm>
            <a:off x="0" y="0"/>
            <a:ext cx="8136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B4232A3-E76B-5E5F-CCB3-E2D1A9E1C4EF}"/>
              </a:ext>
            </a:extLst>
          </p:cNvPr>
          <p:cNvSpPr/>
          <p:nvPr userDrawn="1"/>
        </p:nvSpPr>
        <p:spPr>
          <a:xfrm>
            <a:off x="0" y="6085490"/>
            <a:ext cx="12192000" cy="772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3311D76-D008-8AEA-C8B5-E49B73404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3309" y="6290361"/>
            <a:ext cx="6545801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 of Presentation</a:t>
            </a:r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3878219-6B4C-3985-E4E1-CAC957691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082" y="6290361"/>
            <a:ext cx="60233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| </a:t>
            </a:r>
            <a:fld id="{9141048C-E6A7-604B-AFFE-3488B6EB0CB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8CBD1B-0F26-7307-2A35-FC6644047C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0337" y="2297674"/>
            <a:ext cx="6557784" cy="688386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ED6259-89EF-2051-B31C-55215061F93A}"/>
              </a:ext>
            </a:extLst>
          </p:cNvPr>
          <p:cNvPicPr>
            <a:picLocks noChangeAspect="1"/>
          </p:cNvPicPr>
          <p:nvPr userDrawn="1"/>
        </p:nvPicPr>
        <p:blipFill>
          <a:blip r:embed="rId4" r:link="rId5"/>
          <a:srcRect/>
          <a:stretch>
            <a:fillRect/>
          </a:stretch>
        </p:blipFill>
        <p:spPr>
          <a:xfrm>
            <a:off x="218090" y="6028805"/>
            <a:ext cx="2546130" cy="88588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105A166-7208-F160-E99B-277FF96446D1}"/>
              </a:ext>
            </a:extLst>
          </p:cNvPr>
          <p:cNvCxnSpPr/>
          <p:nvPr userDrawn="1"/>
        </p:nvCxnSpPr>
        <p:spPr>
          <a:xfrm>
            <a:off x="3032449" y="6176865"/>
            <a:ext cx="0" cy="54461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C5B1019A-C812-FB27-901B-9C4080F39D2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36000" y="-1"/>
            <a:ext cx="4056000" cy="6085489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 descr="A green and black logo&#10;&#10;AI-generated content may be incorrect.">
            <a:extLst>
              <a:ext uri="{FF2B5EF4-FFF2-40B4-BE49-F238E27FC236}">
                <a16:creationId xmlns:a16="http://schemas.microsoft.com/office/drawing/2014/main" id="{A1C59994-2685-39F0-C0DF-BAF64B994C9D}"/>
              </a:ext>
            </a:extLst>
          </p:cNvPr>
          <p:cNvPicPr>
            <a:picLocks noChangeAspect="1"/>
          </p:cNvPicPr>
          <p:nvPr userDrawn="1"/>
        </p:nvPicPr>
        <p:blipFill>
          <a:blip r:embed="rId6" r:link="rId7"/>
          <a:stretch>
            <a:fillRect/>
          </a:stretch>
        </p:blipFill>
        <p:spPr>
          <a:xfrm>
            <a:off x="548952" y="1648047"/>
            <a:ext cx="438524" cy="43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192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 Single Corner of Rectangle 13">
            <a:extLst>
              <a:ext uri="{FF2B5EF4-FFF2-40B4-BE49-F238E27FC236}">
                <a16:creationId xmlns:a16="http://schemas.microsoft.com/office/drawing/2014/main" id="{F721C80E-1D53-DF8F-301A-00CAE09E9527}"/>
              </a:ext>
            </a:extLst>
          </p:cNvPr>
          <p:cNvSpPr/>
          <p:nvPr userDrawn="1"/>
        </p:nvSpPr>
        <p:spPr>
          <a:xfrm>
            <a:off x="0" y="6088878"/>
            <a:ext cx="12192000" cy="772510"/>
          </a:xfrm>
          <a:prstGeom prst="round1Rect">
            <a:avLst>
              <a:gd name="adj" fmla="val 2912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5CD12A-19F6-0972-200A-AE6A5BCED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337" y="310620"/>
            <a:ext cx="10515600" cy="698371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A837-CFBD-53B2-14EC-DF2C465DB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337" y="1347106"/>
            <a:ext cx="10515600" cy="39971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155A1-E9DB-00E9-558C-011EDAF6A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3309" y="6290361"/>
            <a:ext cx="6545801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 of Presentation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9A113-4F96-987C-73A2-316C0065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4219" y="6290361"/>
            <a:ext cx="929201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| </a:t>
            </a:r>
            <a:fld id="{9141048C-E6A7-604B-AFFE-3488B6EB0CB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18E6CEF-8078-FCA8-9FAF-E52B5A5ECDA0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218090" y="6028805"/>
            <a:ext cx="2546131" cy="88588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A4FB7A2-102A-990F-CC21-A21733DAB7B7}"/>
              </a:ext>
            </a:extLst>
          </p:cNvPr>
          <p:cNvCxnSpPr>
            <a:cxnSpLocks/>
          </p:cNvCxnSpPr>
          <p:nvPr userDrawn="1"/>
        </p:nvCxnSpPr>
        <p:spPr>
          <a:xfrm>
            <a:off x="470337" y="1057642"/>
            <a:ext cx="1113308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B06F611-81FC-725C-FDB5-86119CB4A1B9}"/>
              </a:ext>
            </a:extLst>
          </p:cNvPr>
          <p:cNvCxnSpPr/>
          <p:nvPr userDrawn="1"/>
        </p:nvCxnSpPr>
        <p:spPr>
          <a:xfrm>
            <a:off x="3032449" y="6176865"/>
            <a:ext cx="0" cy="54461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885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 Single Corner of Rectangle 13">
            <a:extLst>
              <a:ext uri="{FF2B5EF4-FFF2-40B4-BE49-F238E27FC236}">
                <a16:creationId xmlns:a16="http://schemas.microsoft.com/office/drawing/2014/main" id="{F721C80E-1D53-DF8F-301A-00CAE09E9527}"/>
              </a:ext>
            </a:extLst>
          </p:cNvPr>
          <p:cNvSpPr/>
          <p:nvPr userDrawn="1"/>
        </p:nvSpPr>
        <p:spPr>
          <a:xfrm>
            <a:off x="0" y="6088878"/>
            <a:ext cx="12192000" cy="772510"/>
          </a:xfrm>
          <a:prstGeom prst="round1Rect">
            <a:avLst>
              <a:gd name="adj" fmla="val 2912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5CD12A-19F6-0972-200A-AE6A5BCED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337" y="310620"/>
            <a:ext cx="8326530" cy="698371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A837-CFBD-53B2-14EC-DF2C465DB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337" y="1347106"/>
            <a:ext cx="10515600" cy="39971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155A1-E9DB-00E9-558C-011EDAF6A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3309" y="6290361"/>
            <a:ext cx="6545801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 of Presentation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9A113-4F96-987C-73A2-316C0065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4219" y="6290361"/>
            <a:ext cx="929201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| </a:t>
            </a:r>
            <a:fld id="{9141048C-E6A7-604B-AFFE-3488B6EB0CB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18E6CEF-8078-FCA8-9FAF-E52B5A5ECDA0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218090" y="6028805"/>
            <a:ext cx="2546131" cy="88588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B06F611-81FC-725C-FDB5-86119CB4A1B9}"/>
              </a:ext>
            </a:extLst>
          </p:cNvPr>
          <p:cNvCxnSpPr/>
          <p:nvPr userDrawn="1"/>
        </p:nvCxnSpPr>
        <p:spPr>
          <a:xfrm>
            <a:off x="3032449" y="6176865"/>
            <a:ext cx="0" cy="54461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ound Diagonal Corner of Rectangle 6">
            <a:extLst>
              <a:ext uri="{FF2B5EF4-FFF2-40B4-BE49-F238E27FC236}">
                <a16:creationId xmlns:a16="http://schemas.microsoft.com/office/drawing/2014/main" id="{B0E60B28-A9B5-CF90-66A4-1350E364BAFB}"/>
              </a:ext>
            </a:extLst>
          </p:cNvPr>
          <p:cNvSpPr/>
          <p:nvPr userDrawn="1"/>
        </p:nvSpPr>
        <p:spPr>
          <a:xfrm>
            <a:off x="10235992" y="118147"/>
            <a:ext cx="1367428" cy="408479"/>
          </a:xfrm>
          <a:prstGeom prst="round2DiagRect">
            <a:avLst>
              <a:gd name="adj1" fmla="val 41450"/>
              <a:gd name="adj2" fmla="val 83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INFLUENCE</a:t>
            </a:r>
          </a:p>
        </p:txBody>
      </p:sp>
      <p:sp>
        <p:nvSpPr>
          <p:cNvPr id="13" name="Round Diagonal Corner of Rectangle 12">
            <a:extLst>
              <a:ext uri="{FF2B5EF4-FFF2-40B4-BE49-F238E27FC236}">
                <a16:creationId xmlns:a16="http://schemas.microsoft.com/office/drawing/2014/main" id="{2A07D606-A4E5-9808-5C7F-059216604064}"/>
              </a:ext>
            </a:extLst>
          </p:cNvPr>
          <p:cNvSpPr/>
          <p:nvPr userDrawn="1"/>
        </p:nvSpPr>
        <p:spPr>
          <a:xfrm>
            <a:off x="9037199" y="195763"/>
            <a:ext cx="1266292" cy="408479"/>
          </a:xfrm>
          <a:prstGeom prst="round2DiagRect">
            <a:avLst>
              <a:gd name="adj1" fmla="val 41450"/>
              <a:gd name="adj2" fmla="val 8369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EDUCATE</a:t>
            </a:r>
          </a:p>
        </p:txBody>
      </p:sp>
      <p:sp>
        <p:nvSpPr>
          <p:cNvPr id="15" name="Round Diagonal Corner of Rectangle 14">
            <a:extLst>
              <a:ext uri="{FF2B5EF4-FFF2-40B4-BE49-F238E27FC236}">
                <a16:creationId xmlns:a16="http://schemas.microsoft.com/office/drawing/2014/main" id="{C6BB1516-68F6-84B7-6357-3A13674D32D9}"/>
              </a:ext>
            </a:extLst>
          </p:cNvPr>
          <p:cNvSpPr/>
          <p:nvPr userDrawn="1"/>
        </p:nvSpPr>
        <p:spPr>
          <a:xfrm>
            <a:off x="9831199" y="524911"/>
            <a:ext cx="1318766" cy="408479"/>
          </a:xfrm>
          <a:prstGeom prst="round2DiagRect">
            <a:avLst>
              <a:gd name="adj1" fmla="val 39816"/>
              <a:gd name="adj2" fmla="val 836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SUPPORT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BDF5AF0-F0FF-5138-5E66-18D81A7C03D6}"/>
              </a:ext>
            </a:extLst>
          </p:cNvPr>
          <p:cNvCxnSpPr>
            <a:cxnSpLocks/>
          </p:cNvCxnSpPr>
          <p:nvPr userDrawn="1"/>
        </p:nvCxnSpPr>
        <p:spPr>
          <a:xfrm>
            <a:off x="470337" y="1057642"/>
            <a:ext cx="1113308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159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 Single Corner of Rectangle 13">
            <a:extLst>
              <a:ext uri="{FF2B5EF4-FFF2-40B4-BE49-F238E27FC236}">
                <a16:creationId xmlns:a16="http://schemas.microsoft.com/office/drawing/2014/main" id="{7FD5A0F2-8D74-EADB-D34A-00692BE9F7F4}"/>
              </a:ext>
            </a:extLst>
          </p:cNvPr>
          <p:cNvSpPr/>
          <p:nvPr userDrawn="1"/>
        </p:nvSpPr>
        <p:spPr>
          <a:xfrm>
            <a:off x="0" y="6088878"/>
            <a:ext cx="12192000" cy="772510"/>
          </a:xfrm>
          <a:prstGeom prst="round1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5CD12A-19F6-0972-200A-AE6A5BCED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337" y="310620"/>
            <a:ext cx="10515600" cy="698371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A837-CFBD-53B2-14EC-DF2C465DB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337" y="1347106"/>
            <a:ext cx="5625663" cy="39971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155A1-E9DB-00E9-558C-011EDAF6A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3309" y="6290361"/>
            <a:ext cx="6545801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 of Presentation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9A113-4F96-987C-73A2-316C0065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4219" y="6290361"/>
            <a:ext cx="929201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| </a:t>
            </a:r>
            <a:fld id="{9141048C-E6A7-604B-AFFE-3488B6EB0CB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18E6CEF-8078-FCA8-9FAF-E52B5A5ECDA0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218090" y="6028805"/>
            <a:ext cx="2546131" cy="88588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A4FB7A2-102A-990F-CC21-A21733DAB7B7}"/>
              </a:ext>
            </a:extLst>
          </p:cNvPr>
          <p:cNvCxnSpPr>
            <a:cxnSpLocks/>
          </p:cNvCxnSpPr>
          <p:nvPr userDrawn="1"/>
        </p:nvCxnSpPr>
        <p:spPr>
          <a:xfrm>
            <a:off x="470337" y="1057642"/>
            <a:ext cx="562566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B06F611-81FC-725C-FDB5-86119CB4A1B9}"/>
              </a:ext>
            </a:extLst>
          </p:cNvPr>
          <p:cNvCxnSpPr/>
          <p:nvPr userDrawn="1"/>
        </p:nvCxnSpPr>
        <p:spPr>
          <a:xfrm>
            <a:off x="3032449" y="6176865"/>
            <a:ext cx="0" cy="54461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5106B98-404D-1CC4-1C80-73DC348DCC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07138" y="-1"/>
            <a:ext cx="5884862" cy="608548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05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08DECD3-CF7B-E4D8-A9C4-08AD27F5D3A4}"/>
              </a:ext>
            </a:extLst>
          </p:cNvPr>
          <p:cNvSpPr/>
          <p:nvPr userDrawn="1"/>
        </p:nvSpPr>
        <p:spPr>
          <a:xfrm>
            <a:off x="0" y="0"/>
            <a:ext cx="6307138" cy="60854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5CD12A-19F6-0972-200A-AE6A5BCED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337" y="310620"/>
            <a:ext cx="5511363" cy="698371"/>
          </a:xfrm>
        </p:spPr>
        <p:txBody>
          <a:bodyPr>
            <a:normAutofit/>
          </a:bodyPr>
          <a:lstStyle>
            <a:lvl1pPr>
              <a:defRPr sz="35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A837-CFBD-53B2-14EC-DF2C465DB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337" y="1347106"/>
            <a:ext cx="5511363" cy="3997106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A4FB7A2-102A-990F-CC21-A21733DAB7B7}"/>
              </a:ext>
            </a:extLst>
          </p:cNvPr>
          <p:cNvCxnSpPr>
            <a:cxnSpLocks/>
          </p:cNvCxnSpPr>
          <p:nvPr userDrawn="1"/>
        </p:nvCxnSpPr>
        <p:spPr>
          <a:xfrm>
            <a:off x="470337" y="1057642"/>
            <a:ext cx="5511363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5106B98-404D-1CC4-1C80-73DC348DCC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07138" y="-1"/>
            <a:ext cx="5884862" cy="6085489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0F66A5-D44B-8E91-CC7F-847DAF3C4575}"/>
              </a:ext>
            </a:extLst>
          </p:cNvPr>
          <p:cNvSpPr/>
          <p:nvPr userDrawn="1"/>
        </p:nvSpPr>
        <p:spPr>
          <a:xfrm>
            <a:off x="0" y="6085490"/>
            <a:ext cx="12192000" cy="7725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BF71D88F-1E61-A18E-B526-D441A7B86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3309" y="6290361"/>
            <a:ext cx="6545801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 of Presentation</a:t>
            </a:r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957DC85-40B4-8B0A-6B51-C2AEB6649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1082" y="6290361"/>
            <a:ext cx="602338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| </a:t>
            </a:r>
            <a:fld id="{9141048C-E6A7-604B-AFFE-3488B6EB0CB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3F6022F-C034-11B8-7574-0651808F2BA4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rcRect/>
          <a:stretch>
            <a:fillRect/>
          </a:stretch>
        </p:blipFill>
        <p:spPr>
          <a:xfrm>
            <a:off x="218090" y="6028805"/>
            <a:ext cx="2546130" cy="88588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5DB2750-B2A8-C36C-898C-208206E754FA}"/>
              </a:ext>
            </a:extLst>
          </p:cNvPr>
          <p:cNvCxnSpPr/>
          <p:nvPr userDrawn="1"/>
        </p:nvCxnSpPr>
        <p:spPr>
          <a:xfrm>
            <a:off x="3032449" y="6176865"/>
            <a:ext cx="0" cy="54461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3218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 Single Corner of Rectangle 9">
            <a:extLst>
              <a:ext uri="{FF2B5EF4-FFF2-40B4-BE49-F238E27FC236}">
                <a16:creationId xmlns:a16="http://schemas.microsoft.com/office/drawing/2014/main" id="{582E45B3-7B3D-8714-2F1E-83E68983FED2}"/>
              </a:ext>
            </a:extLst>
          </p:cNvPr>
          <p:cNvSpPr/>
          <p:nvPr userDrawn="1"/>
        </p:nvSpPr>
        <p:spPr>
          <a:xfrm>
            <a:off x="0" y="6088878"/>
            <a:ext cx="12192000" cy="772510"/>
          </a:xfrm>
          <a:prstGeom prst="round1Rect">
            <a:avLst>
              <a:gd name="adj" fmla="val 2912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5CD12A-19F6-0972-200A-AE6A5BCED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7138" y="310620"/>
            <a:ext cx="5625663" cy="698371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AA837-CFBD-53B2-14EC-DF2C465DB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7138" y="1347106"/>
            <a:ext cx="5625663" cy="39971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155A1-E9DB-00E9-558C-011EDAF6A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3309" y="6290361"/>
            <a:ext cx="6545801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 of Presentation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9A113-4F96-987C-73A2-316C0065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4219" y="6290361"/>
            <a:ext cx="929201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| </a:t>
            </a:r>
            <a:fld id="{9141048C-E6A7-604B-AFFE-3488B6EB0CB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C18E6CEF-8078-FCA8-9FAF-E52B5A5ECDA0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218090" y="6028805"/>
            <a:ext cx="2546131" cy="88588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A4FB7A2-102A-990F-CC21-A21733DAB7B7}"/>
              </a:ext>
            </a:extLst>
          </p:cNvPr>
          <p:cNvCxnSpPr>
            <a:cxnSpLocks/>
          </p:cNvCxnSpPr>
          <p:nvPr userDrawn="1"/>
        </p:nvCxnSpPr>
        <p:spPr>
          <a:xfrm>
            <a:off x="6307138" y="1057642"/>
            <a:ext cx="562566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B06F611-81FC-725C-FDB5-86119CB4A1B9}"/>
              </a:ext>
            </a:extLst>
          </p:cNvPr>
          <p:cNvCxnSpPr/>
          <p:nvPr userDrawn="1"/>
        </p:nvCxnSpPr>
        <p:spPr>
          <a:xfrm>
            <a:off x="3032449" y="6176865"/>
            <a:ext cx="0" cy="54461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5106B98-404D-1CC4-1C80-73DC348DCC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-1"/>
            <a:ext cx="5884862" cy="608548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508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background with a blue border&#10;&#10;AI-generated content may be incorrect.">
            <a:extLst>
              <a:ext uri="{FF2B5EF4-FFF2-40B4-BE49-F238E27FC236}">
                <a16:creationId xmlns:a16="http://schemas.microsoft.com/office/drawing/2014/main" id="{5DD9412A-2776-7EF5-E03F-04A33FB4D08B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ound Single Corner of Rectangle 7">
            <a:extLst>
              <a:ext uri="{FF2B5EF4-FFF2-40B4-BE49-F238E27FC236}">
                <a16:creationId xmlns:a16="http://schemas.microsoft.com/office/drawing/2014/main" id="{D819E300-7A60-DA85-EBAF-4F9D953AA4D9}"/>
              </a:ext>
            </a:extLst>
          </p:cNvPr>
          <p:cNvSpPr/>
          <p:nvPr userDrawn="1"/>
        </p:nvSpPr>
        <p:spPr>
          <a:xfrm>
            <a:off x="0" y="5485007"/>
            <a:ext cx="12192000" cy="1382233"/>
          </a:xfrm>
          <a:prstGeom prst="round1Rect">
            <a:avLst>
              <a:gd name="adj" fmla="val 2234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8B26E8BD-3950-6B4C-30D2-8503135859EA}"/>
              </a:ext>
            </a:extLst>
          </p:cNvPr>
          <p:cNvPicPr>
            <a:picLocks noChangeAspect="1"/>
          </p:cNvPicPr>
          <p:nvPr userDrawn="1"/>
        </p:nvPicPr>
        <p:blipFill>
          <a:blip r:embed="rId4" r:link="rId5"/>
          <a:stretch>
            <a:fillRect/>
          </a:stretch>
        </p:blipFill>
        <p:spPr>
          <a:xfrm>
            <a:off x="108281" y="3429000"/>
            <a:ext cx="4718900" cy="16418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22703A-5B3D-1B12-6466-7E4AAA1E780F}"/>
              </a:ext>
            </a:extLst>
          </p:cNvPr>
          <p:cNvSpPr txBox="1"/>
          <p:nvPr userDrawn="1"/>
        </p:nvSpPr>
        <p:spPr>
          <a:xfrm>
            <a:off x="470337" y="5689501"/>
            <a:ext cx="3697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/>
                </a:solidFill>
              </a:rPr>
              <a:t>T: </a:t>
            </a:r>
            <a:r>
              <a:rPr lang="en-US" sz="1400" dirty="0">
                <a:solidFill>
                  <a:schemeClr val="tx1"/>
                </a:solidFill>
              </a:rPr>
              <a:t>0161 440 8325</a:t>
            </a:r>
          </a:p>
          <a:p>
            <a:r>
              <a:rPr lang="en-US" sz="1400" b="1" dirty="0">
                <a:solidFill>
                  <a:schemeClr val="tx1"/>
                </a:solidFill>
              </a:rPr>
              <a:t>E: </a:t>
            </a:r>
            <a:r>
              <a:rPr lang="en-US" sz="1400" dirty="0">
                <a:solidFill>
                  <a:schemeClr val="tx1"/>
                </a:solidFill>
              </a:rPr>
              <a:t>info@uk-sfa.com</a:t>
            </a:r>
          </a:p>
          <a:p>
            <a:r>
              <a:rPr lang="en-US" sz="1400" b="1" dirty="0">
                <a:solidFill>
                  <a:schemeClr val="tx1"/>
                </a:solidFill>
              </a:rPr>
              <a:t>W: </a:t>
            </a:r>
            <a:r>
              <a:rPr lang="en-US" sz="1400" dirty="0" err="1">
                <a:solidFill>
                  <a:schemeClr val="tx1"/>
                </a:solidFill>
              </a:rPr>
              <a:t>uksustainableflooringalliance.com</a:t>
            </a:r>
            <a:endParaRPr lang="en-US" sz="1400" dirty="0">
              <a:solidFill>
                <a:schemeClr val="tx1"/>
              </a:solidFill>
            </a:endParaRPr>
          </a:p>
          <a:p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787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9DE21E-91B3-85DA-E53D-B17C5EAC7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E12016-CEC3-8C14-94FE-52A0B5B24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B3765-CA32-3C9E-5513-D7B3A29D52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B397BC-48EA-18E1-A9CB-6B03686513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Title of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25800-7AAE-6085-261D-9E47852B76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41048C-E6A7-604B-AFFE-3488B6EB0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672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3" r:id="rId3"/>
    <p:sldLayoutId id="2147483650" r:id="rId4"/>
    <p:sldLayoutId id="2147483666" r:id="rId5"/>
    <p:sldLayoutId id="2147483661" r:id="rId6"/>
    <p:sldLayoutId id="2147483665" r:id="rId7"/>
    <p:sldLayoutId id="2147483662" r:id="rId8"/>
    <p:sldLayoutId id="2147483664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g"/><Relationship Id="rId4" Type="http://schemas.openxmlformats.org/officeDocument/2006/relationships/image" Target="file:////Volumes/Creative%20Pitch/Creative%20Pitch/CP%20Client%20Work/UKSFA/UKSFA%20Powerpoint%20Template/UKSFA%20leaft@4x.pn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file:////Volumes/Creative%20Pitch/Creative%20Pitch/CP%20Client%20Work/UKSFA/UKSFA%20Powerpoint%20Template/UKSFA%20leaft@4x.png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ission.europa.eu/energy-climate-change-environment/standards-tools-and-labels/products-labelling-rules-and-requirements/ecodesign-sustainable-products-regulation_en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FF9AA-F937-8E0B-F626-23CA207394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UKSFA – Member Workshop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DD0F6A-37AD-F8B3-1164-D0212BF3D4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 Vere Cranage Hall, Holmes Chapel</a:t>
            </a:r>
          </a:p>
          <a:p>
            <a:r>
              <a:rPr lang="en-US" dirty="0"/>
              <a:t>Wednesday 18</a:t>
            </a:r>
            <a:r>
              <a:rPr lang="en-US" baseline="30000" dirty="0"/>
              <a:t>th</a:t>
            </a:r>
            <a:r>
              <a:rPr lang="en-US" dirty="0"/>
              <a:t> June 2025</a:t>
            </a:r>
          </a:p>
        </p:txBody>
      </p:sp>
    </p:spTree>
    <p:extLst>
      <p:ext uri="{BB962C8B-B14F-4D97-AF65-F5344CB8AC3E}">
        <p14:creationId xmlns:p14="http://schemas.microsoft.com/office/powerpoint/2010/main" val="2613311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E5EA8-618D-3CB8-4607-1B45392D6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C70-25B1-7022-AEB1-DC2D61E53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Stéphanie Jacob, </a:t>
            </a:r>
            <a:r>
              <a:rPr lang="en-US" dirty="0" err="1"/>
              <a:t>Valobat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172C10-F38C-F2FB-3018-4869E3EC0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Beyond Compliance: How Flooring Can Take Control of its Circular Economy Future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2CA45D-941A-E5FA-56D4-639D246E7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9" name="Round Diagonal Corner of Rectangle 8">
            <a:extLst>
              <a:ext uri="{FF2B5EF4-FFF2-40B4-BE49-F238E27FC236}">
                <a16:creationId xmlns:a16="http://schemas.microsoft.com/office/drawing/2014/main" id="{B0566FEF-FD5C-905F-F9F1-3973037B3537}"/>
              </a:ext>
            </a:extLst>
          </p:cNvPr>
          <p:cNvSpPr/>
          <p:nvPr/>
        </p:nvSpPr>
        <p:spPr>
          <a:xfrm>
            <a:off x="5552728" y="2139307"/>
            <a:ext cx="6050692" cy="2484128"/>
          </a:xfrm>
          <a:prstGeom prst="round2DiagRect">
            <a:avLst>
              <a:gd name="adj1" fmla="val 28378"/>
              <a:gd name="adj2" fmla="val 41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Valobat</a:t>
            </a:r>
            <a:r>
              <a:rPr lang="en-US" sz="4000" dirty="0"/>
              <a:t> EPR Scheme: Success &amp; Challenges</a:t>
            </a:r>
          </a:p>
        </p:txBody>
      </p:sp>
      <p:pic>
        <p:nvPicPr>
          <p:cNvPr id="7" name="Picture 6" descr="A person with glasses smiling&#10;&#10;AI-generated content may be incorrect.">
            <a:extLst>
              <a:ext uri="{FF2B5EF4-FFF2-40B4-BE49-F238E27FC236}">
                <a16:creationId xmlns:a16="http://schemas.microsoft.com/office/drawing/2014/main" id="{C3DF901B-36CA-2A12-69D8-7CAE17947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1212" y="1008991"/>
            <a:ext cx="2888877" cy="406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937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68C4AD-9113-CDDF-B5BB-F1D5545AF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Beyond Compliance: How Flooring Can Take Control of its Circular Economy Future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B2692C-AD19-D5DE-3A9B-B5A5E1FB2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9" name="Round Diagonal Corner of Rectangle 8">
            <a:extLst>
              <a:ext uri="{FF2B5EF4-FFF2-40B4-BE49-F238E27FC236}">
                <a16:creationId xmlns:a16="http://schemas.microsoft.com/office/drawing/2014/main" id="{E0F5536D-082C-6745-35C6-8285481D2DA1}"/>
              </a:ext>
            </a:extLst>
          </p:cNvPr>
          <p:cNvSpPr/>
          <p:nvPr/>
        </p:nvSpPr>
        <p:spPr>
          <a:xfrm>
            <a:off x="6188473" y="1776823"/>
            <a:ext cx="4974827" cy="1518827"/>
          </a:xfrm>
          <a:prstGeom prst="round2DiagRect">
            <a:avLst>
              <a:gd name="adj1" fmla="val 28378"/>
              <a:gd name="adj2" fmla="val 4185"/>
            </a:avLst>
          </a:prstGeom>
          <a:solidFill>
            <a:srgbClr val="F0A2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/>
              <a:t>Q &amp; 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4BAC7F0-D034-DA02-959B-ABC726B432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4057445" cy="608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370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5AAE3-D78F-ED3D-798D-A79F5F5CD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546" y="291570"/>
            <a:ext cx="9752704" cy="698371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Questions for presenters – for you to add to if you like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332E2-832C-3924-FDA3-6D7EF7DD8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1114425"/>
            <a:ext cx="11685151" cy="39147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Adam</a:t>
            </a:r>
          </a:p>
          <a:p>
            <a:pPr marL="457200" indent="-457200">
              <a:buAutoNum type="arabicPeriod"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How influential are APPGs in developing government policy?</a:t>
            </a:r>
          </a:p>
          <a:p>
            <a:pPr marL="457200" indent="-457200">
              <a:buAutoNum type="arabicPeriod"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What other initiatives can the flooring sector get involved in to help raise our profile with government circles?</a:t>
            </a:r>
          </a:p>
          <a:p>
            <a:pPr marL="0" indent="0">
              <a:buNone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Jordan</a:t>
            </a:r>
          </a:p>
          <a:p>
            <a:pPr marL="457200" indent="-457200">
              <a:buAutoNum type="arabicPeriod"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Are industry-led schemes cheaper to run and operate compared with mandatory ones?</a:t>
            </a:r>
          </a:p>
          <a:p>
            <a:pPr marL="457200" indent="-457200">
              <a:buAutoNum type="arabicPeriod"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As it’s a voluntary scheme, what are the key benefits for those who join at the start and voluntarily?</a:t>
            </a:r>
          </a:p>
          <a:p>
            <a:pPr marL="457200" indent="-457200">
              <a:buAutoNum type="arabicPeriod"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How can you prevent the product fees from increasing along the supply chain?</a:t>
            </a:r>
          </a:p>
          <a:p>
            <a:pPr marL="457200" indent="-457200">
              <a:buAutoNum type="arabicPeriod"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What kind of independent auditing and enforcement is necessary?</a:t>
            </a:r>
          </a:p>
          <a:p>
            <a:pPr marL="0" indent="0">
              <a:buNone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Stephanie</a:t>
            </a:r>
          </a:p>
          <a:p>
            <a:pPr marL="457200" indent="-457200">
              <a:buAutoNum type="arabicPeriod"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How are the eco-modulated fee structures for flooring?</a:t>
            </a:r>
          </a:p>
          <a:p>
            <a:pPr marL="457200" indent="-457200">
              <a:buAutoNum type="arabicPeriod" startAt="2"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Is the current scheme over complicated, especially with it being so broad under Construction?</a:t>
            </a:r>
          </a:p>
          <a:p>
            <a:pPr marL="457200" indent="-457200">
              <a:buAutoNum type="arabicPeriod" startAt="2"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How do you collect the fees and how are these audited?</a:t>
            </a:r>
          </a:p>
          <a:p>
            <a:pPr marL="457200" indent="-457200">
              <a:buFont typeface="Arial" panose="020B0604020202020204" pitchFamily="34" charset="0"/>
              <a:buAutoNum type="arabicPeriod" startAt="2"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What is the plan for building new recycling facilities and how much of the fees are allocated?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853F82-64F4-C477-E74C-C44E73B42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Title of Presentation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11EB6F-EC8C-2E4D-EBCE-08F8DB6F6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8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167E5-CC69-F7AA-43CB-8A9C5CF2A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0337" y="2297674"/>
            <a:ext cx="9997638" cy="688386"/>
          </a:xfrm>
        </p:spPr>
        <p:txBody>
          <a:bodyPr>
            <a:normAutofit/>
          </a:bodyPr>
          <a:lstStyle/>
          <a:p>
            <a:r>
              <a:rPr lang="en-US" dirty="0"/>
              <a:t>Lunch in the Tempus Restaurant-Downstairs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BFC437-9674-5C62-4782-4094991B2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Title of Presentation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A31F0-FADF-18AF-57EB-E4A0640BC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Round Diagonal Corner of Rectangle 8">
            <a:extLst>
              <a:ext uri="{FF2B5EF4-FFF2-40B4-BE49-F238E27FC236}">
                <a16:creationId xmlns:a16="http://schemas.microsoft.com/office/drawing/2014/main" id="{851503F4-16CC-F654-EE13-E235353CB1F9}"/>
              </a:ext>
            </a:extLst>
          </p:cNvPr>
          <p:cNvSpPr/>
          <p:nvPr/>
        </p:nvSpPr>
        <p:spPr>
          <a:xfrm>
            <a:off x="6327424" y="3977098"/>
            <a:ext cx="4974827" cy="1518827"/>
          </a:xfrm>
          <a:prstGeom prst="round2DiagRect">
            <a:avLst>
              <a:gd name="adj1" fmla="val 28378"/>
              <a:gd name="adj2" fmla="val 4185"/>
            </a:avLst>
          </a:prstGeom>
          <a:solidFill>
            <a:srgbClr val="F0A2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See you back at 1pm</a:t>
            </a:r>
          </a:p>
        </p:txBody>
      </p:sp>
    </p:spTree>
    <p:extLst>
      <p:ext uri="{BB962C8B-B14F-4D97-AF65-F5344CB8AC3E}">
        <p14:creationId xmlns:p14="http://schemas.microsoft.com/office/powerpoint/2010/main" val="14360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2CEA5-7F0D-60C2-3789-F2932F7BE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05350-A76B-4EEC-87D9-5557E2518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Max Goodliffe, Resource Futures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13C319-492F-906E-2010-D9881EE30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Beyond Compliance: How Flooring Can Take Control of its Circular Economy Future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9EAB72-2002-92B0-5180-08390103F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9" name="Round Diagonal Corner of Rectangle 8">
            <a:extLst>
              <a:ext uri="{FF2B5EF4-FFF2-40B4-BE49-F238E27FC236}">
                <a16:creationId xmlns:a16="http://schemas.microsoft.com/office/drawing/2014/main" id="{8C34107B-9CC8-8EF2-E555-E44A4FE00B44}"/>
              </a:ext>
            </a:extLst>
          </p:cNvPr>
          <p:cNvSpPr/>
          <p:nvPr/>
        </p:nvSpPr>
        <p:spPr>
          <a:xfrm>
            <a:off x="5552728" y="2139307"/>
            <a:ext cx="6050692" cy="2484128"/>
          </a:xfrm>
          <a:prstGeom prst="round2DiagRect">
            <a:avLst>
              <a:gd name="adj1" fmla="val 28378"/>
              <a:gd name="adj2" fmla="val 41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UKSFA </a:t>
            </a:r>
            <a:r>
              <a:rPr lang="en-US" sz="4000" dirty="0" err="1"/>
              <a:t>TakeBack</a:t>
            </a:r>
            <a:r>
              <a:rPr lang="en-US" sz="4000" dirty="0"/>
              <a:t> </a:t>
            </a:r>
            <a:r>
              <a:rPr lang="en-US" sz="4000" dirty="0" err="1"/>
              <a:t>Resarch</a:t>
            </a:r>
            <a:r>
              <a:rPr lang="en-US" sz="4000" dirty="0"/>
              <a:t> Project: Key Findings</a:t>
            </a:r>
          </a:p>
        </p:txBody>
      </p:sp>
      <p:pic>
        <p:nvPicPr>
          <p:cNvPr id="6" name="Picture 5" descr="A person in a grey sweater&#10;&#10;AI-generated content may be incorrect.">
            <a:extLst>
              <a:ext uri="{FF2B5EF4-FFF2-40B4-BE49-F238E27FC236}">
                <a16:creationId xmlns:a16="http://schemas.microsoft.com/office/drawing/2014/main" id="{83988F9B-FAEB-4076-A782-CF92F10C5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" y="1008991"/>
            <a:ext cx="3714333" cy="371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822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7B493-4CA8-C2AF-8E70-BB7BEF67B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F8DD8-F69C-A061-AA9F-DEF0ADD8B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Mike Dobson, UKSFA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A39D26-12D0-6FB5-C7E2-CF9707E53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Beyond Compliance: How Flooring Can Take Control of its Circular Economy Future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875DB6-7B33-537D-BC64-0DD1CF2E3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9" name="Round Diagonal Corner of Rectangle 8">
            <a:extLst>
              <a:ext uri="{FF2B5EF4-FFF2-40B4-BE49-F238E27FC236}">
                <a16:creationId xmlns:a16="http://schemas.microsoft.com/office/drawing/2014/main" id="{0DE46B01-0152-33E2-B3F0-AA245C81F257}"/>
              </a:ext>
            </a:extLst>
          </p:cNvPr>
          <p:cNvSpPr/>
          <p:nvPr/>
        </p:nvSpPr>
        <p:spPr>
          <a:xfrm>
            <a:off x="5552728" y="2139307"/>
            <a:ext cx="6050692" cy="2484128"/>
          </a:xfrm>
          <a:prstGeom prst="round2DiagRect">
            <a:avLst>
              <a:gd name="adj1" fmla="val 28378"/>
              <a:gd name="adj2" fmla="val 41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Data is the Doorway to Success!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C6D348-3D14-352B-B433-1F8D2BC1F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040" y="1202729"/>
            <a:ext cx="2436400" cy="342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441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EC797-3001-638E-3CD5-D81C00A3D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Data, data, data…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C929E-30FC-C244-FD97-5F5CA9E4C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How big is the UK flooring market?</a:t>
            </a:r>
          </a:p>
          <a:p>
            <a:r>
              <a:rPr lang="en-US" sz="2800" dirty="0"/>
              <a:t>What is the split Residential/Commercial?</a:t>
            </a:r>
          </a:p>
          <a:p>
            <a:r>
              <a:rPr lang="en-US" sz="2800" dirty="0"/>
              <a:t>What is the average life cycle, by product?</a:t>
            </a:r>
          </a:p>
          <a:p>
            <a:r>
              <a:rPr lang="en-US" sz="2800" dirty="0"/>
              <a:t>What are the influencers in the different segments?</a:t>
            </a:r>
          </a:p>
          <a:p>
            <a:r>
              <a:rPr lang="en-US" sz="2800" dirty="0"/>
              <a:t>How much of the product is imported, and where from?</a:t>
            </a:r>
          </a:p>
          <a:p>
            <a:r>
              <a:rPr lang="en-US" sz="2800" dirty="0"/>
              <a:t>How much product is installed in new-build locations?</a:t>
            </a:r>
          </a:p>
          <a:p>
            <a:r>
              <a:rPr lang="en-US" sz="2800" dirty="0"/>
              <a:t>What happens at end of life?</a:t>
            </a:r>
          </a:p>
          <a:p>
            <a:r>
              <a:rPr lang="en-US" sz="2800" dirty="0"/>
              <a:t>Does each player have a WIIFM to be more sustainable?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6D2527-DBD4-1948-B169-B501CFF1C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Data – the Doorway to Success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427AB5-D81B-1D5F-3696-7743C7984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23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3BFBF-8A92-A5C9-CD17-143D4C0A9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A98E6-0D0A-9476-650C-C3F75307E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Automotive Segment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611A0-CA98-89F5-78E6-C277122C02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Average square </a:t>
            </a:r>
            <a:r>
              <a:rPr lang="en-US" sz="2800" dirty="0" err="1"/>
              <a:t>metres</a:t>
            </a:r>
            <a:r>
              <a:rPr lang="en-US" sz="2800" dirty="0"/>
              <a:t> of textile flooring used per new vehicle?</a:t>
            </a:r>
          </a:p>
          <a:p>
            <a:r>
              <a:rPr lang="en-US" sz="2800" dirty="0"/>
              <a:t>20m2 per car, including mats, etc.</a:t>
            </a:r>
          </a:p>
          <a:p>
            <a:r>
              <a:rPr lang="en-US" sz="2800" dirty="0"/>
              <a:t>Total number of new cars sold in UK?</a:t>
            </a:r>
          </a:p>
          <a:p>
            <a:r>
              <a:rPr lang="en-US" sz="2800" dirty="0"/>
              <a:t>1.953m (2024)</a:t>
            </a:r>
          </a:p>
          <a:p>
            <a:r>
              <a:rPr lang="en-US" sz="2800" dirty="0"/>
              <a:t>Average weight of textile?</a:t>
            </a:r>
          </a:p>
          <a:p>
            <a:r>
              <a:rPr lang="en-US" sz="2800" dirty="0"/>
              <a:t>1.4kg per m2</a:t>
            </a:r>
          </a:p>
          <a:p>
            <a:r>
              <a:rPr lang="en-US" sz="2800" dirty="0"/>
              <a:t>Total new automotive flooring used in UK in 2024: 39m m2, 55,000 </a:t>
            </a:r>
            <a:r>
              <a:rPr lang="en-US" sz="2800" dirty="0" err="1"/>
              <a:t>tonnes</a:t>
            </a:r>
            <a:endParaRPr lang="en-US" sz="2800" dirty="0"/>
          </a:p>
          <a:p>
            <a:r>
              <a:rPr lang="en-US" sz="2800" dirty="0"/>
              <a:t>Key questions: main players, materials used, end of life solutions, and so 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BE1E74-53F4-5947-B08B-62728531C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Data – the Doorway to Success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354687-5028-FA06-CDFD-394A7AC1E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24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AB303-709C-DE65-89F4-B593CA4BA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EPR – Household Waste Recycling </a:t>
            </a:r>
            <a:r>
              <a:rPr lang="en-US" dirty="0" err="1"/>
              <a:t>Centres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CCEA5-439D-05D4-8FBF-B44678DBE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Textile considered one of the main constituents of Bulky Household Waste</a:t>
            </a:r>
          </a:p>
          <a:p>
            <a:r>
              <a:rPr lang="en-US" sz="2800" dirty="0"/>
              <a:t>One of the key principles of an EPR scheme is that the supplier pays a levy to fund the end of life waste treatment</a:t>
            </a:r>
          </a:p>
          <a:p>
            <a:r>
              <a:rPr lang="en-US" sz="2800" dirty="0"/>
              <a:t>Household Waste </a:t>
            </a:r>
            <a:r>
              <a:rPr lang="en-US" sz="2800" dirty="0" err="1"/>
              <a:t>Centres</a:t>
            </a:r>
            <a:r>
              <a:rPr lang="en-US" sz="2800" dirty="0"/>
              <a:t> are the only end of life route funded directly by Government</a:t>
            </a:r>
          </a:p>
          <a:p>
            <a:r>
              <a:rPr lang="en-US" sz="2800" dirty="0"/>
              <a:t>Monies raised by an EPR scheme should therefore be shared by local authorities</a:t>
            </a:r>
          </a:p>
          <a:p>
            <a:r>
              <a:rPr lang="en-US" sz="2800" dirty="0"/>
              <a:t>However,…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03677B8-5C1D-B18C-19EE-CF6AFFB3D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Data – the Doorway to Success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8828FD1-9423-9951-F4C4-777960BF1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26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77A00-069E-B95F-6971-B6600386D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9E0E4-7302-13B6-A173-F52BA6331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 Efficient Data Waste Data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B8E46-B1BB-3192-9BDF-F320463AD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In 2023, UK HWRCs (excl Northern Ireland) collected 22,906 </a:t>
            </a:r>
            <a:r>
              <a:rPr lang="en-US" sz="2800" dirty="0" err="1"/>
              <a:t>tonnes</a:t>
            </a:r>
            <a:r>
              <a:rPr lang="en-US" sz="2800" dirty="0"/>
              <a:t> of textile waste</a:t>
            </a:r>
          </a:p>
          <a:p>
            <a:r>
              <a:rPr lang="en-US" sz="2800" dirty="0"/>
              <a:t>This equates to roughly 6% of the total waste produced by the industry</a:t>
            </a:r>
          </a:p>
          <a:p>
            <a:r>
              <a:rPr lang="en-US" sz="2800" dirty="0"/>
              <a:t>Armed with this information, we can have a fact-based discussion with Government about how best to utilize the funds raised by an EPR scheme</a:t>
            </a:r>
          </a:p>
          <a:p>
            <a:r>
              <a:rPr lang="en-US" sz="2800" dirty="0"/>
              <a:t>Better understanding of the waste streams leads to the right proposals for the industry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D08CF59-94C1-2E40-2229-033AE13BF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Data – the Doorway to Success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C2A4F1-3101-A5B4-CA18-CFD3C997F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567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C2DEC-30CF-CE46-07F5-565619FBC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EE85F-1DF5-AC80-74D3-383DE1369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Andy Hall, Chair UKSFA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2B619F-88AF-2A6D-956F-8F2F33723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Beyond Compliance: How Flooring Can Take Control of its Circular Economy Future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912829-302F-F203-1801-25967E804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D0D33CA-2C78-F708-06FE-08ECCD2FCA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54415" y="731520"/>
            <a:ext cx="2809136" cy="4211648"/>
          </a:xfrm>
          <a:prstGeom prst="rect">
            <a:avLst/>
          </a:prstGeom>
        </p:spPr>
      </p:pic>
      <p:sp>
        <p:nvSpPr>
          <p:cNvPr id="8" name="Round Diagonal Corner of Rectangle 8">
            <a:extLst>
              <a:ext uri="{FF2B5EF4-FFF2-40B4-BE49-F238E27FC236}">
                <a16:creationId xmlns:a16="http://schemas.microsoft.com/office/drawing/2014/main" id="{A4E97B29-2061-3547-5C71-A5DD8478510C}"/>
              </a:ext>
            </a:extLst>
          </p:cNvPr>
          <p:cNvSpPr/>
          <p:nvPr/>
        </p:nvSpPr>
        <p:spPr>
          <a:xfrm>
            <a:off x="5552728" y="2139307"/>
            <a:ext cx="6050692" cy="2484128"/>
          </a:xfrm>
          <a:prstGeom prst="round2DiagRect">
            <a:avLst>
              <a:gd name="adj1" fmla="val 28378"/>
              <a:gd name="adj2" fmla="val 41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Welcome!</a:t>
            </a:r>
          </a:p>
        </p:txBody>
      </p:sp>
    </p:spTree>
    <p:extLst>
      <p:ext uri="{BB962C8B-B14F-4D97-AF65-F5344CB8AC3E}">
        <p14:creationId xmlns:p14="http://schemas.microsoft.com/office/powerpoint/2010/main" val="24852572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8D565-A103-327C-8BC9-ED23BBF46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Needs to Be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D37A8-71C5-94D6-2399-98B9250BE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Defendable</a:t>
            </a:r>
          </a:p>
          <a:p>
            <a:r>
              <a:rPr lang="en-US" sz="4000" dirty="0"/>
              <a:t>Accurate</a:t>
            </a:r>
          </a:p>
          <a:p>
            <a:r>
              <a:rPr lang="en-US" sz="4000" dirty="0"/>
              <a:t>Tailored to our needs</a:t>
            </a:r>
          </a:p>
          <a:p>
            <a:r>
              <a:rPr lang="en-US" sz="4000" dirty="0"/>
              <a:t>Always understandable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975619-04C7-626F-11F6-254819B5A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Data – the Doorway to Success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A07B3A-016D-D48C-CBD6-7CDC8090E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10" name="Picture 9" descr="A green and black logo&#10;&#10;AI-generated content may be incorrect.">
            <a:extLst>
              <a:ext uri="{FF2B5EF4-FFF2-40B4-BE49-F238E27FC236}">
                <a16:creationId xmlns:a16="http://schemas.microsoft.com/office/drawing/2014/main" id="{D8548580-E67F-E5F5-9464-983E882648CC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11138819" y="381406"/>
            <a:ext cx="575011" cy="575011"/>
          </a:xfrm>
          <a:prstGeom prst="rect">
            <a:avLst/>
          </a:prstGeom>
        </p:spPr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03FC482D-47A7-0961-4CDA-9CA9C9F989C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l="13736" r="13736"/>
          <a:stretch/>
        </p:blipFill>
        <p:spPr>
          <a:xfrm rot="5400000">
            <a:off x="5992639" y="-103904"/>
            <a:ext cx="6095457" cy="6303264"/>
          </a:xfrm>
        </p:spPr>
      </p:pic>
    </p:spTree>
    <p:extLst>
      <p:ext uri="{BB962C8B-B14F-4D97-AF65-F5344CB8AC3E}">
        <p14:creationId xmlns:p14="http://schemas.microsoft.com/office/powerpoint/2010/main" val="1357115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7ECFA-0BDF-5D2F-D75F-680B8F349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B8385D-1174-0C26-2467-3051A91DC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Beyond Compliance: How Flooring Can Take Control of its Circular Economy Future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BB8E2-A47F-19BB-3650-3B0DAB367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9" name="Round Diagonal Corner of Rectangle 8">
            <a:extLst>
              <a:ext uri="{FF2B5EF4-FFF2-40B4-BE49-F238E27FC236}">
                <a16:creationId xmlns:a16="http://schemas.microsoft.com/office/drawing/2014/main" id="{298B51BF-48F2-339B-DF41-FF776344E5D6}"/>
              </a:ext>
            </a:extLst>
          </p:cNvPr>
          <p:cNvSpPr/>
          <p:nvPr/>
        </p:nvSpPr>
        <p:spPr>
          <a:xfrm>
            <a:off x="6188473" y="1776823"/>
            <a:ext cx="4974827" cy="1518827"/>
          </a:xfrm>
          <a:prstGeom prst="round2DiagRect">
            <a:avLst>
              <a:gd name="adj1" fmla="val 28378"/>
              <a:gd name="adj2" fmla="val 4185"/>
            </a:avLst>
          </a:prstGeom>
          <a:solidFill>
            <a:srgbClr val="F0A2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/>
              <a:t>Q &amp; 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C6864BE-ACAD-C27C-6FDA-D20253F345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4057445" cy="608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346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4514A26-AD2F-D8BD-5459-C9AA47765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49B2C-97BB-A5C4-E924-9C36C28F0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0546" y="291570"/>
            <a:ext cx="9752704" cy="698371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Questions for presenters – for you to add to if you like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6D2ED-B7CF-2FD2-2B80-3ADA2B4B4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1114425"/>
            <a:ext cx="11685151" cy="391477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Max</a:t>
            </a:r>
          </a:p>
          <a:p>
            <a:pPr marL="457200" indent="-457200">
              <a:buAutoNum type="arabicPeriod"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How important is it to have an industry wide TBS?</a:t>
            </a:r>
          </a:p>
          <a:p>
            <a:pPr marL="457200" indent="-457200">
              <a:buAutoNum type="arabicPeriod"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Who is best placed to manage such scheme, is it the companies that sell the products or should it be done by an independent organisation?</a:t>
            </a:r>
          </a:p>
          <a:p>
            <a:pPr marL="457200" indent="-457200">
              <a:buAutoNum type="arabicPeriod"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What are the biggest challenges you are facing when arranging discussions with scheme operators?</a:t>
            </a:r>
          </a:p>
          <a:p>
            <a:pPr marL="0" indent="0">
              <a:buNone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Mike</a:t>
            </a:r>
          </a:p>
          <a:p>
            <a:pPr marL="457200" indent="-457200">
              <a:buAutoNum type="arabicPeriod"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How important is data going to be in the future for the flooring sector?</a:t>
            </a:r>
          </a:p>
          <a:p>
            <a:pPr marL="457200" indent="-457200">
              <a:buAutoNum type="arabicPeriod"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What do you see as being the challenge from government or other agencies if we don’t have credible data?</a:t>
            </a:r>
          </a:p>
          <a:p>
            <a:pPr marL="457200" indent="-457200">
              <a:buAutoNum type="arabicPeriod"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How can data help create value from waste products?</a:t>
            </a:r>
          </a:p>
          <a:p>
            <a:pPr marL="457200" indent="-457200">
              <a:buAutoNum type="arabicPeriod"/>
            </a:pPr>
            <a:r>
              <a:rPr lang="en-GB" dirty="0">
                <a:solidFill>
                  <a:schemeClr val="tx1">
                    <a:lumMod val="60000"/>
                    <a:lumOff val="40000"/>
                  </a:schemeClr>
                </a:solidFill>
              </a:rPr>
              <a:t>???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F90289-5F5A-0D28-7BE0-667C777EA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Title of Presentation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220459-6586-5EE4-D3BF-58C5D48A0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127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C057F-4CEB-F37A-2165-005976A08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2C7EE-6094-0B75-483C-4A6EAE867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7951" y="310620"/>
            <a:ext cx="5145470" cy="698371"/>
          </a:xfrm>
        </p:spPr>
        <p:txBody>
          <a:bodyPr>
            <a:normAutofit fontScale="90000"/>
          </a:bodyPr>
          <a:lstStyle/>
          <a:p>
            <a:r>
              <a:rPr lang="en-US" dirty="0"/>
              <a:t>Cathie Clarke &amp; Adnan Zeb Khan, UKSFA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2CE784-9A0E-76B2-8C4D-3094CDE96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Beyond Compliance: How Flooring Can Take Control of its Circular Economy Future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8C9A0A-6034-AD22-8E14-1E74938E9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Round Diagonal Corner of Rectangle 8">
            <a:extLst>
              <a:ext uri="{FF2B5EF4-FFF2-40B4-BE49-F238E27FC236}">
                <a16:creationId xmlns:a16="http://schemas.microsoft.com/office/drawing/2014/main" id="{E813F5EB-C6D7-20C3-EFC7-EBB4B8B36EED}"/>
              </a:ext>
            </a:extLst>
          </p:cNvPr>
          <p:cNvSpPr/>
          <p:nvPr/>
        </p:nvSpPr>
        <p:spPr>
          <a:xfrm>
            <a:off x="5552728" y="2139307"/>
            <a:ext cx="6050692" cy="2484128"/>
          </a:xfrm>
          <a:prstGeom prst="round2DiagRect">
            <a:avLst>
              <a:gd name="adj1" fmla="val 28378"/>
              <a:gd name="adj2" fmla="val 41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Mapping Out the Next Steps – The UKSFA Stewardship Strategy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181FCB-9435-525C-5C63-56FAFD1A5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226" y="2232427"/>
            <a:ext cx="2448966" cy="32244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A59126E-7CB2-7B85-120C-141DAEE5AC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9" y="230697"/>
            <a:ext cx="2164146" cy="284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6235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77A00-069E-B95F-6971-B6600386D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9E0E4-7302-13B6-A173-F52BA6331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12 months focus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B8E46-B1BB-3192-9BDF-F320463AD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337" y="1324703"/>
            <a:ext cx="10515600" cy="4437922"/>
          </a:xfrm>
        </p:spPr>
        <p:txBody>
          <a:bodyPr/>
          <a:lstStyle/>
          <a:p>
            <a:r>
              <a:rPr lang="en-US" dirty="0"/>
              <a:t>Build on the findings of the TBS and EPR projects</a:t>
            </a:r>
          </a:p>
          <a:p>
            <a:r>
              <a:rPr lang="en-US" dirty="0"/>
              <a:t>Support existing reuse and recycling infrastructure</a:t>
            </a:r>
          </a:p>
          <a:p>
            <a:r>
              <a:rPr lang="en-US" dirty="0"/>
              <a:t>Identify new recycling processes for other flooring types</a:t>
            </a:r>
          </a:p>
          <a:p>
            <a:r>
              <a:rPr lang="en-US" dirty="0"/>
              <a:t>Continue progressing with the working groups</a:t>
            </a:r>
          </a:p>
          <a:p>
            <a:r>
              <a:rPr lang="en-US" dirty="0"/>
              <a:t>Identify new working groups</a:t>
            </a:r>
          </a:p>
          <a:p>
            <a:r>
              <a:rPr lang="en-US" dirty="0"/>
              <a:t>Continue lobbying and involvement in consultations and CE taskforce meetings </a:t>
            </a:r>
          </a:p>
          <a:p>
            <a:r>
              <a:rPr lang="en-US" dirty="0"/>
              <a:t>Work with existing members to introduce UKSFA to the resilient flooring sector</a:t>
            </a:r>
          </a:p>
          <a:p>
            <a:r>
              <a:rPr lang="en-US" dirty="0"/>
              <a:t>Adopt all the actions and outcomes of today’s workshop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9D08CF59-94C1-2E40-2229-033AE13BF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Title of Presentation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7C2A4F1-3101-A5B4-CA18-CFD3C997F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7" name="Round Diagonal Corner of Rectangle 6">
            <a:extLst>
              <a:ext uri="{FF2B5EF4-FFF2-40B4-BE49-F238E27FC236}">
                <a16:creationId xmlns:a16="http://schemas.microsoft.com/office/drawing/2014/main" id="{22C98694-CB53-1575-700D-EBFCAF351A89}"/>
              </a:ext>
            </a:extLst>
          </p:cNvPr>
          <p:cNvSpPr/>
          <p:nvPr/>
        </p:nvSpPr>
        <p:spPr>
          <a:xfrm>
            <a:off x="8153401" y="1208762"/>
            <a:ext cx="3713092" cy="2220238"/>
          </a:xfrm>
          <a:prstGeom prst="round2DiagRect">
            <a:avLst>
              <a:gd name="adj1" fmla="val 28378"/>
              <a:gd name="adj2" fmla="val 4185"/>
            </a:avLst>
          </a:prstGeom>
          <a:solidFill>
            <a:schemeClr val="bg1"/>
          </a:solidFill>
          <a:ln w="38100">
            <a:solidFill>
              <a:srgbClr val="F0A20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Use shapes for image cropping</a:t>
            </a:r>
          </a:p>
        </p:txBody>
      </p:sp>
      <p:pic>
        <p:nvPicPr>
          <p:cNvPr id="1026" name="Picture 2" descr="A Definition of Business Strategy">
            <a:extLst>
              <a:ext uri="{FF2B5EF4-FFF2-40B4-BE49-F238E27FC236}">
                <a16:creationId xmlns:a16="http://schemas.microsoft.com/office/drawing/2014/main" id="{1625B023-711F-10F8-6D33-27ED3B6828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673" y="1324703"/>
            <a:ext cx="3103747" cy="20412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09687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1D102-4133-9D45-8DDA-F60042CB8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861B9-D339-E07B-DEBA-3952DB8337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0337" y="2297674"/>
            <a:ext cx="9997638" cy="688386"/>
          </a:xfrm>
        </p:spPr>
        <p:txBody>
          <a:bodyPr>
            <a:normAutofit/>
          </a:bodyPr>
          <a:lstStyle/>
          <a:p>
            <a:r>
              <a:rPr lang="en-US" dirty="0"/>
              <a:t>Afternoon Tea &amp; Finish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20173-AB4F-2A52-F154-552A7B805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Beyond Compliance: How Flooring Can Take Control of its Circular Economy Future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D38BC-0BE8-3263-78AA-F41741C8D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Round Diagonal Corner of Rectangle 8">
            <a:extLst>
              <a:ext uri="{FF2B5EF4-FFF2-40B4-BE49-F238E27FC236}">
                <a16:creationId xmlns:a16="http://schemas.microsoft.com/office/drawing/2014/main" id="{5D0A0A95-A62B-0D75-02F8-01422DA7895F}"/>
              </a:ext>
            </a:extLst>
          </p:cNvPr>
          <p:cNvSpPr/>
          <p:nvPr/>
        </p:nvSpPr>
        <p:spPr>
          <a:xfrm>
            <a:off x="4076700" y="3133726"/>
            <a:ext cx="7225551" cy="2362200"/>
          </a:xfrm>
          <a:prstGeom prst="round2DiagRect">
            <a:avLst>
              <a:gd name="adj1" fmla="val 28378"/>
              <a:gd name="adj2" fmla="val 4185"/>
            </a:avLst>
          </a:prstGeom>
          <a:solidFill>
            <a:srgbClr val="F0A20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Drinks Reception, 6pm on the Baird Suite Patio</a:t>
            </a:r>
          </a:p>
        </p:txBody>
      </p:sp>
      <p:sp>
        <p:nvSpPr>
          <p:cNvPr id="7" name="Round Diagonal Corner of Rectangle 3">
            <a:extLst>
              <a:ext uri="{FF2B5EF4-FFF2-40B4-BE49-F238E27FC236}">
                <a16:creationId xmlns:a16="http://schemas.microsoft.com/office/drawing/2014/main" id="{C5946205-90AA-DDD6-5CD5-7C446CCE2B72}"/>
              </a:ext>
            </a:extLst>
          </p:cNvPr>
          <p:cNvSpPr/>
          <p:nvPr/>
        </p:nvSpPr>
        <p:spPr>
          <a:xfrm>
            <a:off x="1950781" y="5010643"/>
            <a:ext cx="2825056" cy="960614"/>
          </a:xfrm>
          <a:prstGeom prst="round2DiagRect">
            <a:avLst>
              <a:gd name="adj1" fmla="val 28378"/>
              <a:gd name="adj2" fmla="val 836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A logo for a carpet company&#10;&#10;AI-generated content may be incorrect.">
            <a:extLst>
              <a:ext uri="{FF2B5EF4-FFF2-40B4-BE49-F238E27FC236}">
                <a16:creationId xmlns:a16="http://schemas.microsoft.com/office/drawing/2014/main" id="{F47DCA29-0B80-246A-4083-8266E6614C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447" y="5162644"/>
            <a:ext cx="1750415" cy="65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51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of Rectangle 8">
            <a:extLst>
              <a:ext uri="{FF2B5EF4-FFF2-40B4-BE49-F238E27FC236}">
                <a16:creationId xmlns:a16="http://schemas.microsoft.com/office/drawing/2014/main" id="{C2C554DB-F0A2-184D-86C7-4E8F2821D0B2}"/>
              </a:ext>
            </a:extLst>
          </p:cNvPr>
          <p:cNvSpPr/>
          <p:nvPr/>
        </p:nvSpPr>
        <p:spPr>
          <a:xfrm>
            <a:off x="8151635" y="2695575"/>
            <a:ext cx="3216517" cy="2151139"/>
          </a:xfrm>
          <a:prstGeom prst="round2DiagRect">
            <a:avLst>
              <a:gd name="adj1" fmla="val 28378"/>
              <a:gd name="adj2" fmla="val 538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Thank your attendance and contribution</a:t>
            </a:r>
          </a:p>
        </p:txBody>
      </p:sp>
      <p:sp>
        <p:nvSpPr>
          <p:cNvPr id="5" name="Round Diagonal Corner of Rectangle 3">
            <a:extLst>
              <a:ext uri="{FF2B5EF4-FFF2-40B4-BE49-F238E27FC236}">
                <a16:creationId xmlns:a16="http://schemas.microsoft.com/office/drawing/2014/main" id="{5BCADAAB-1F5F-46DC-1A91-41728D1AA544}"/>
              </a:ext>
            </a:extLst>
          </p:cNvPr>
          <p:cNvSpPr/>
          <p:nvPr/>
        </p:nvSpPr>
        <p:spPr>
          <a:xfrm>
            <a:off x="947673" y="1191552"/>
            <a:ext cx="6279515" cy="1999054"/>
          </a:xfrm>
          <a:prstGeom prst="round2DiagRect">
            <a:avLst>
              <a:gd name="adj1" fmla="val 28378"/>
              <a:gd name="adj2" fmla="val 836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Use shapes for pull-out text in the</a:t>
            </a:r>
          </a:p>
        </p:txBody>
      </p:sp>
      <p:pic>
        <p:nvPicPr>
          <p:cNvPr id="3" name="Picture 2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7D604E40-928F-DA98-34CA-9BFC333C6D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850" y="1471055"/>
            <a:ext cx="5731510" cy="130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58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4220F-4DF3-FE49-4973-77501BB0E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to our sponsor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68C4AD-9113-CDDF-B5BB-F1D5545AF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Beyond Compliance: How Flooring Can Take Control of its Circular Economy Future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B2692C-AD19-D5DE-3A9B-B5A5E1FB2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62F84F0-20A6-F172-DBC8-8D60599BE7A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1708" r="11708"/>
          <a:stretch/>
        </p:blipFill>
        <p:spPr/>
      </p:pic>
      <p:pic>
        <p:nvPicPr>
          <p:cNvPr id="10" name="Picture 9" descr="A green and black logo&#10;&#10;AI-generated content may be incorrect.">
            <a:extLst>
              <a:ext uri="{FF2B5EF4-FFF2-40B4-BE49-F238E27FC236}">
                <a16:creationId xmlns:a16="http://schemas.microsoft.com/office/drawing/2014/main" id="{9F3222AB-6C51-80F8-2D22-F598A9EA948B}"/>
              </a:ext>
            </a:extLst>
          </p:cNvPr>
          <p:cNvPicPr>
            <a:picLocks noChangeAspect="1"/>
          </p:cNvPicPr>
          <p:nvPr/>
        </p:nvPicPr>
        <p:blipFill>
          <a:blip r:embed="rId4" r:link="rId5"/>
          <a:stretch>
            <a:fillRect/>
          </a:stretch>
        </p:blipFill>
        <p:spPr>
          <a:xfrm>
            <a:off x="421200" y="381406"/>
            <a:ext cx="575011" cy="575011"/>
          </a:xfrm>
          <a:prstGeom prst="rect">
            <a:avLst/>
          </a:prstGeom>
        </p:spPr>
      </p:pic>
      <p:sp>
        <p:nvSpPr>
          <p:cNvPr id="14" name="Round Diagonal Corner of Rectangle 3">
            <a:extLst>
              <a:ext uri="{FF2B5EF4-FFF2-40B4-BE49-F238E27FC236}">
                <a16:creationId xmlns:a16="http://schemas.microsoft.com/office/drawing/2014/main" id="{C521F01C-AA90-D02B-6D6D-97FBD3D84040}"/>
              </a:ext>
            </a:extLst>
          </p:cNvPr>
          <p:cNvSpPr/>
          <p:nvPr/>
        </p:nvSpPr>
        <p:spPr>
          <a:xfrm>
            <a:off x="1163193" y="1685702"/>
            <a:ext cx="9443340" cy="3215482"/>
          </a:xfrm>
          <a:prstGeom prst="round2DiagRect">
            <a:avLst>
              <a:gd name="adj1" fmla="val 28378"/>
              <a:gd name="adj2" fmla="val 8369"/>
            </a:avLst>
          </a:prstGeom>
          <a:solidFill>
            <a:schemeClr val="bg1"/>
          </a:solidFill>
          <a:ln>
            <a:solidFill>
              <a:srgbClr val="CA3E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Use shapes for pull-out text in the</a:t>
            </a:r>
          </a:p>
        </p:txBody>
      </p:sp>
      <p:pic>
        <p:nvPicPr>
          <p:cNvPr id="13" name="Picture 12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2BC2FC5F-3607-6922-128B-CB52CBB7C4B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053" y="2247296"/>
            <a:ext cx="8761619" cy="198995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9361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6276F-23AC-60A5-1724-CC0F9F49F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7E2A6-2609-3DAF-8244-0B2A24C6C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728" y="310620"/>
            <a:ext cx="6050693" cy="69837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Cathie Clarke &amp; Adnan Zeb Khan, UKSFA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B972A9-8B9B-F0A6-CE99-7D62C1B98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Beyond Compliance: How Flooring Can Take Control of its Circular Economy Future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2B49FC-0A49-5A94-F7FF-66213ACF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Round Diagonal Corner of Rectangle 8">
            <a:extLst>
              <a:ext uri="{FF2B5EF4-FFF2-40B4-BE49-F238E27FC236}">
                <a16:creationId xmlns:a16="http://schemas.microsoft.com/office/drawing/2014/main" id="{D772E543-9A63-ABD9-90AF-03714CE29386}"/>
              </a:ext>
            </a:extLst>
          </p:cNvPr>
          <p:cNvSpPr/>
          <p:nvPr/>
        </p:nvSpPr>
        <p:spPr>
          <a:xfrm>
            <a:off x="5552728" y="2139307"/>
            <a:ext cx="6050692" cy="2484128"/>
          </a:xfrm>
          <a:prstGeom prst="round2DiagRect">
            <a:avLst>
              <a:gd name="adj1" fmla="val 28378"/>
              <a:gd name="adj2" fmla="val 41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Aims of the Workshop: Legislative Landscape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C48AC1-3819-5E11-47C9-481D646CB5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1226" y="2232427"/>
            <a:ext cx="2448966" cy="32244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E61A71-E506-9F09-C7C2-328F71D372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9" y="230697"/>
            <a:ext cx="2164146" cy="284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086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14E5C-A26E-4B6A-D3D2-45D22C36A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7136" y="202514"/>
            <a:ext cx="5741989" cy="698371"/>
          </a:xfrm>
        </p:spPr>
        <p:txBody>
          <a:bodyPr>
            <a:noAutofit/>
          </a:bodyPr>
          <a:lstStyle/>
          <a:p>
            <a:r>
              <a:rPr lang="en-US" sz="2200" dirty="0"/>
              <a:t>In the words of the great </a:t>
            </a:r>
            <a:r>
              <a:rPr lang="en-US" sz="4000" dirty="0"/>
              <a:t>Billy Ocean…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BDE857-9655-790D-4A52-A20FAD014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7137" y="1651123"/>
            <a:ext cx="5625663" cy="399710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When the going gets tough</a:t>
            </a:r>
          </a:p>
          <a:p>
            <a:r>
              <a:rPr lang="en-US" dirty="0"/>
              <a:t>The tough get going, tough, tough, huh, huh, huh</a:t>
            </a:r>
          </a:p>
          <a:p>
            <a:r>
              <a:rPr lang="en-US" dirty="0"/>
              <a:t>When the going gets tough, the tough get ready</a:t>
            </a:r>
          </a:p>
          <a:p>
            <a:r>
              <a:rPr lang="en-US" dirty="0"/>
              <a:t>Yeah, tough, tough...</a:t>
            </a:r>
          </a:p>
          <a:p>
            <a:endParaRPr lang="en-US" dirty="0"/>
          </a:p>
          <a:p>
            <a:r>
              <a:rPr lang="en-US" dirty="0"/>
              <a:t>I got something to tell you</a:t>
            </a:r>
          </a:p>
          <a:p>
            <a:r>
              <a:rPr lang="en-US" dirty="0"/>
              <a:t>I got something to say</a:t>
            </a:r>
          </a:p>
          <a:p>
            <a:r>
              <a:rPr lang="en-US" dirty="0"/>
              <a:t>I'm </a:t>
            </a:r>
            <a:r>
              <a:rPr lang="en-US" dirty="0" err="1"/>
              <a:t>gonna</a:t>
            </a:r>
            <a:r>
              <a:rPr lang="en-US" dirty="0"/>
              <a:t> put this dream in motion</a:t>
            </a:r>
          </a:p>
          <a:p>
            <a:r>
              <a:rPr lang="en-US" dirty="0"/>
              <a:t>Never let nothing stand in my way</a:t>
            </a:r>
          </a:p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FCA8DB-D4D0-A4F8-70E6-6F1BA2D65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Beyond Compliance: How Flooring Can Take Control of its Circular Economy Future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D68817-FF81-84FA-B258-1C5E12BAD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A2A01CB-670B-884B-5150-536C2B3FF96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0014" r="10014"/>
          <a:stretch/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934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AB303-709C-DE65-89F4-B593CA4BA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337" y="310620"/>
            <a:ext cx="10515600" cy="698371"/>
          </a:xfrm>
        </p:spPr>
        <p:txBody>
          <a:bodyPr>
            <a:normAutofit/>
          </a:bodyPr>
          <a:lstStyle/>
          <a:p>
            <a:r>
              <a:rPr lang="en-US" dirty="0"/>
              <a:t>Aims of the Workshop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AE199D5-374E-3B6A-086F-78540CB7C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337" y="1192213"/>
            <a:ext cx="10515600" cy="445611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 one of the toughest and uncertain economic environments that we’ve seen, we want to emphasize that it’s more important than ever for the flooring sector to </a:t>
            </a:r>
            <a:r>
              <a:rPr lang="en-US" dirty="0">
                <a:solidFill>
                  <a:srgbClr val="CA3E55"/>
                </a:solidFill>
              </a:rPr>
              <a:t>work collaboratively </a:t>
            </a:r>
            <a:r>
              <a:rPr lang="en-US" dirty="0"/>
              <a:t>to manage flooring waste more sustainably and to take control of its circular economy future</a:t>
            </a:r>
            <a:endParaRPr lang="en-US" strike="sngStrike" dirty="0"/>
          </a:p>
          <a:p>
            <a:r>
              <a:rPr lang="en-US" dirty="0"/>
              <a:t>To consider initial results from existing and </a:t>
            </a:r>
            <a:r>
              <a:rPr lang="en-US" dirty="0">
                <a:solidFill>
                  <a:srgbClr val="C00000"/>
                </a:solidFill>
              </a:rPr>
              <a:t>ongoing research </a:t>
            </a:r>
            <a:r>
              <a:rPr lang="en-US" dirty="0"/>
              <a:t>into takeback and EPR schemes</a:t>
            </a:r>
          </a:p>
          <a:p>
            <a:r>
              <a:rPr lang="en-US" dirty="0"/>
              <a:t>Why is data crucial and to understand the </a:t>
            </a:r>
            <a:r>
              <a:rPr lang="en-US" dirty="0">
                <a:solidFill>
                  <a:srgbClr val="CA3E55"/>
                </a:solidFill>
              </a:rPr>
              <a:t>challenges of data collection </a:t>
            </a:r>
            <a:r>
              <a:rPr lang="en-US" dirty="0"/>
              <a:t>and consider how to overcome them</a:t>
            </a:r>
          </a:p>
          <a:p>
            <a:r>
              <a:rPr lang="en-US" dirty="0"/>
              <a:t>Understanding </a:t>
            </a:r>
            <a:r>
              <a:rPr lang="en-US" dirty="0">
                <a:solidFill>
                  <a:srgbClr val="C00000"/>
                </a:solidFill>
              </a:rPr>
              <a:t>your challenges </a:t>
            </a:r>
            <a:r>
              <a:rPr lang="en-US" dirty="0"/>
              <a:t>today and moving forward</a:t>
            </a:r>
          </a:p>
          <a:p>
            <a:r>
              <a:rPr lang="en-US" dirty="0"/>
              <a:t>To set </a:t>
            </a:r>
            <a:r>
              <a:rPr lang="en-US" dirty="0">
                <a:solidFill>
                  <a:srgbClr val="CA3E55"/>
                </a:solidFill>
              </a:rPr>
              <a:t>next steps </a:t>
            </a:r>
            <a:r>
              <a:rPr lang="en-US" dirty="0"/>
              <a:t>and refine the UKSFA Flooring Stewardship Strategy </a:t>
            </a:r>
          </a:p>
          <a:p>
            <a:r>
              <a:rPr lang="en-US" dirty="0"/>
              <a:t>Creating opportunities for industry-wide sharing, collaboration and knowledge exchange = greater understanding = </a:t>
            </a:r>
            <a:r>
              <a:rPr lang="en-US" dirty="0">
                <a:solidFill>
                  <a:srgbClr val="CA3E55"/>
                </a:solidFill>
              </a:rPr>
              <a:t>design of industry solutions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303677B8-5C1D-B18C-19EE-CF6AFFB3D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3309" y="6290361"/>
            <a:ext cx="6545801" cy="365125"/>
          </a:xfrm>
        </p:spPr>
        <p:txBody>
          <a:bodyPr/>
          <a:lstStyle/>
          <a:p>
            <a:r>
              <a:rPr lang="en-US" dirty="0"/>
              <a:t>Beyond Compliance: How Flooring Can Take Control of its Circular Economy Future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8828FD1-9423-9951-F4C4-777960BF1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4219" y="6290361"/>
            <a:ext cx="929201" cy="365125"/>
          </a:xfrm>
        </p:spPr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76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0771D-E53A-EAC9-1380-CBB4A8C20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892DE-787E-74DB-779D-A8F6BCB94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337" y="310620"/>
            <a:ext cx="10515600" cy="698371"/>
          </a:xfrm>
        </p:spPr>
        <p:txBody>
          <a:bodyPr>
            <a:normAutofit/>
          </a:bodyPr>
          <a:lstStyle/>
          <a:p>
            <a:r>
              <a:rPr lang="en-US" dirty="0"/>
              <a:t>Legislative Landscape &amp; Other Drivers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E659537-FF92-81EC-9F48-D3344F33A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397" y="1192213"/>
            <a:ext cx="11763375" cy="477996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3400" dirty="0">
                <a:solidFill>
                  <a:srgbClr val="CA3E55"/>
                </a:solidFill>
              </a:rPr>
              <a:t>LEGISLATION (Existing or Expected)</a:t>
            </a:r>
          </a:p>
          <a:p>
            <a:r>
              <a:rPr lang="en-US" sz="3400" dirty="0" err="1"/>
              <a:t>Ecodesign</a:t>
            </a:r>
            <a:r>
              <a:rPr lang="en-US" sz="3400" dirty="0"/>
              <a:t> for Sustainable Products Regulation (</a:t>
            </a:r>
            <a:r>
              <a:rPr lang="en-US" sz="3400" dirty="0">
                <a:hlinkClick r:id="rId3"/>
              </a:rPr>
              <a:t>ESPR-</a:t>
            </a:r>
            <a:r>
              <a:rPr lang="en-US" sz="3400" dirty="0"/>
              <a:t> June 2024)</a:t>
            </a:r>
          </a:p>
          <a:p>
            <a:pPr lvl="1"/>
            <a:r>
              <a:rPr lang="en-US" sz="3400" dirty="0"/>
              <a:t>Sustainability Requirements</a:t>
            </a:r>
          </a:p>
          <a:p>
            <a:pPr lvl="1"/>
            <a:r>
              <a:rPr lang="en-US" sz="3400" dirty="0"/>
              <a:t>Digital Product Passports (DPP)</a:t>
            </a:r>
          </a:p>
          <a:p>
            <a:pPr lvl="1"/>
            <a:r>
              <a:rPr lang="en-US" sz="3400" dirty="0"/>
              <a:t>Product Compliance</a:t>
            </a:r>
          </a:p>
          <a:p>
            <a:pPr lvl="1"/>
            <a:r>
              <a:rPr lang="en-US" sz="3400" dirty="0"/>
              <a:t>Extended Producer Responsibility (EPR) - Alignment</a:t>
            </a:r>
          </a:p>
          <a:p>
            <a:pPr lvl="1"/>
            <a:r>
              <a:rPr lang="en-US" sz="3400" dirty="0"/>
              <a:t>Green Claims Directive</a:t>
            </a:r>
          </a:p>
          <a:p>
            <a:r>
              <a:rPr lang="en-US" sz="3400" dirty="0"/>
              <a:t>Construction Product Regulation (CPR)</a:t>
            </a:r>
          </a:p>
          <a:p>
            <a:r>
              <a:rPr lang="en-US" sz="3400" dirty="0"/>
              <a:t>Emissions Trading Scheme (ETS)</a:t>
            </a:r>
          </a:p>
          <a:p>
            <a:r>
              <a:rPr lang="en-US" sz="3400" dirty="0"/>
              <a:t>Waste &amp; Resources Strategy for England (DEFRA)		</a:t>
            </a:r>
          </a:p>
          <a:p>
            <a:pPr marL="0" indent="0">
              <a:buNone/>
            </a:pPr>
            <a:r>
              <a:rPr lang="en-US" sz="3400" dirty="0">
                <a:solidFill>
                  <a:srgbClr val="CA3E55"/>
                </a:solidFill>
              </a:rPr>
              <a:t>Other Drivers</a:t>
            </a:r>
          </a:p>
          <a:p>
            <a:r>
              <a:rPr lang="en-US" sz="3400" dirty="0"/>
              <a:t>Environmental Product Declaration (EPD)</a:t>
            </a:r>
          </a:p>
          <a:p>
            <a:r>
              <a:rPr lang="en-US" sz="3400" dirty="0"/>
              <a:t>Life Cycle Assessments (LCA)</a:t>
            </a:r>
          </a:p>
          <a:p>
            <a:r>
              <a:rPr lang="en-US" sz="3400" dirty="0"/>
              <a:t>UK Green Building Council </a:t>
            </a:r>
          </a:p>
          <a:p>
            <a:r>
              <a:rPr lang="en-US" sz="3400" dirty="0"/>
              <a:t>BREEAM</a:t>
            </a:r>
          </a:p>
          <a:p>
            <a:r>
              <a:rPr lang="en-US" sz="3400" dirty="0"/>
              <a:t>Increased demand for Take-Back, Reuse and Recycling Schemes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33633CF-5377-A56D-8AD3-B2C3B4397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63309" y="6290361"/>
            <a:ext cx="6545801" cy="365125"/>
          </a:xfrm>
        </p:spPr>
        <p:txBody>
          <a:bodyPr/>
          <a:lstStyle/>
          <a:p>
            <a:r>
              <a:rPr lang="en-US" dirty="0"/>
              <a:t>Beyond Compliance: How Flooring Can Take Control of its Circular Economy Future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E6D8750-C240-466B-F973-ED8056C96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4219" y="6290361"/>
            <a:ext cx="929201" cy="365125"/>
          </a:xfrm>
        </p:spPr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1D6E94A-C22E-2C98-F5A0-F214895B9450}"/>
              </a:ext>
            </a:extLst>
          </p:cNvPr>
          <p:cNvSpPr/>
          <p:nvPr/>
        </p:nvSpPr>
        <p:spPr>
          <a:xfrm>
            <a:off x="7509793" y="3177208"/>
            <a:ext cx="2114550" cy="10477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9EC31E-B5E2-014C-150D-5A2986850FBC}"/>
              </a:ext>
            </a:extLst>
          </p:cNvPr>
          <p:cNvSpPr txBox="1"/>
          <p:nvPr/>
        </p:nvSpPr>
        <p:spPr>
          <a:xfrm>
            <a:off x="7783971" y="3486150"/>
            <a:ext cx="1543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Client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619D769-5CA4-E98C-69CA-CD277FEE2181}"/>
              </a:ext>
            </a:extLst>
          </p:cNvPr>
          <p:cNvCxnSpPr>
            <a:cxnSpLocks/>
          </p:cNvCxnSpPr>
          <p:nvPr/>
        </p:nvCxnSpPr>
        <p:spPr>
          <a:xfrm flipH="1" flipV="1">
            <a:off x="8543924" y="2574898"/>
            <a:ext cx="11572" cy="6245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62E2DB3-5076-D872-7D0D-77C0B99E3BA0}"/>
              </a:ext>
            </a:extLst>
          </p:cNvPr>
          <p:cNvCxnSpPr>
            <a:cxnSpLocks/>
          </p:cNvCxnSpPr>
          <p:nvPr/>
        </p:nvCxnSpPr>
        <p:spPr>
          <a:xfrm>
            <a:off x="9624343" y="3670816"/>
            <a:ext cx="6096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31BEDB0-E47B-9204-1A66-A016BCB96CA4}"/>
              </a:ext>
            </a:extLst>
          </p:cNvPr>
          <p:cNvCxnSpPr>
            <a:cxnSpLocks/>
          </p:cNvCxnSpPr>
          <p:nvPr/>
        </p:nvCxnSpPr>
        <p:spPr>
          <a:xfrm flipH="1">
            <a:off x="6800850" y="3720133"/>
            <a:ext cx="68989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A7EB759-AB86-7FE2-9983-23F1ED1F9692}"/>
              </a:ext>
            </a:extLst>
          </p:cNvPr>
          <p:cNvCxnSpPr>
            <a:cxnSpLocks/>
          </p:cNvCxnSpPr>
          <p:nvPr/>
        </p:nvCxnSpPr>
        <p:spPr>
          <a:xfrm>
            <a:off x="8567068" y="4224958"/>
            <a:ext cx="0" cy="6794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3F63CF1-1894-08E1-B076-893168EE207C}"/>
              </a:ext>
            </a:extLst>
          </p:cNvPr>
          <p:cNvSpPr txBox="1"/>
          <p:nvPr/>
        </p:nvSpPr>
        <p:spPr>
          <a:xfrm>
            <a:off x="7138318" y="2139966"/>
            <a:ext cx="3095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C00000"/>
                </a:solidFill>
              </a:rPr>
              <a:t>Government procurement (schools, hospitals, military housing, government estate)</a:t>
            </a:r>
          </a:p>
          <a:p>
            <a:endParaRPr lang="en-GB" sz="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79BC9D-4B40-A5D4-E21A-D5E4C13F385B}"/>
              </a:ext>
            </a:extLst>
          </p:cNvPr>
          <p:cNvSpPr txBox="1"/>
          <p:nvPr/>
        </p:nvSpPr>
        <p:spPr>
          <a:xfrm>
            <a:off x="7490744" y="4933039"/>
            <a:ext cx="2586037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</a:rPr>
              <a:t>Main contractors (commercial buildings)</a:t>
            </a:r>
          </a:p>
          <a:p>
            <a:endParaRPr lang="en-GB" sz="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10F38B-41F4-0C07-EE08-4C38F6C2C682}"/>
              </a:ext>
            </a:extLst>
          </p:cNvPr>
          <p:cNvSpPr txBox="1"/>
          <p:nvPr/>
        </p:nvSpPr>
        <p:spPr>
          <a:xfrm>
            <a:off x="4811502" y="3582194"/>
            <a:ext cx="2114550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</a:rPr>
              <a:t>Specifiers (architects &amp; designers) </a:t>
            </a:r>
          </a:p>
          <a:p>
            <a:endParaRPr lang="en-GB" sz="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3B365B7-41CB-3A8F-A7D8-217F76F01149}"/>
              </a:ext>
            </a:extLst>
          </p:cNvPr>
          <p:cNvSpPr txBox="1"/>
          <p:nvPr/>
        </p:nvSpPr>
        <p:spPr>
          <a:xfrm>
            <a:off x="10233943" y="3531620"/>
            <a:ext cx="2038350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</a:rPr>
              <a:t>Residential (homeowners)</a:t>
            </a:r>
          </a:p>
          <a:p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264174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3C747-B74C-16C9-3679-A98B431BE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7ED63-132C-4769-EFC5-BA57CB7DF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Adam Thompson MP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6B8317-A5AD-F811-66EF-E267EBFC8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Beyond Compliance: How Flooring Can Take Control of its Circular Economy Future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730A92-80B6-5320-1C3E-5814CBE99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Round Diagonal Corner of Rectangle 8">
            <a:extLst>
              <a:ext uri="{FF2B5EF4-FFF2-40B4-BE49-F238E27FC236}">
                <a16:creationId xmlns:a16="http://schemas.microsoft.com/office/drawing/2014/main" id="{9A16EB44-2647-97EA-F467-55196E2A64C0}"/>
              </a:ext>
            </a:extLst>
          </p:cNvPr>
          <p:cNvSpPr/>
          <p:nvPr/>
        </p:nvSpPr>
        <p:spPr>
          <a:xfrm>
            <a:off x="5552728" y="2139307"/>
            <a:ext cx="6050692" cy="2484128"/>
          </a:xfrm>
          <a:prstGeom prst="round2DiagRect">
            <a:avLst>
              <a:gd name="adj1" fmla="val 28378"/>
              <a:gd name="adj2" fmla="val 41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Working in partnership with Government</a:t>
            </a:r>
          </a:p>
        </p:txBody>
      </p:sp>
      <p:pic>
        <p:nvPicPr>
          <p:cNvPr id="13" name="Picture 12" descr="A person with a beard and mustache smiling&#10;&#10;AI-generated content may be incorrect.">
            <a:extLst>
              <a:ext uri="{FF2B5EF4-FFF2-40B4-BE49-F238E27FC236}">
                <a16:creationId xmlns:a16="http://schemas.microsoft.com/office/drawing/2014/main" id="{38913847-1D6B-7DE3-31AD-C5045903C4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440" y="1118596"/>
            <a:ext cx="3183023" cy="364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837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B012E-ACD7-3B01-4238-476134A91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FD956-3209-409F-9635-BBC717943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Jordan Girling, WRAP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B7618B-F7AE-07BF-7577-E7DC1A418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Beyond Compliance: How Flooring Can Take Control of its Circular Economy Future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A411C0-B94E-1D31-DC91-4ADC72821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| </a:t>
            </a:r>
            <a:fld id="{9141048C-E6A7-604B-AFFE-3488B6EB0CB6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9" name="Round Diagonal Corner of Rectangle 8">
            <a:extLst>
              <a:ext uri="{FF2B5EF4-FFF2-40B4-BE49-F238E27FC236}">
                <a16:creationId xmlns:a16="http://schemas.microsoft.com/office/drawing/2014/main" id="{D704AAAC-2673-A47E-3165-DD0C8125410B}"/>
              </a:ext>
            </a:extLst>
          </p:cNvPr>
          <p:cNvSpPr/>
          <p:nvPr/>
        </p:nvSpPr>
        <p:spPr>
          <a:xfrm>
            <a:off x="5552728" y="2139307"/>
            <a:ext cx="6050692" cy="2484128"/>
          </a:xfrm>
          <a:prstGeom prst="round2DiagRect">
            <a:avLst>
              <a:gd name="adj1" fmla="val 28378"/>
              <a:gd name="adj2" fmla="val 418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A positive approach to EPR</a:t>
            </a:r>
          </a:p>
        </p:txBody>
      </p:sp>
      <p:pic>
        <p:nvPicPr>
          <p:cNvPr id="6" name="Picture 5" descr="A person wearing glasses and a lanyard&#10;&#10;AI-generated content may be incorrect.">
            <a:extLst>
              <a:ext uri="{FF2B5EF4-FFF2-40B4-BE49-F238E27FC236}">
                <a16:creationId xmlns:a16="http://schemas.microsoft.com/office/drawing/2014/main" id="{5D526CFC-5936-AFB6-485B-887ECD2FE7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436" r="13281"/>
          <a:stretch>
            <a:fillRect/>
          </a:stretch>
        </p:blipFill>
        <p:spPr>
          <a:xfrm>
            <a:off x="1228725" y="1091439"/>
            <a:ext cx="2895600" cy="353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5310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KSFA">
      <a:dk1>
        <a:srgbClr val="012069"/>
      </a:dk1>
      <a:lt1>
        <a:srgbClr val="FFFFFF"/>
      </a:lt1>
      <a:dk2>
        <a:srgbClr val="8DC63F"/>
      </a:dk2>
      <a:lt2>
        <a:srgbClr val="E8E8E8"/>
      </a:lt2>
      <a:accent1>
        <a:srgbClr val="00A6A6"/>
      </a:accent1>
      <a:accent2>
        <a:srgbClr val="CA2E55"/>
      </a:accent2>
      <a:accent3>
        <a:srgbClr val="F0A202"/>
      </a:accent3>
      <a:accent4>
        <a:srgbClr val="A77E58"/>
      </a:accent4>
      <a:accent5>
        <a:srgbClr val="2E5338"/>
      </a:accent5>
      <a:accent6>
        <a:srgbClr val="984447"/>
      </a:accent6>
      <a:hlink>
        <a:srgbClr val="012086"/>
      </a:hlink>
      <a:folHlink>
        <a:srgbClr val="8DC63F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9dc315a-b222-494f-8213-4a30a094628d">
      <Terms xmlns="http://schemas.microsoft.com/office/infopath/2007/PartnerControls"/>
    </lcf76f155ced4ddcb4097134ff3c332f>
    <TaxCatchAll xmlns="fe220344-25f7-4f72-a6e0-e8cfadd7081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AD8D6FF6E52442B2C7B886BD494174" ma:contentTypeVersion="18" ma:contentTypeDescription="Create a new document." ma:contentTypeScope="" ma:versionID="2f30235a182311bf947ae18d80862d00">
  <xsd:schema xmlns:xsd="http://www.w3.org/2001/XMLSchema" xmlns:xs="http://www.w3.org/2001/XMLSchema" xmlns:p="http://schemas.microsoft.com/office/2006/metadata/properties" xmlns:ns2="f9dc315a-b222-494f-8213-4a30a094628d" xmlns:ns3="fe220344-25f7-4f72-a6e0-e8cfadd70810" targetNamespace="http://schemas.microsoft.com/office/2006/metadata/properties" ma:root="true" ma:fieldsID="1096b3022210fd425b516642a445f939" ns2:_="" ns3:_="">
    <xsd:import namespace="f9dc315a-b222-494f-8213-4a30a094628d"/>
    <xsd:import namespace="fe220344-25f7-4f72-a6e0-e8cfadd708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dc315a-b222-494f-8213-4a30a09462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cc4f13e-778e-4f23-8979-a2a218d170f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220344-25f7-4f72-a6e0-e8cfadd7081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a045ea82-3d6b-4a6b-a202-f354ac8f5bbc}" ma:internalName="TaxCatchAll" ma:showField="CatchAllData" ma:web="fe220344-25f7-4f72-a6e0-e8cfadd708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CFBCD48-4361-4B35-B49D-556DF50D209F}">
  <ds:schemaRefs>
    <ds:schemaRef ds:uri="http://purl.org/dc/dcmitype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fe220344-25f7-4f72-a6e0-e8cfadd70810"/>
    <ds:schemaRef ds:uri="f9dc315a-b222-494f-8213-4a30a094628d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E48EE72-AC69-42CE-9FB8-1AD2F07D88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dc315a-b222-494f-8213-4a30a094628d"/>
    <ds:schemaRef ds:uri="fe220344-25f7-4f72-a6e0-e8cfadd708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6CE9591-DEB6-4DB9-99AE-27897F2F82F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1508</Words>
  <Application>Microsoft Office PowerPoint</Application>
  <PresentationFormat>Widescreen</PresentationFormat>
  <Paragraphs>215</Paragraphs>
  <Slides>26</Slides>
  <Notes>24</Notes>
  <HiddenSlides>2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Aptos</vt:lpstr>
      <vt:lpstr>Arial</vt:lpstr>
      <vt:lpstr>Calibri</vt:lpstr>
      <vt:lpstr>Office Theme</vt:lpstr>
      <vt:lpstr>UKSFA – Member Workshop</vt:lpstr>
      <vt:lpstr>Andy Hall, Chair UKSFA</vt:lpstr>
      <vt:lpstr>Thank you to our sponsor</vt:lpstr>
      <vt:lpstr>Cathie Clarke &amp; Adnan Zeb Khan, UKSFA</vt:lpstr>
      <vt:lpstr>In the words of the great Billy Ocean…</vt:lpstr>
      <vt:lpstr>Aims of the Workshop</vt:lpstr>
      <vt:lpstr>Legislative Landscape &amp; Other Drivers</vt:lpstr>
      <vt:lpstr>Adam Thompson MP</vt:lpstr>
      <vt:lpstr>Jordan Girling, WRAP</vt:lpstr>
      <vt:lpstr>Stéphanie Jacob, Valobat</vt:lpstr>
      <vt:lpstr>PowerPoint Presentation</vt:lpstr>
      <vt:lpstr>Questions for presenters – for you to add to if you like</vt:lpstr>
      <vt:lpstr>Lunch in the Tempus Restaurant-Downstairs</vt:lpstr>
      <vt:lpstr>Max Goodliffe, Resource Futures</vt:lpstr>
      <vt:lpstr>Mike Dobson, UKSFA</vt:lpstr>
      <vt:lpstr>Data, data, data…</vt:lpstr>
      <vt:lpstr>Automotive Segment</vt:lpstr>
      <vt:lpstr>EPR – Household Waste Recycling Centres</vt:lpstr>
      <vt:lpstr>Resource Efficient Data Waste Data Flow</vt:lpstr>
      <vt:lpstr>Information Needs to Be</vt:lpstr>
      <vt:lpstr>PowerPoint Presentation</vt:lpstr>
      <vt:lpstr>Questions for presenters – for you to add to if you like</vt:lpstr>
      <vt:lpstr>Cathie Clarke &amp; Adnan Zeb Khan, UKSFA</vt:lpstr>
      <vt:lpstr>Next 12 months focus </vt:lpstr>
      <vt:lpstr>Afternoon Tea &amp; Finish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Philip Pitcher</dc:creator>
  <cp:lastModifiedBy>Adnan Zeb-Khan</cp:lastModifiedBy>
  <cp:revision>18</cp:revision>
  <cp:lastPrinted>2025-06-17T14:30:02Z</cp:lastPrinted>
  <dcterms:created xsi:type="dcterms:W3CDTF">2025-04-09T13:31:02Z</dcterms:created>
  <dcterms:modified xsi:type="dcterms:W3CDTF">2025-06-17T14:35:29Z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0x010100A3AD8D6FF6E52442B2C7B886BD494174</vt:lpwstr>
  </property>
</Properties>
</file>