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67" r:id="rId6"/>
    <p:sldId id="276" r:id="rId7"/>
    <p:sldId id="257" r:id="rId8"/>
    <p:sldId id="270" r:id="rId9"/>
    <p:sldId id="265" r:id="rId10"/>
    <p:sldId id="271" r:id="rId11"/>
    <p:sldId id="273" r:id="rId12"/>
    <p:sldId id="277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078B2B-FC47-4C42-BF10-9562725C3C1F}" v="342" dt="2026-06-29T09:15:41.1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1_67E82ED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11_93227D86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1_67E82ED3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E_99749807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9_938FDC28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9_938FDC282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F_ED43AAA9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F_ED43AAA93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555555555555555E-2"/>
          <c:y val="4.6296296296296294E-2"/>
          <c:w val="0.93888888888888888"/>
          <c:h val="0.79224482356372117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1F5-45F0-996D-F9B7B963BAE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1F5-45F0-996D-F9B7B963BAE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1F5-45F0-996D-F9B7B963BAE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1F5-45F0-996D-F9B7B963BAE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1F5-45F0-996D-F9B7B963BAE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B1F5-45F0-996D-F9B7B963BAE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B1F5-45F0-996D-F9B7B963BAE0}"/>
              </c:ext>
            </c:extLst>
          </c:dPt>
          <c:cat>
            <c:strRef>
              <c:f>Overview!$E$31:$E$37</c:f>
              <c:strCache>
                <c:ptCount val="7"/>
                <c:pt idx="0">
                  <c:v>EfW (RDF)</c:v>
                </c:pt>
                <c:pt idx="1">
                  <c:v>Incineration</c:v>
                </c:pt>
                <c:pt idx="2">
                  <c:v>Landfill</c:v>
                </c:pt>
                <c:pt idx="3">
                  <c:v>Cement (SRF)</c:v>
                </c:pt>
                <c:pt idx="4">
                  <c:v>Equestrian </c:v>
                </c:pt>
                <c:pt idx="5">
                  <c:v>Recycling</c:v>
                </c:pt>
                <c:pt idx="6">
                  <c:v>Reuse</c:v>
                </c:pt>
              </c:strCache>
            </c:strRef>
          </c:cat>
          <c:val>
            <c:numRef>
              <c:f>Overview!$F$31:$F$37</c:f>
              <c:numCache>
                <c:formatCode>#,##0</c:formatCode>
                <c:ptCount val="7"/>
                <c:pt idx="0" formatCode="_(* #,##0_);_(* \(#,##0\);_(* &quot;-&quot;??_);_(@_)">
                  <c:v>218400</c:v>
                </c:pt>
                <c:pt idx="1">
                  <c:v>63432.249299999996</c:v>
                </c:pt>
                <c:pt idx="2">
                  <c:v>43212.745096737504</c:v>
                </c:pt>
                <c:pt idx="3" formatCode="_(* #,##0_);_(* \(#,##0\);_(* &quot;-&quot;??_);_(@_)">
                  <c:v>40000</c:v>
                </c:pt>
                <c:pt idx="4" formatCode="_(* #,##0_);_(* \(#,##0\);_(* &quot;-&quot;??_);_(@_)">
                  <c:v>30000</c:v>
                </c:pt>
                <c:pt idx="5">
                  <c:v>1787.5645151032834</c:v>
                </c:pt>
                <c:pt idx="6">
                  <c:v>404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1F5-45F0-996D-F9B7B963BAE0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0-B1F5-45F0-996D-F9B7B963BAE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B1F5-45F0-996D-F9B7B963BAE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B1F5-45F0-996D-F9B7B963BAE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B1F5-45F0-996D-F9B7B963BAE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8-B1F5-45F0-996D-F9B7B963BAE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A-B1F5-45F0-996D-F9B7B963BAE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C-B1F5-45F0-996D-F9B7B963BAE0}"/>
              </c:ext>
            </c:extLst>
          </c:dPt>
          <c:cat>
            <c:strRef>
              <c:f>Overview!$E$31:$E$37</c:f>
              <c:strCache>
                <c:ptCount val="7"/>
                <c:pt idx="0">
                  <c:v>EfW (RDF)</c:v>
                </c:pt>
                <c:pt idx="1">
                  <c:v>Incineration</c:v>
                </c:pt>
                <c:pt idx="2">
                  <c:v>Landfill</c:v>
                </c:pt>
                <c:pt idx="3">
                  <c:v>Cement (SRF)</c:v>
                </c:pt>
                <c:pt idx="4">
                  <c:v>Equestrian </c:v>
                </c:pt>
                <c:pt idx="5">
                  <c:v>Recycling</c:v>
                </c:pt>
                <c:pt idx="6">
                  <c:v>Reuse</c:v>
                </c:pt>
              </c:strCache>
            </c:strRef>
          </c:cat>
          <c:val>
            <c:numRef>
              <c:f>Overview!$G$31:$G$37</c:f>
              <c:numCache>
                <c:formatCode>0.0%</c:formatCode>
                <c:ptCount val="7"/>
                <c:pt idx="0">
                  <c:v>0.54979833829561942</c:v>
                </c:pt>
                <c:pt idx="1">
                  <c:v>0.15968381529072101</c:v>
                </c:pt>
                <c:pt idx="2">
                  <c:v>0.10878340406308817</c:v>
                </c:pt>
                <c:pt idx="3">
                  <c:v>0.10069566635450905</c:v>
                </c:pt>
                <c:pt idx="4">
                  <c:v>7.5521749765881788E-2</c:v>
                </c:pt>
                <c:pt idx="5">
                  <c:v>4.4999999999999997E-3</c:v>
                </c:pt>
                <c:pt idx="6">
                  <c:v>1.0170262301805414E-3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B1F5-45F0-996D-F9B7B963BA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1A6-4731-9444-EA507FC7A5D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1A6-4731-9444-EA507FC7A5D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1A6-4731-9444-EA507FC7A5D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1A6-4731-9444-EA507FC7A5D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1A6-4731-9444-EA507FC7A5D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41A6-4731-9444-EA507FC7A5D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41A6-4731-9444-EA507FC7A5D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41A6-4731-9444-EA507FC7A5D4}"/>
              </c:ext>
            </c:extLst>
          </c:dPt>
          <c:cat>
            <c:strRef>
              <c:f>Overview!$A$27:$A$34</c:f>
              <c:strCache>
                <c:ptCount val="8"/>
                <c:pt idx="0">
                  <c:v>Tufted Carpet</c:v>
                </c:pt>
                <c:pt idx="1">
                  <c:v>Underlay</c:v>
                </c:pt>
                <c:pt idx="2">
                  <c:v>Rugs</c:v>
                </c:pt>
                <c:pt idx="3">
                  <c:v>Carpet Tile </c:v>
                </c:pt>
                <c:pt idx="4">
                  <c:v>Artificial Grass</c:v>
                </c:pt>
                <c:pt idx="5">
                  <c:v>Needlefelt</c:v>
                </c:pt>
                <c:pt idx="6">
                  <c:v>Woven Carpet</c:v>
                </c:pt>
                <c:pt idx="7">
                  <c:v>Mats</c:v>
                </c:pt>
              </c:strCache>
            </c:strRef>
          </c:cat>
          <c:val>
            <c:numRef>
              <c:f>Overview!$B$27:$B$34</c:f>
              <c:numCache>
                <c:formatCode>0.0%</c:formatCode>
                <c:ptCount val="8"/>
                <c:pt idx="0">
                  <c:v>0.50036164445180176</c:v>
                </c:pt>
                <c:pt idx="1">
                  <c:v>0.20107330296996265</c:v>
                </c:pt>
                <c:pt idx="2">
                  <c:v>0.11590793073447681</c:v>
                </c:pt>
                <c:pt idx="3">
                  <c:v>8.1057800872140498E-2</c:v>
                </c:pt>
                <c:pt idx="4">
                  <c:v>3.0374505904732792E-2</c:v>
                </c:pt>
                <c:pt idx="5">
                  <c:v>5.7047080634342565E-2</c:v>
                </c:pt>
                <c:pt idx="6">
                  <c:v>7.3888204167787122E-3</c:v>
                </c:pt>
                <c:pt idx="7">
                  <c:v>6.7889140157642728E-3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41A6-4731-9444-EA507FC7A5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Textile</a:t>
            </a:r>
            <a:r>
              <a:rPr lang="en-GB" baseline="0"/>
              <a:t> Import Trends by Country (£m)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ImportsTrends!$A$5</c:f>
              <c:strCache>
                <c:ptCount val="1"/>
                <c:pt idx="0">
                  <c:v>NL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ImportsTrends!$B$4:$G$4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ImportsTrends!$B$5:$G$5</c:f>
              <c:numCache>
                <c:formatCode>0.0</c:formatCode>
                <c:ptCount val="6"/>
                <c:pt idx="0">
                  <c:v>187.32</c:v>
                </c:pt>
                <c:pt idx="1">
                  <c:v>212.69</c:v>
                </c:pt>
                <c:pt idx="2" formatCode="General">
                  <c:v>253.2</c:v>
                </c:pt>
                <c:pt idx="3" formatCode="General">
                  <c:v>234</c:v>
                </c:pt>
                <c:pt idx="4">
                  <c:v>179.38</c:v>
                </c:pt>
                <c:pt idx="5">
                  <c:v>201.57000000000002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96D-4AFE-A808-515C50985386}"/>
            </c:ext>
          </c:extLst>
        </c:ser>
        <c:ser>
          <c:idx val="1"/>
          <c:order val="1"/>
          <c:tx>
            <c:strRef>
              <c:f>ImportsTrends!$A$6</c:f>
              <c:strCache>
                <c:ptCount val="1"/>
                <c:pt idx="0">
                  <c:v>Belgium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ImportsTrends!$B$4:$G$4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ImportsTrends!$B$6:$G$6</c:f>
              <c:numCache>
                <c:formatCode>0.0</c:formatCode>
                <c:ptCount val="6"/>
                <c:pt idx="0">
                  <c:v>196.49</c:v>
                </c:pt>
                <c:pt idx="1">
                  <c:v>268.97000000000003</c:v>
                </c:pt>
                <c:pt idx="2" formatCode="General">
                  <c:v>231.3</c:v>
                </c:pt>
                <c:pt idx="3" formatCode="General">
                  <c:v>178.1</c:v>
                </c:pt>
                <c:pt idx="4">
                  <c:v>163.32999999999998</c:v>
                </c:pt>
                <c:pt idx="5">
                  <c:v>115.76999999999998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96D-4AFE-A808-515C50985386}"/>
            </c:ext>
          </c:extLst>
        </c:ser>
        <c:ser>
          <c:idx val="2"/>
          <c:order val="2"/>
          <c:tx>
            <c:strRef>
              <c:f>ImportsTrends!$A$7</c:f>
              <c:strCache>
                <c:ptCount val="1"/>
                <c:pt idx="0">
                  <c:v>Turkey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ImportsTrends!$B$4:$G$4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ImportsTrends!$B$7:$G$7</c:f>
              <c:numCache>
                <c:formatCode>0.0</c:formatCode>
                <c:ptCount val="6"/>
                <c:pt idx="0">
                  <c:v>99.11</c:v>
                </c:pt>
                <c:pt idx="1">
                  <c:v>127.84</c:v>
                </c:pt>
                <c:pt idx="2" formatCode="General">
                  <c:v>126.1</c:v>
                </c:pt>
                <c:pt idx="3" formatCode="General">
                  <c:v>152.5</c:v>
                </c:pt>
                <c:pt idx="4">
                  <c:v>159.89000000000001</c:v>
                </c:pt>
                <c:pt idx="5">
                  <c:v>170.35999999999996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96D-4AFE-A808-515C50985386}"/>
            </c:ext>
          </c:extLst>
        </c:ser>
        <c:ser>
          <c:idx val="3"/>
          <c:order val="3"/>
          <c:tx>
            <c:strRef>
              <c:f>ImportsTrends!$A$8</c:f>
              <c:strCache>
                <c:ptCount val="1"/>
                <c:pt idx="0">
                  <c:v>India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ImportsTrends!$B$4:$G$4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ImportsTrends!$B$8:$G$8</c:f>
              <c:numCache>
                <c:formatCode>0.0</c:formatCode>
                <c:ptCount val="6"/>
                <c:pt idx="0">
                  <c:v>54.45</c:v>
                </c:pt>
                <c:pt idx="1">
                  <c:v>77.3</c:v>
                </c:pt>
                <c:pt idx="2" formatCode="General">
                  <c:v>77.2</c:v>
                </c:pt>
                <c:pt idx="3" formatCode="General">
                  <c:v>71.599999999999994</c:v>
                </c:pt>
                <c:pt idx="4">
                  <c:v>71.609999999999985</c:v>
                </c:pt>
                <c:pt idx="5">
                  <c:v>79.490000000000009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96D-4AFE-A808-515C50985386}"/>
            </c:ext>
          </c:extLst>
        </c:ser>
        <c:ser>
          <c:idx val="4"/>
          <c:order val="4"/>
          <c:tx>
            <c:strRef>
              <c:f>ImportsTrends!$A$9</c:f>
              <c:strCache>
                <c:ptCount val="1"/>
                <c:pt idx="0">
                  <c:v>China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numRef>
              <c:f>ImportsTrends!$B$4:$G$4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ImportsTrends!$B$9:$G$9</c:f>
              <c:numCache>
                <c:formatCode>0.0</c:formatCode>
                <c:ptCount val="6"/>
                <c:pt idx="0">
                  <c:v>60.76</c:v>
                </c:pt>
                <c:pt idx="1">
                  <c:v>76.81</c:v>
                </c:pt>
                <c:pt idx="2" formatCode="General">
                  <c:v>63.2</c:v>
                </c:pt>
                <c:pt idx="3" formatCode="General">
                  <c:v>52.3</c:v>
                </c:pt>
                <c:pt idx="4">
                  <c:v>61.489999999999995</c:v>
                </c:pt>
                <c:pt idx="5">
                  <c:v>68.13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96D-4AFE-A808-515C50985386}"/>
            </c:ext>
          </c:extLst>
        </c:ser>
        <c:ser>
          <c:idx val="5"/>
          <c:order val="5"/>
          <c:tx>
            <c:strRef>
              <c:f>ImportsTrends!$A$10</c:f>
              <c:strCache>
                <c:ptCount val="1"/>
                <c:pt idx="0">
                  <c:v>France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numRef>
              <c:f>ImportsTrends!$B$4:$G$4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ImportsTrends!$B$10:$G$10</c:f>
              <c:numCache>
                <c:formatCode>0.0</c:formatCode>
                <c:ptCount val="6"/>
                <c:pt idx="0">
                  <c:v>17.34</c:v>
                </c:pt>
                <c:pt idx="1">
                  <c:v>18.53</c:v>
                </c:pt>
                <c:pt idx="2" formatCode="General">
                  <c:v>38.700000000000003</c:v>
                </c:pt>
                <c:pt idx="3" formatCode="General">
                  <c:v>36.700000000000003</c:v>
                </c:pt>
                <c:pt idx="4">
                  <c:v>36.219999999999992</c:v>
                </c:pt>
                <c:pt idx="5">
                  <c:v>37.799999999999997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96D-4AFE-A808-515C50985386}"/>
            </c:ext>
          </c:extLst>
        </c:ser>
        <c:ser>
          <c:idx val="6"/>
          <c:order val="6"/>
          <c:tx>
            <c:strRef>
              <c:f>ImportsTrends!$A$11</c:f>
              <c:strCache>
                <c:ptCount val="1"/>
                <c:pt idx="0">
                  <c:v>Others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cat>
            <c:numRef>
              <c:f>ImportsTrends!$B$4:$G$4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ImportsTrends!$B$11:$G$11</c:f>
              <c:numCache>
                <c:formatCode>0.0</c:formatCode>
                <c:ptCount val="6"/>
                <c:pt idx="0">
                  <c:v>149.12999999999997</c:v>
                </c:pt>
                <c:pt idx="1">
                  <c:v>161.65999999999983</c:v>
                </c:pt>
                <c:pt idx="2" formatCode="General">
                  <c:v>164.90000000000015</c:v>
                </c:pt>
                <c:pt idx="3" formatCode="General">
                  <c:v>170.5</c:v>
                </c:pt>
                <c:pt idx="4">
                  <c:v>163.62999999999997</c:v>
                </c:pt>
                <c:pt idx="5">
                  <c:v>161.76000000000005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A96D-4AFE-A808-515C509853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4433919"/>
        <c:axId val="174434879"/>
      </c:lineChart>
      <c:catAx>
        <c:axId val="174433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434879"/>
        <c:crosses val="autoZero"/>
        <c:auto val="1"/>
        <c:lblAlgn val="ctr"/>
        <c:lblOffset val="100"/>
        <c:noMultiLvlLbl val="0"/>
      </c:catAx>
      <c:valAx>
        <c:axId val="1744348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4339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2025</a:t>
            </a:r>
            <a:r>
              <a:rPr lang="en-GB" baseline="0"/>
              <a:t> Imports by Type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68F-47F4-B54B-9485AC36E3F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68F-47F4-B54B-9485AC36E3F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68F-47F4-B54B-9485AC36E3FF}"/>
              </c:ext>
            </c:extLst>
          </c:dPt>
          <c:cat>
            <c:strRef>
              <c:f>ImportsTrends!$A$27:$A$29</c:f>
              <c:strCache>
                <c:ptCount val="3"/>
                <c:pt idx="0">
                  <c:v>Textile</c:v>
                </c:pt>
                <c:pt idx="1">
                  <c:v>Vinyl</c:v>
                </c:pt>
                <c:pt idx="2">
                  <c:v>Wood</c:v>
                </c:pt>
              </c:strCache>
            </c:strRef>
          </c:cat>
          <c:val>
            <c:numRef>
              <c:f>ImportsTrends!$B$27:$B$29</c:f>
              <c:numCache>
                <c:formatCode>0%</c:formatCode>
                <c:ptCount val="3"/>
                <c:pt idx="0">
                  <c:v>0.56271003980583112</c:v>
                </c:pt>
                <c:pt idx="1">
                  <c:v>0.3132280602025872</c:v>
                </c:pt>
                <c:pt idx="2">
                  <c:v>0.12406189999158174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68F-47F4-B54B-9485AC36E3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2025 Textile Imports Aug YTD</a:t>
            </a:r>
          </a:p>
        </c:rich>
      </c:tx>
      <c:layout>
        <c:manualLayout>
          <c:xMode val="edge"/>
          <c:yMode val="edge"/>
          <c:x val="0.25318044619422569"/>
          <c:y val="2.31481481481481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3333333333333333E-2"/>
          <c:y val="0.16708333333333336"/>
          <c:w val="0.93888888888888888"/>
          <c:h val="0.5221511373578302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B26-4F3F-A906-42150F37501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B26-4F3F-A906-42150F37501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B26-4F3F-A906-42150F37501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B26-4F3F-A906-42150F37501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B26-4F3F-A906-42150F37501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CB26-4F3F-A906-42150F37501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CB26-4F3F-A906-42150F37501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CB26-4F3F-A906-42150F375014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CB26-4F3F-A906-42150F375014}"/>
              </c:ext>
            </c:extLst>
          </c:dPt>
          <c:cat>
            <c:strRef>
              <c:f>Overview!$A$86:$A$94</c:f>
              <c:strCache>
                <c:ptCount val="9"/>
                <c:pt idx="0">
                  <c:v>Textile</c:v>
                </c:pt>
                <c:pt idx="1">
                  <c:v>LVT</c:v>
                </c:pt>
                <c:pt idx="2">
                  <c:v>Safety Flooring</c:v>
                </c:pt>
                <c:pt idx="3">
                  <c:v>Laminate</c:v>
                </c:pt>
                <c:pt idx="4">
                  <c:v>Commercial Sheet</c:v>
                </c:pt>
                <c:pt idx="5">
                  <c:v>Commercial Tile</c:v>
                </c:pt>
                <c:pt idx="6">
                  <c:v>Wood</c:v>
                </c:pt>
                <c:pt idx="7">
                  <c:v>Cushioned Vinyl</c:v>
                </c:pt>
                <c:pt idx="8">
                  <c:v>Linoleum</c:v>
                </c:pt>
              </c:strCache>
            </c:strRef>
          </c:cat>
          <c:val>
            <c:numRef>
              <c:f>Overview!$B$86:$B$94</c:f>
              <c:numCache>
                <c:formatCode>#,##0</c:formatCode>
                <c:ptCount val="9"/>
                <c:pt idx="0">
                  <c:v>366397.84225450107</c:v>
                </c:pt>
                <c:pt idx="1">
                  <c:v>132696</c:v>
                </c:pt>
                <c:pt idx="2">
                  <c:v>83700</c:v>
                </c:pt>
                <c:pt idx="3">
                  <c:v>53479.875</c:v>
                </c:pt>
                <c:pt idx="4">
                  <c:v>56968.65</c:v>
                </c:pt>
                <c:pt idx="5">
                  <c:v>59375</c:v>
                </c:pt>
                <c:pt idx="6">
                  <c:v>22645.149999999998</c:v>
                </c:pt>
                <c:pt idx="7">
                  <c:v>11599.773770400001</c:v>
                </c:pt>
                <c:pt idx="8">
                  <c:v>6156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CB26-4F3F-A906-42150F3750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1C5067-6454-D740-9807-5639C9B350DF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6DB026-690A-7042-9B50-AAC0D75C5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891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Creative%20Pitch/Creative%20Pitch/CP%20Client%20Work/UKSFA/UKSFA%20Powerpoint%20Template/UKSFA-Cover-Background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Creative%20Pitch/Creative%20Pitch/CP%20Client%20Work/UKSFA/UKSFA%20Powerpoint%20Template/UKSFA%20Full%20Landscape%20Logotype%20on%20Navy@4x.png" TargetMode="Externa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Creative%20Pitch/Creative%20Pitch/CP%20Client%20Work/UKSFA/UKSFA%20Powerpoint%20Template/UKSFA-Cover-Background.png" TargetMode="External"/><Relationship Id="rId7" Type="http://schemas.openxmlformats.org/officeDocument/2006/relationships/image" Target="file:////Volumes/Creative%20Pitch/Creative%20Pitch/CP%20Client%20Work/UKSFA/UKSFA%20Powerpoint%20Template/UKSFA%20leaft@4x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file:////Volumes/Creative%20Pitch/Creative%20Pitch/CP%20Client%20Work/UKSFA/UKSFA%20Powerpoint%20Template/UKSFA%20Full%20Landscape%20Logotype%20on%20White@4x.png" TargetMode="Externa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Creative%20Pitch/Creative%20Pitch/CP%20Client%20Work/UKSFA/UKSFA%20Powerpoint%20Template/UKSFA-Cover-Background.png" TargetMode="External"/><Relationship Id="rId7" Type="http://schemas.openxmlformats.org/officeDocument/2006/relationships/image" Target="file:////Volumes/Creative%20Pitch/Creative%20Pitch/CP%20Client%20Work/UKSFA/UKSFA%20Powerpoint%20Template/UKSFA%20leaft@4x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file:////Volumes/Creative%20Pitch/Creative%20Pitch/CP%20Client%20Work/UKSFA/UKSFA%20Powerpoint%20Template/UKSFA%20Full%20Landscape%20Logotype%20on%20White@4x.png" TargetMode="Externa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Creative%20Pitch/Creative%20Pitch/CP%20Client%20Work/UKSFA/UKSFA%20Powerpoint%20Template/UKSFA%20Full%20Landscape%20Logotype%20on%20Navy@4x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Creative%20Pitch/Creative%20Pitch/CP%20Client%20Work/UKSFA/UKSFA%20Powerpoint%20Template/UKSFA%20Full%20Landscape%20Logotype%20on%20Navy@4x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Creative%20Pitch/Creative%20Pitch/CP%20Client%20Work/UKSFA/UKSFA%20Powerpoint%20Template/UKSFA%20Full%20Landscape%20Logotype%20on%20Navy@4x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Creative%20Pitch/Creative%20Pitch/CP%20Client%20Work/UKSFA/UKSFA%20Powerpoint%20Template/UKSFA%20Full%20Landscape%20Logotype%20on%20White@4x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Creative%20Pitch/Creative%20Pitch/CP%20Client%20Work/UKSFA/UKSFA%20Powerpoint%20Template/UKSFA%20Full%20Landscape%20Logotype%20on%20Navy@4x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Creative%20Pitch/Creative%20Pitch/CP%20Client%20Work/UKSFA/UKSFA%20Powerpoint%20Template/UKSFA-Cover-Background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Creative%20Pitch/Creative%20Pitch/CP%20Client%20Work/UKSFA/UKSFA%20Powerpoint%20Template/UKSFA%20Full%20Landscape%20Logotype%20on%20Navy@4x.png" TargetMode="Externa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background with a blue border&#10;&#10;AI-generated content may be incorrect.">
            <a:extLst>
              <a:ext uri="{FF2B5EF4-FFF2-40B4-BE49-F238E27FC236}">
                <a16:creationId xmlns:a16="http://schemas.microsoft.com/office/drawing/2014/main" id="{5DD9412A-2776-7EF5-E03F-04A33FB4D08B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8B26E8BD-3950-6B4C-30D2-8503135859EA}"/>
              </a:ext>
            </a:extLst>
          </p:cNvPr>
          <p:cNvPicPr>
            <a:picLocks noChangeAspect="1"/>
          </p:cNvPicPr>
          <p:nvPr userDrawn="1"/>
        </p:nvPicPr>
        <p:blipFill>
          <a:blip r:embed="rId4" r:link="rId5"/>
          <a:stretch>
            <a:fillRect/>
          </a:stretch>
        </p:blipFill>
        <p:spPr>
          <a:xfrm>
            <a:off x="-168165" y="1179263"/>
            <a:ext cx="7355774" cy="25593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8CBD1B-0F26-7307-2A35-FC6644047C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0337" y="4190914"/>
            <a:ext cx="9144000" cy="688386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840AE0-1814-3924-1EF3-22B6B34114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0337" y="4972855"/>
            <a:ext cx="9144000" cy="120293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4CB5AB7-7CE4-308F-6B37-8BC73D3045EE}"/>
              </a:ext>
            </a:extLst>
          </p:cNvPr>
          <p:cNvCxnSpPr>
            <a:cxnSpLocks/>
          </p:cNvCxnSpPr>
          <p:nvPr userDrawn="1"/>
        </p:nvCxnSpPr>
        <p:spPr>
          <a:xfrm>
            <a:off x="470337" y="3875450"/>
            <a:ext cx="11133084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ound Single Corner of Rectangle 18">
            <a:extLst>
              <a:ext uri="{FF2B5EF4-FFF2-40B4-BE49-F238E27FC236}">
                <a16:creationId xmlns:a16="http://schemas.microsoft.com/office/drawing/2014/main" id="{1369CFEA-3154-A384-2480-BAC62A167678}"/>
              </a:ext>
            </a:extLst>
          </p:cNvPr>
          <p:cNvSpPr/>
          <p:nvPr userDrawn="1"/>
        </p:nvSpPr>
        <p:spPr>
          <a:xfrm>
            <a:off x="0" y="6417567"/>
            <a:ext cx="12192000" cy="440433"/>
          </a:xfrm>
          <a:prstGeom prst="round1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9A02B-D936-D7EF-3072-FB77E8F8B6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0638" y="645522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337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background with a blue border&#10;&#10;AI-generated content may be incorrect.">
            <a:extLst>
              <a:ext uri="{FF2B5EF4-FFF2-40B4-BE49-F238E27FC236}">
                <a16:creationId xmlns:a16="http://schemas.microsoft.com/office/drawing/2014/main" id="{5DD9412A-2776-7EF5-E03F-04A33FB4D08B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Round Single Corner of Rectangle 19">
            <a:extLst>
              <a:ext uri="{FF2B5EF4-FFF2-40B4-BE49-F238E27FC236}">
                <a16:creationId xmlns:a16="http://schemas.microsoft.com/office/drawing/2014/main" id="{94ABBFF6-F915-F45C-8A34-17F8B1264750}"/>
              </a:ext>
            </a:extLst>
          </p:cNvPr>
          <p:cNvSpPr/>
          <p:nvPr userDrawn="1"/>
        </p:nvSpPr>
        <p:spPr>
          <a:xfrm>
            <a:off x="0" y="6085490"/>
            <a:ext cx="12192000" cy="772510"/>
          </a:xfrm>
          <a:prstGeom prst="round1Rect">
            <a:avLst>
              <a:gd name="adj" fmla="val 291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3311D76-D008-8AEA-C8B5-E49B73404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3309" y="6290361"/>
            <a:ext cx="6545801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Title of Presentation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3878219-6B4C-3985-E4E1-CAC957691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082" y="6290361"/>
            <a:ext cx="60233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8CBD1B-0F26-7307-2A35-FC6644047C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0337" y="2297674"/>
            <a:ext cx="9144000" cy="688386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ED6259-89EF-2051-B31C-55215061F93A}"/>
              </a:ext>
            </a:extLst>
          </p:cNvPr>
          <p:cNvPicPr>
            <a:picLocks noChangeAspect="1"/>
          </p:cNvPicPr>
          <p:nvPr userDrawn="1"/>
        </p:nvPicPr>
        <p:blipFill>
          <a:blip r:embed="rId4" r:link="rId5"/>
          <a:srcRect/>
          <a:stretch>
            <a:fillRect/>
          </a:stretch>
        </p:blipFill>
        <p:spPr>
          <a:xfrm>
            <a:off x="218090" y="6028805"/>
            <a:ext cx="2546130" cy="885880"/>
          </a:xfrm>
          <a:prstGeom prst="rect">
            <a:avLst/>
          </a:prstGeom>
        </p:spPr>
      </p:pic>
      <p:pic>
        <p:nvPicPr>
          <p:cNvPr id="15" name="Picture 14" descr="A green and black logo&#10;&#10;AI-generated content may be incorrect.">
            <a:extLst>
              <a:ext uri="{FF2B5EF4-FFF2-40B4-BE49-F238E27FC236}">
                <a16:creationId xmlns:a16="http://schemas.microsoft.com/office/drawing/2014/main" id="{851D86E2-D97E-8AFF-3F77-A6D0AA955FD2}"/>
              </a:ext>
            </a:extLst>
          </p:cNvPr>
          <p:cNvPicPr>
            <a:picLocks noChangeAspect="1"/>
          </p:cNvPicPr>
          <p:nvPr userDrawn="1"/>
        </p:nvPicPr>
        <p:blipFill>
          <a:blip r:embed="rId6" r:link="rId7"/>
          <a:stretch>
            <a:fillRect/>
          </a:stretch>
        </p:blipFill>
        <p:spPr>
          <a:xfrm>
            <a:off x="548952" y="1648047"/>
            <a:ext cx="438524" cy="438524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105A166-7208-F160-E99B-277FF96446D1}"/>
              </a:ext>
            </a:extLst>
          </p:cNvPr>
          <p:cNvCxnSpPr/>
          <p:nvPr userDrawn="1"/>
        </p:nvCxnSpPr>
        <p:spPr>
          <a:xfrm>
            <a:off x="3032449" y="6176865"/>
            <a:ext cx="0" cy="54461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0686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background with a blue border&#10;&#10;AI-generated content may be incorrect.">
            <a:extLst>
              <a:ext uri="{FF2B5EF4-FFF2-40B4-BE49-F238E27FC236}">
                <a16:creationId xmlns:a16="http://schemas.microsoft.com/office/drawing/2014/main" id="{5DD9412A-2776-7EF5-E03F-04A33FB4D08B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rcRect l="31399" r="1873"/>
          <a:stretch>
            <a:fillRect/>
          </a:stretch>
        </p:blipFill>
        <p:spPr>
          <a:xfrm>
            <a:off x="0" y="0"/>
            <a:ext cx="8136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B4232A3-E76B-5E5F-CCB3-E2D1A9E1C4EF}"/>
              </a:ext>
            </a:extLst>
          </p:cNvPr>
          <p:cNvSpPr/>
          <p:nvPr userDrawn="1"/>
        </p:nvSpPr>
        <p:spPr>
          <a:xfrm>
            <a:off x="0" y="6085490"/>
            <a:ext cx="12192000" cy="7725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3311D76-D008-8AEA-C8B5-E49B73404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3309" y="6290361"/>
            <a:ext cx="6545801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Title of Presentation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3878219-6B4C-3985-E4E1-CAC957691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082" y="6290361"/>
            <a:ext cx="60233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8CBD1B-0F26-7307-2A35-FC6644047C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0337" y="2297674"/>
            <a:ext cx="6557784" cy="688386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ED6259-89EF-2051-B31C-55215061F93A}"/>
              </a:ext>
            </a:extLst>
          </p:cNvPr>
          <p:cNvPicPr>
            <a:picLocks noChangeAspect="1"/>
          </p:cNvPicPr>
          <p:nvPr userDrawn="1"/>
        </p:nvPicPr>
        <p:blipFill>
          <a:blip r:embed="rId4" r:link="rId5"/>
          <a:srcRect/>
          <a:stretch>
            <a:fillRect/>
          </a:stretch>
        </p:blipFill>
        <p:spPr>
          <a:xfrm>
            <a:off x="218090" y="6028805"/>
            <a:ext cx="2546130" cy="88588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105A166-7208-F160-E99B-277FF96446D1}"/>
              </a:ext>
            </a:extLst>
          </p:cNvPr>
          <p:cNvCxnSpPr/>
          <p:nvPr userDrawn="1"/>
        </p:nvCxnSpPr>
        <p:spPr>
          <a:xfrm>
            <a:off x="3032449" y="6176865"/>
            <a:ext cx="0" cy="54461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C5B1019A-C812-FB27-901B-9C4080F39D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36000" y="-1"/>
            <a:ext cx="4056000" cy="6085489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 descr="A green and black logo&#10;&#10;AI-generated content may be incorrect.">
            <a:extLst>
              <a:ext uri="{FF2B5EF4-FFF2-40B4-BE49-F238E27FC236}">
                <a16:creationId xmlns:a16="http://schemas.microsoft.com/office/drawing/2014/main" id="{A1C59994-2685-39F0-C0DF-BAF64B994C9D}"/>
              </a:ext>
            </a:extLst>
          </p:cNvPr>
          <p:cNvPicPr>
            <a:picLocks noChangeAspect="1"/>
          </p:cNvPicPr>
          <p:nvPr userDrawn="1"/>
        </p:nvPicPr>
        <p:blipFill>
          <a:blip r:embed="rId6" r:link="rId7"/>
          <a:stretch>
            <a:fillRect/>
          </a:stretch>
        </p:blipFill>
        <p:spPr>
          <a:xfrm>
            <a:off x="548952" y="1648047"/>
            <a:ext cx="438524" cy="43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192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 Single Corner of Rectangle 13">
            <a:extLst>
              <a:ext uri="{FF2B5EF4-FFF2-40B4-BE49-F238E27FC236}">
                <a16:creationId xmlns:a16="http://schemas.microsoft.com/office/drawing/2014/main" id="{F721C80E-1D53-DF8F-301A-00CAE09E9527}"/>
              </a:ext>
            </a:extLst>
          </p:cNvPr>
          <p:cNvSpPr/>
          <p:nvPr userDrawn="1"/>
        </p:nvSpPr>
        <p:spPr>
          <a:xfrm>
            <a:off x="0" y="6088878"/>
            <a:ext cx="12192000" cy="772510"/>
          </a:xfrm>
          <a:prstGeom prst="round1Rect">
            <a:avLst>
              <a:gd name="adj" fmla="val 2912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5CD12A-19F6-0972-200A-AE6A5BCED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337" y="310620"/>
            <a:ext cx="10515600" cy="698371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AA837-CFBD-53B2-14EC-DF2C465DB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337" y="1347106"/>
            <a:ext cx="10515600" cy="399710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155A1-E9DB-00E9-558C-011EDAF6A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3309" y="6290361"/>
            <a:ext cx="6545801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 of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9A113-4F96-987C-73A2-316C0065A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4219" y="6290361"/>
            <a:ext cx="929201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C18E6CEF-8078-FCA8-9FAF-E52B5A5ECDA0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218090" y="6028805"/>
            <a:ext cx="2546131" cy="88588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A4FB7A2-102A-990F-CC21-A21733DAB7B7}"/>
              </a:ext>
            </a:extLst>
          </p:cNvPr>
          <p:cNvCxnSpPr>
            <a:cxnSpLocks/>
          </p:cNvCxnSpPr>
          <p:nvPr userDrawn="1"/>
        </p:nvCxnSpPr>
        <p:spPr>
          <a:xfrm>
            <a:off x="470337" y="1057642"/>
            <a:ext cx="1113308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B06F611-81FC-725C-FDB5-86119CB4A1B9}"/>
              </a:ext>
            </a:extLst>
          </p:cNvPr>
          <p:cNvCxnSpPr/>
          <p:nvPr userDrawn="1"/>
        </p:nvCxnSpPr>
        <p:spPr>
          <a:xfrm>
            <a:off x="3032449" y="6176865"/>
            <a:ext cx="0" cy="54461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885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 Single Corner of Rectangle 13">
            <a:extLst>
              <a:ext uri="{FF2B5EF4-FFF2-40B4-BE49-F238E27FC236}">
                <a16:creationId xmlns:a16="http://schemas.microsoft.com/office/drawing/2014/main" id="{F721C80E-1D53-DF8F-301A-00CAE09E9527}"/>
              </a:ext>
            </a:extLst>
          </p:cNvPr>
          <p:cNvSpPr/>
          <p:nvPr userDrawn="1"/>
        </p:nvSpPr>
        <p:spPr>
          <a:xfrm>
            <a:off x="0" y="6088878"/>
            <a:ext cx="12192000" cy="772510"/>
          </a:xfrm>
          <a:prstGeom prst="round1Rect">
            <a:avLst>
              <a:gd name="adj" fmla="val 2912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5CD12A-19F6-0972-200A-AE6A5BCED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337" y="310620"/>
            <a:ext cx="8326530" cy="698371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AA837-CFBD-53B2-14EC-DF2C465DB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337" y="1347106"/>
            <a:ext cx="10515600" cy="399710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155A1-E9DB-00E9-558C-011EDAF6A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3309" y="6290361"/>
            <a:ext cx="6545801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 of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9A113-4F96-987C-73A2-316C0065A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4219" y="6290361"/>
            <a:ext cx="929201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C18E6CEF-8078-FCA8-9FAF-E52B5A5ECDA0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218090" y="6028805"/>
            <a:ext cx="2546131" cy="88588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B06F611-81FC-725C-FDB5-86119CB4A1B9}"/>
              </a:ext>
            </a:extLst>
          </p:cNvPr>
          <p:cNvCxnSpPr/>
          <p:nvPr userDrawn="1"/>
        </p:nvCxnSpPr>
        <p:spPr>
          <a:xfrm>
            <a:off x="3032449" y="6176865"/>
            <a:ext cx="0" cy="54461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ound Diagonal Corner of Rectangle 6">
            <a:extLst>
              <a:ext uri="{FF2B5EF4-FFF2-40B4-BE49-F238E27FC236}">
                <a16:creationId xmlns:a16="http://schemas.microsoft.com/office/drawing/2014/main" id="{B0E60B28-A9B5-CF90-66A4-1350E364BAFB}"/>
              </a:ext>
            </a:extLst>
          </p:cNvPr>
          <p:cNvSpPr/>
          <p:nvPr userDrawn="1"/>
        </p:nvSpPr>
        <p:spPr>
          <a:xfrm>
            <a:off x="10235992" y="118147"/>
            <a:ext cx="1367428" cy="408479"/>
          </a:xfrm>
          <a:prstGeom prst="round2DiagRect">
            <a:avLst>
              <a:gd name="adj1" fmla="val 41450"/>
              <a:gd name="adj2" fmla="val 836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INFLUENCE</a:t>
            </a:r>
          </a:p>
        </p:txBody>
      </p:sp>
      <p:sp>
        <p:nvSpPr>
          <p:cNvPr id="13" name="Round Diagonal Corner of Rectangle 12">
            <a:extLst>
              <a:ext uri="{FF2B5EF4-FFF2-40B4-BE49-F238E27FC236}">
                <a16:creationId xmlns:a16="http://schemas.microsoft.com/office/drawing/2014/main" id="{2A07D606-A4E5-9808-5C7F-059216604064}"/>
              </a:ext>
            </a:extLst>
          </p:cNvPr>
          <p:cNvSpPr/>
          <p:nvPr userDrawn="1"/>
        </p:nvSpPr>
        <p:spPr>
          <a:xfrm>
            <a:off x="9037199" y="195763"/>
            <a:ext cx="1266292" cy="408479"/>
          </a:xfrm>
          <a:prstGeom prst="round2DiagRect">
            <a:avLst>
              <a:gd name="adj1" fmla="val 41450"/>
              <a:gd name="adj2" fmla="val 8369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EDUCATE</a:t>
            </a:r>
          </a:p>
        </p:txBody>
      </p:sp>
      <p:sp>
        <p:nvSpPr>
          <p:cNvPr id="15" name="Round Diagonal Corner of Rectangle 14">
            <a:extLst>
              <a:ext uri="{FF2B5EF4-FFF2-40B4-BE49-F238E27FC236}">
                <a16:creationId xmlns:a16="http://schemas.microsoft.com/office/drawing/2014/main" id="{C6BB1516-68F6-84B7-6357-3A13674D32D9}"/>
              </a:ext>
            </a:extLst>
          </p:cNvPr>
          <p:cNvSpPr/>
          <p:nvPr userDrawn="1"/>
        </p:nvSpPr>
        <p:spPr>
          <a:xfrm>
            <a:off x="9831199" y="524911"/>
            <a:ext cx="1318766" cy="408479"/>
          </a:xfrm>
          <a:prstGeom prst="round2DiagRect">
            <a:avLst>
              <a:gd name="adj1" fmla="val 39816"/>
              <a:gd name="adj2" fmla="val 836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SUPPORT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BDF5AF0-F0FF-5138-5E66-18D81A7C03D6}"/>
              </a:ext>
            </a:extLst>
          </p:cNvPr>
          <p:cNvCxnSpPr>
            <a:cxnSpLocks/>
          </p:cNvCxnSpPr>
          <p:nvPr userDrawn="1"/>
        </p:nvCxnSpPr>
        <p:spPr>
          <a:xfrm>
            <a:off x="470337" y="1057642"/>
            <a:ext cx="1113308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1592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 Single Corner of Rectangle 13">
            <a:extLst>
              <a:ext uri="{FF2B5EF4-FFF2-40B4-BE49-F238E27FC236}">
                <a16:creationId xmlns:a16="http://schemas.microsoft.com/office/drawing/2014/main" id="{7FD5A0F2-8D74-EADB-D34A-00692BE9F7F4}"/>
              </a:ext>
            </a:extLst>
          </p:cNvPr>
          <p:cNvSpPr/>
          <p:nvPr userDrawn="1"/>
        </p:nvSpPr>
        <p:spPr>
          <a:xfrm>
            <a:off x="0" y="6088878"/>
            <a:ext cx="12192000" cy="772510"/>
          </a:xfrm>
          <a:prstGeom prst="round1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5CD12A-19F6-0972-200A-AE6A5BCED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337" y="310620"/>
            <a:ext cx="10515600" cy="698371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AA837-CFBD-53B2-14EC-DF2C465DB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337" y="1347106"/>
            <a:ext cx="5625663" cy="399710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155A1-E9DB-00E9-558C-011EDAF6A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3309" y="6290361"/>
            <a:ext cx="6545801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 of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9A113-4F96-987C-73A2-316C0065A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4219" y="6290361"/>
            <a:ext cx="929201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C18E6CEF-8078-FCA8-9FAF-E52B5A5ECDA0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218090" y="6028805"/>
            <a:ext cx="2546131" cy="88588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A4FB7A2-102A-990F-CC21-A21733DAB7B7}"/>
              </a:ext>
            </a:extLst>
          </p:cNvPr>
          <p:cNvCxnSpPr>
            <a:cxnSpLocks/>
          </p:cNvCxnSpPr>
          <p:nvPr userDrawn="1"/>
        </p:nvCxnSpPr>
        <p:spPr>
          <a:xfrm>
            <a:off x="470337" y="1057642"/>
            <a:ext cx="562566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B06F611-81FC-725C-FDB5-86119CB4A1B9}"/>
              </a:ext>
            </a:extLst>
          </p:cNvPr>
          <p:cNvCxnSpPr/>
          <p:nvPr userDrawn="1"/>
        </p:nvCxnSpPr>
        <p:spPr>
          <a:xfrm>
            <a:off x="3032449" y="6176865"/>
            <a:ext cx="0" cy="54461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5106B98-404D-1CC4-1C80-73DC348DCC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07138" y="-1"/>
            <a:ext cx="5884862" cy="608548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05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08DECD3-CF7B-E4D8-A9C4-08AD27F5D3A4}"/>
              </a:ext>
            </a:extLst>
          </p:cNvPr>
          <p:cNvSpPr/>
          <p:nvPr userDrawn="1"/>
        </p:nvSpPr>
        <p:spPr>
          <a:xfrm>
            <a:off x="0" y="0"/>
            <a:ext cx="6307138" cy="60854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5CD12A-19F6-0972-200A-AE6A5BCED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337" y="310620"/>
            <a:ext cx="5511363" cy="698371"/>
          </a:xfrm>
        </p:spPr>
        <p:txBody>
          <a:bodyPr>
            <a:normAutofit/>
          </a:bodyPr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AA837-CFBD-53B2-14EC-DF2C465DB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337" y="1347106"/>
            <a:ext cx="5511363" cy="3997106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A4FB7A2-102A-990F-CC21-A21733DAB7B7}"/>
              </a:ext>
            </a:extLst>
          </p:cNvPr>
          <p:cNvCxnSpPr>
            <a:cxnSpLocks/>
          </p:cNvCxnSpPr>
          <p:nvPr userDrawn="1"/>
        </p:nvCxnSpPr>
        <p:spPr>
          <a:xfrm>
            <a:off x="470337" y="1057642"/>
            <a:ext cx="551136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5106B98-404D-1CC4-1C80-73DC348DCC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07138" y="-1"/>
            <a:ext cx="5884862" cy="6085489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0F66A5-D44B-8E91-CC7F-847DAF3C4575}"/>
              </a:ext>
            </a:extLst>
          </p:cNvPr>
          <p:cNvSpPr/>
          <p:nvPr userDrawn="1"/>
        </p:nvSpPr>
        <p:spPr>
          <a:xfrm>
            <a:off x="0" y="6085490"/>
            <a:ext cx="12192000" cy="7725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F71D88F-1E61-A18E-B526-D441A7B86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3309" y="6290361"/>
            <a:ext cx="6545801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Title of Presentation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957DC85-40B4-8B0A-6B51-C2AEB6649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082" y="6290361"/>
            <a:ext cx="60233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3F6022F-C034-11B8-7574-0651808F2BA4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rcRect/>
          <a:stretch>
            <a:fillRect/>
          </a:stretch>
        </p:blipFill>
        <p:spPr>
          <a:xfrm>
            <a:off x="218090" y="6028805"/>
            <a:ext cx="2546130" cy="88588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5DB2750-B2A8-C36C-898C-208206E754FA}"/>
              </a:ext>
            </a:extLst>
          </p:cNvPr>
          <p:cNvCxnSpPr/>
          <p:nvPr userDrawn="1"/>
        </p:nvCxnSpPr>
        <p:spPr>
          <a:xfrm>
            <a:off x="3032449" y="6176865"/>
            <a:ext cx="0" cy="54461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3218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 Single Corner of Rectangle 9">
            <a:extLst>
              <a:ext uri="{FF2B5EF4-FFF2-40B4-BE49-F238E27FC236}">
                <a16:creationId xmlns:a16="http://schemas.microsoft.com/office/drawing/2014/main" id="{582E45B3-7B3D-8714-2F1E-83E68983FED2}"/>
              </a:ext>
            </a:extLst>
          </p:cNvPr>
          <p:cNvSpPr/>
          <p:nvPr userDrawn="1"/>
        </p:nvSpPr>
        <p:spPr>
          <a:xfrm>
            <a:off x="0" y="6088878"/>
            <a:ext cx="12192000" cy="772510"/>
          </a:xfrm>
          <a:prstGeom prst="round1Rect">
            <a:avLst>
              <a:gd name="adj" fmla="val 2912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5CD12A-19F6-0972-200A-AE6A5BCED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7138" y="310620"/>
            <a:ext cx="5625663" cy="698371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AA837-CFBD-53B2-14EC-DF2C465DB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7138" y="1347106"/>
            <a:ext cx="5625663" cy="399710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155A1-E9DB-00E9-558C-011EDAF6A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3309" y="6290361"/>
            <a:ext cx="6545801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 of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9A113-4F96-987C-73A2-316C0065A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4219" y="6290361"/>
            <a:ext cx="929201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C18E6CEF-8078-FCA8-9FAF-E52B5A5ECDA0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218090" y="6028805"/>
            <a:ext cx="2546131" cy="88588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A4FB7A2-102A-990F-CC21-A21733DAB7B7}"/>
              </a:ext>
            </a:extLst>
          </p:cNvPr>
          <p:cNvCxnSpPr>
            <a:cxnSpLocks/>
          </p:cNvCxnSpPr>
          <p:nvPr userDrawn="1"/>
        </p:nvCxnSpPr>
        <p:spPr>
          <a:xfrm>
            <a:off x="6307138" y="1057642"/>
            <a:ext cx="562566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B06F611-81FC-725C-FDB5-86119CB4A1B9}"/>
              </a:ext>
            </a:extLst>
          </p:cNvPr>
          <p:cNvCxnSpPr/>
          <p:nvPr userDrawn="1"/>
        </p:nvCxnSpPr>
        <p:spPr>
          <a:xfrm>
            <a:off x="3032449" y="6176865"/>
            <a:ext cx="0" cy="54461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5106B98-404D-1CC4-1C80-73DC348DCC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-1"/>
            <a:ext cx="5884862" cy="608548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508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background with a blue border&#10;&#10;AI-generated content may be incorrect.">
            <a:extLst>
              <a:ext uri="{FF2B5EF4-FFF2-40B4-BE49-F238E27FC236}">
                <a16:creationId xmlns:a16="http://schemas.microsoft.com/office/drawing/2014/main" id="{5DD9412A-2776-7EF5-E03F-04A33FB4D08B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ound Single Corner of Rectangle 7">
            <a:extLst>
              <a:ext uri="{FF2B5EF4-FFF2-40B4-BE49-F238E27FC236}">
                <a16:creationId xmlns:a16="http://schemas.microsoft.com/office/drawing/2014/main" id="{D819E300-7A60-DA85-EBAF-4F9D953AA4D9}"/>
              </a:ext>
            </a:extLst>
          </p:cNvPr>
          <p:cNvSpPr/>
          <p:nvPr userDrawn="1"/>
        </p:nvSpPr>
        <p:spPr>
          <a:xfrm>
            <a:off x="0" y="5485007"/>
            <a:ext cx="12192000" cy="1382233"/>
          </a:xfrm>
          <a:prstGeom prst="round1Rect">
            <a:avLst>
              <a:gd name="adj" fmla="val 2234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8B26E8BD-3950-6B4C-30D2-8503135859EA}"/>
              </a:ext>
            </a:extLst>
          </p:cNvPr>
          <p:cNvPicPr>
            <a:picLocks noChangeAspect="1"/>
          </p:cNvPicPr>
          <p:nvPr userDrawn="1"/>
        </p:nvPicPr>
        <p:blipFill>
          <a:blip r:embed="rId4" r:link="rId5"/>
          <a:stretch>
            <a:fillRect/>
          </a:stretch>
        </p:blipFill>
        <p:spPr>
          <a:xfrm>
            <a:off x="108281" y="3429000"/>
            <a:ext cx="4718900" cy="16418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22703A-5B3D-1B12-6466-7E4AAA1E780F}"/>
              </a:ext>
            </a:extLst>
          </p:cNvPr>
          <p:cNvSpPr txBox="1"/>
          <p:nvPr userDrawn="1"/>
        </p:nvSpPr>
        <p:spPr>
          <a:xfrm>
            <a:off x="470337" y="5689501"/>
            <a:ext cx="36976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tx1"/>
                </a:solidFill>
              </a:rPr>
              <a:t>T: </a:t>
            </a:r>
            <a:r>
              <a:rPr lang="en-US" sz="1400">
                <a:solidFill>
                  <a:schemeClr val="tx1"/>
                </a:solidFill>
              </a:rPr>
              <a:t>0161 440 8325</a:t>
            </a:r>
          </a:p>
          <a:p>
            <a:r>
              <a:rPr lang="en-US" sz="1400" b="1">
                <a:solidFill>
                  <a:schemeClr val="tx1"/>
                </a:solidFill>
              </a:rPr>
              <a:t>E: </a:t>
            </a:r>
            <a:r>
              <a:rPr lang="en-US" sz="1400">
                <a:solidFill>
                  <a:schemeClr val="tx1"/>
                </a:solidFill>
              </a:rPr>
              <a:t>info@uk-sfa.com</a:t>
            </a:r>
          </a:p>
          <a:p>
            <a:r>
              <a:rPr lang="en-US" sz="1400" b="1">
                <a:solidFill>
                  <a:schemeClr val="tx1"/>
                </a:solidFill>
              </a:rPr>
              <a:t>W: </a:t>
            </a:r>
            <a:r>
              <a:rPr lang="en-US" sz="1400" err="1">
                <a:solidFill>
                  <a:schemeClr val="tx1"/>
                </a:solidFill>
              </a:rPr>
              <a:t>uksustainableflooringalliance.com</a:t>
            </a:r>
            <a:endParaRPr lang="en-US" sz="1400">
              <a:solidFill>
                <a:schemeClr val="tx1"/>
              </a:solidFill>
            </a:endParaRPr>
          </a:p>
          <a:p>
            <a:endParaRPr lang="en-US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787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9DE21E-91B3-85DA-E53D-B17C5EAC7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E12016-CEC3-8C14-94FE-52A0B5B24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B3765-CA32-3C9E-5513-D7B3A29D52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B397BC-48EA-18E1-A9CB-6B03686513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Title of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25800-7AAE-6085-261D-9E47852B76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41048C-E6A7-604B-AFFE-3488B6EB0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672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3" r:id="rId3"/>
    <p:sldLayoutId id="2147483650" r:id="rId4"/>
    <p:sldLayoutId id="2147483666" r:id="rId5"/>
    <p:sldLayoutId id="2147483661" r:id="rId6"/>
    <p:sldLayoutId id="2147483665" r:id="rId7"/>
    <p:sldLayoutId id="2147483662" r:id="rId8"/>
    <p:sldLayoutId id="2147483664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FF9AA-F937-8E0B-F626-23CA207394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Data &amp; Potential Impact on Legislation</a:t>
            </a:r>
            <a:br>
              <a:rPr lang="en-US"/>
            </a:br>
            <a:br>
              <a:rPr lang="en-US"/>
            </a:br>
            <a:r>
              <a:rPr lang="en-US"/>
              <a:t>Mike Dobson – Director, UKSFA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DD0F6A-37AD-F8B3-1164-D0212BF3D4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Making the flooring industry more sustainable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13140A-0DA8-9B37-6F24-B93F5F858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311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588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EC797-3001-638E-3CD5-D81C00A3D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/>
              <a:t>2025 POM Headline Numbers and Trends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C929E-30FC-C244-FD97-5F5CA9E4C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/>
              <a:t>Net 3</a:t>
            </a:r>
            <a:r>
              <a:rPr lang="en-GB" sz="2800"/>
              <a:t>77,000 </a:t>
            </a:r>
            <a:r>
              <a:rPr lang="en-US" sz="2800"/>
              <a:t>tonnes of </a:t>
            </a:r>
            <a:r>
              <a:rPr lang="en-GB" sz="2800"/>
              <a:t>TEXTILE </a:t>
            </a:r>
            <a:r>
              <a:rPr lang="en-US" sz="2800"/>
              <a:t>flooring placed on market in 2025</a:t>
            </a:r>
          </a:p>
          <a:p>
            <a:r>
              <a:rPr lang="en-US" sz="2800"/>
              <a:t>Figure down </a:t>
            </a:r>
            <a:r>
              <a:rPr lang="en-GB" sz="2800"/>
              <a:t>5.8% </a:t>
            </a:r>
            <a:r>
              <a:rPr lang="en-US" sz="2800"/>
              <a:t>on 202</a:t>
            </a:r>
            <a:r>
              <a:rPr lang="en-GB" sz="2800"/>
              <a:t>4</a:t>
            </a:r>
            <a:endParaRPr lang="en-US" sz="2800"/>
          </a:p>
          <a:p>
            <a:r>
              <a:rPr lang="en-US" sz="2800"/>
              <a:t>New </a:t>
            </a:r>
            <a:r>
              <a:rPr lang="en-US" sz="2800" err="1"/>
              <a:t>housebuild</a:t>
            </a:r>
            <a:r>
              <a:rPr lang="en-US" sz="2800"/>
              <a:t> starts down 7.7%</a:t>
            </a:r>
          </a:p>
          <a:p>
            <a:r>
              <a:rPr lang="en-US" sz="2800"/>
              <a:t>Textile imports down 0.1% by value</a:t>
            </a:r>
          </a:p>
          <a:p>
            <a:r>
              <a:rPr lang="en-US" sz="2800"/>
              <a:t>NL #1 importing country, Turkey #2, Belgium #3</a:t>
            </a:r>
          </a:p>
          <a:p>
            <a:r>
              <a:rPr lang="en-US" sz="2800"/>
              <a:t>Vinyl imports down 3%, wood up 3.8% by value</a:t>
            </a:r>
          </a:p>
          <a:p>
            <a:r>
              <a:rPr lang="en-US" sz="2800"/>
              <a:t>Overall flooring waste produced c.800,000 </a:t>
            </a:r>
            <a:r>
              <a:rPr lang="en-US" sz="2800" err="1"/>
              <a:t>tonnes</a:t>
            </a:r>
            <a:endParaRPr lang="en-US" sz="2800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6D2527-DBD4-1948-B169-B501CFF1C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427AB5-D81B-1D5F-3696-7743C7984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3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245D6-109D-E77B-4961-5D96260DD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/>
              <a:t>Textile Trends by Category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71D64-ABA4-A6F9-DC42-9F9C4FA824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Tufted carpet volume down 10%, weight down 2%: market trading up?</a:t>
            </a:r>
          </a:p>
          <a:p>
            <a:r>
              <a:rPr lang="en-GB"/>
              <a:t>Underlay volume down 9.5%, weight down 13.5% - move from rubber to foam</a:t>
            </a:r>
          </a:p>
          <a:p>
            <a:r>
              <a:rPr lang="en-GB"/>
              <a:t>Woven carpet weight down 8%</a:t>
            </a:r>
          </a:p>
          <a:p>
            <a:r>
              <a:rPr lang="en-GB"/>
              <a:t>Needlefelt down 13%</a:t>
            </a:r>
          </a:p>
          <a:p>
            <a:r>
              <a:rPr lang="en-GB"/>
              <a:t>Carpet Tile down 3%</a:t>
            </a:r>
          </a:p>
          <a:p>
            <a:r>
              <a:rPr lang="en-GB"/>
              <a:t>Rugs/mats down 8%</a:t>
            </a:r>
          </a:p>
          <a:p>
            <a:r>
              <a:rPr lang="en-GB"/>
              <a:t>Artificial grass: limited data but indications of sharp decline?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A7828E-8262-2328-B0C7-C1F3BAC30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719B4F-B65E-0DC9-D19C-777753C19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575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AB303-709C-DE65-89F4-B593CA4BA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Textile Weight Produced by Segment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CCEA5-439D-05D4-8FBF-B44678DBE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800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03677B8-5C1D-B18C-19EE-CF6AFFB3D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Conf26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8828FD1-9423-9951-F4C4-777960BF1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07BBF5A-BEB1-56BE-E462-2045B4D3F6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9267555"/>
              </p:ext>
            </p:extLst>
          </p:nvPr>
        </p:nvGraphicFramePr>
        <p:xfrm>
          <a:off x="1597040" y="1513788"/>
          <a:ext cx="9622971" cy="4168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9FB57857-8EE2-6C31-DEB2-C437BA1A5E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8367287"/>
              </p:ext>
            </p:extLst>
          </p:nvPr>
        </p:nvGraphicFramePr>
        <p:xfrm>
          <a:off x="1837185" y="1342353"/>
          <a:ext cx="8224174" cy="4168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05DF42B-73CA-EE95-062E-8F172C259B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8367287"/>
              </p:ext>
            </p:extLst>
          </p:nvPr>
        </p:nvGraphicFramePr>
        <p:xfrm>
          <a:off x="1807688" y="1342355"/>
          <a:ext cx="8224174" cy="4168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07BBF5A-BEB1-56BE-E462-2045B4D3F6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8436411"/>
              </p:ext>
            </p:extLst>
          </p:nvPr>
        </p:nvGraphicFramePr>
        <p:xfrm>
          <a:off x="1907458" y="1342351"/>
          <a:ext cx="8335052" cy="4168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4326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083C7-3060-DDF8-BC77-A24EA1BF3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/>
              <a:t>Key Textile Importing Countries - Trends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C41298-09A5-ACF9-52FD-9EAC80490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85EF62-AAA3-257E-C912-057A591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B3BFF4DB-93CB-CBEF-4161-BBC3D4F231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9900" y="1347788"/>
          <a:ext cx="10515600" cy="3995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7455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77A00-069E-B95F-6971-B6600386D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9E0E4-7302-13B6-A173-F52BA6331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/>
              <a:t>2025 Flooring Imports by Type (value)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B8E46-B1BB-3192-9BDF-F320463AD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800"/>
          </a:p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D08CF59-94C1-2E40-2229-033AE13BF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Conf26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C2A4F1-3101-A5B4-CA18-CFD3C997F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6442862-2FB7-9B33-2F6D-3275222692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5488109"/>
              </p:ext>
            </p:extLst>
          </p:nvPr>
        </p:nvGraphicFramePr>
        <p:xfrm>
          <a:off x="2340429" y="1611086"/>
          <a:ext cx="8333790" cy="3899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6442862-2FB7-9B33-2F6D-3275222692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2409859"/>
              </p:ext>
            </p:extLst>
          </p:nvPr>
        </p:nvGraphicFramePr>
        <p:xfrm>
          <a:off x="1710813" y="1513788"/>
          <a:ext cx="8963406" cy="4094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7567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ABE06-260F-97F2-5329-5EF218453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/>
              <a:t>Waste Produced by Product Category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0D43BC-DA32-AA88-1142-4A954BCD1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3309" y="6296729"/>
            <a:ext cx="6545801" cy="365125"/>
          </a:xfrm>
        </p:spPr>
        <p:txBody>
          <a:bodyPr/>
          <a:lstStyle/>
          <a:p>
            <a:r>
              <a:rPr lang="en-US"/>
              <a:t>Conf26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250B8F-D304-DBA2-4D88-8CD4FC8E9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7" name="Picture Placeholder 6">
            <a:extLst>
              <a:ext uri="{FF2B5EF4-FFF2-40B4-BE49-F238E27FC236}">
                <a16:creationId xmlns:a16="http://schemas.microsoft.com/office/drawing/2014/main" id="{CD5C1079-69C6-58F9-1DB0-20D76F6BA11E}"/>
              </a:ext>
            </a:extLst>
          </p:cNvPr>
          <p:cNvGraphicFramePr>
            <a:graphicFrameLocks noGrp="1"/>
          </p:cNvGraphicFramePr>
          <p:nvPr>
            <p:ph type="pic" sz="quarter" idx="13"/>
            <p:extLst>
              <p:ext uri="{D42A27DB-BD31-4B8C-83A1-F6EECF244321}">
                <p14:modId xmlns:p14="http://schemas.microsoft.com/office/powerpoint/2010/main" val="1384087842"/>
              </p:ext>
            </p:extLst>
          </p:nvPr>
        </p:nvGraphicFramePr>
        <p:xfrm>
          <a:off x="6307138" y="1455526"/>
          <a:ext cx="5414525" cy="4299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DA08D21-E894-EB13-2334-13D6F27AB8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5284168"/>
              </p:ext>
            </p:extLst>
          </p:nvPr>
        </p:nvGraphicFramePr>
        <p:xfrm>
          <a:off x="470337" y="1354252"/>
          <a:ext cx="10443907" cy="4502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80634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AsOne/>
      </p:bldGraphic>
      <p:bldGraphic spid="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E30CD-29CA-4D78-9858-93C71E474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/>
              <a:t>Textile Taken Off Market (TOM) Data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3165E-F5CC-11E8-7514-71D5FA9C9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337" y="1381783"/>
            <a:ext cx="5625663" cy="3997106"/>
          </a:xfrm>
        </p:spPr>
        <p:txBody>
          <a:bodyPr/>
          <a:lstStyle/>
          <a:p>
            <a:r>
              <a:rPr lang="en-GB"/>
              <a:t>EfW (Refuse Derived Fuel) 55%</a:t>
            </a:r>
          </a:p>
          <a:p>
            <a:r>
              <a:rPr lang="en-GB"/>
              <a:t>Incineration 16%</a:t>
            </a:r>
          </a:p>
          <a:p>
            <a:r>
              <a:rPr lang="en-GB"/>
              <a:t>Landfill 10.9%</a:t>
            </a:r>
          </a:p>
          <a:p>
            <a:r>
              <a:rPr lang="en-GB"/>
              <a:t>Cement (Solid Recovered Fuel) 10.1%</a:t>
            </a:r>
          </a:p>
          <a:p>
            <a:r>
              <a:rPr lang="en-GB"/>
              <a:t>Equestrian 7.6%</a:t>
            </a:r>
          </a:p>
          <a:p>
            <a:r>
              <a:rPr lang="en-GB"/>
              <a:t>Recycling 0.5%</a:t>
            </a:r>
          </a:p>
          <a:p>
            <a:r>
              <a:rPr lang="en-GB"/>
              <a:t>Reuse 0.1%</a:t>
            </a:r>
          </a:p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41D889-A099-2941-5569-325806D20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A1D038-BA40-635B-D5F5-3C8A2F727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7" name="Picture Placeholder 6">
            <a:extLst>
              <a:ext uri="{FF2B5EF4-FFF2-40B4-BE49-F238E27FC236}">
                <a16:creationId xmlns:a16="http://schemas.microsoft.com/office/drawing/2014/main" id="{A384DD39-83D4-88AC-526D-3351B7A0E013}"/>
              </a:ext>
            </a:extLst>
          </p:cNvPr>
          <p:cNvGraphicFramePr>
            <a:graphicFrameLocks noGrp="1"/>
          </p:cNvGraphicFramePr>
          <p:nvPr>
            <p:ph type="pic" sz="quarter" idx="13"/>
            <p:extLst>
              <p:ext uri="{D42A27DB-BD31-4B8C-83A1-F6EECF244321}">
                <p14:modId xmlns:p14="http://schemas.microsoft.com/office/powerpoint/2010/main" val="1245477385"/>
              </p:ext>
            </p:extLst>
          </p:nvPr>
        </p:nvGraphicFramePr>
        <p:xfrm>
          <a:off x="6226629" y="940430"/>
          <a:ext cx="5884862" cy="4977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6851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Graphic spid="7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A82FF-D0F3-DA27-71C5-7D72AE2B2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/>
              <a:t>EPR Crystal Ball Gazing – </a:t>
            </a:r>
            <a:r>
              <a:rPr lang="en-GB" err="1"/>
              <a:t>Pourquoi</a:t>
            </a:r>
            <a:r>
              <a:rPr lang="en-GB"/>
              <a:t> Pas?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5068D-CEB7-4F4A-AF7D-15E27608F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French EPR scheme in operation for a number of years (</a:t>
            </a:r>
            <a:r>
              <a:rPr lang="en-GB" err="1"/>
              <a:t>Valobat</a:t>
            </a:r>
            <a:r>
              <a:rPr lang="en-GB"/>
              <a:t>)</a:t>
            </a:r>
          </a:p>
          <a:p>
            <a:r>
              <a:rPr lang="en-GB"/>
              <a:t>All flooring products included in scheme</a:t>
            </a:r>
          </a:p>
          <a:p>
            <a:r>
              <a:rPr lang="en-GB"/>
              <a:t>Rates have increased consistently as PRO has learnt more about costs of disposal</a:t>
            </a:r>
          </a:p>
          <a:p>
            <a:r>
              <a:rPr lang="en-GB"/>
              <a:t>IF UK adopted French 2026 rates as a starting point, EPR revenue in year one could be in the region of…</a:t>
            </a:r>
          </a:p>
          <a:p>
            <a:r>
              <a:rPr lang="en-GB" sz="5400"/>
              <a:t>£</a:t>
            </a:r>
            <a:r>
              <a:rPr lang="en-GB" sz="6600"/>
              <a:t>62,000,000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8A7B55-26AC-28D4-17E5-B08368F06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7614B-A477-889C-2764-5D8CD4F39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25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UKSFA">
      <a:dk1>
        <a:srgbClr val="012069"/>
      </a:dk1>
      <a:lt1>
        <a:srgbClr val="FFFFFF"/>
      </a:lt1>
      <a:dk2>
        <a:srgbClr val="8DC63F"/>
      </a:dk2>
      <a:lt2>
        <a:srgbClr val="E8E8E8"/>
      </a:lt2>
      <a:accent1>
        <a:srgbClr val="00A6A6"/>
      </a:accent1>
      <a:accent2>
        <a:srgbClr val="CA2E55"/>
      </a:accent2>
      <a:accent3>
        <a:srgbClr val="F0A202"/>
      </a:accent3>
      <a:accent4>
        <a:srgbClr val="A77E58"/>
      </a:accent4>
      <a:accent5>
        <a:srgbClr val="2E5338"/>
      </a:accent5>
      <a:accent6>
        <a:srgbClr val="984447"/>
      </a:accent6>
      <a:hlink>
        <a:srgbClr val="012086"/>
      </a:hlink>
      <a:folHlink>
        <a:srgbClr val="8DC63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9dc315a-b222-494f-8213-4a30a094628d">
      <Terms xmlns="http://schemas.microsoft.com/office/infopath/2007/PartnerControls"/>
    </lcf76f155ced4ddcb4097134ff3c332f>
    <TaxCatchAll xmlns="fe220344-25f7-4f72-a6e0-e8cfadd7081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AD8D6FF6E52442B2C7B886BD494174" ma:contentTypeVersion="18" ma:contentTypeDescription="Create a new document." ma:contentTypeScope="" ma:versionID="373e63249cd5c039379a576f3425038b">
  <xsd:schema xmlns:xsd="http://www.w3.org/2001/XMLSchema" xmlns:xs="http://www.w3.org/2001/XMLSchema" xmlns:p="http://schemas.microsoft.com/office/2006/metadata/properties" xmlns:ns2="f9dc315a-b222-494f-8213-4a30a094628d" xmlns:ns3="fe220344-25f7-4f72-a6e0-e8cfadd70810" targetNamespace="http://schemas.microsoft.com/office/2006/metadata/properties" ma:root="true" ma:fieldsID="a2461d758cb7f4101b1ab38fce702376" ns2:_="" ns3:_="">
    <xsd:import namespace="f9dc315a-b222-494f-8213-4a30a094628d"/>
    <xsd:import namespace="fe220344-25f7-4f72-a6e0-e8cfadd708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dc315a-b222-494f-8213-4a30a09462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cc4f13e-778e-4f23-8979-a2a218d170f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220344-25f7-4f72-a6e0-e8cfadd7081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a045ea82-3d6b-4a6b-a202-f354ac8f5bbc}" ma:internalName="TaxCatchAll" ma:showField="CatchAllData" ma:web="fe220344-25f7-4f72-a6e0-e8cfadd708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FBCD48-4361-4B35-B49D-556DF50D209F}">
  <ds:schemaRefs>
    <ds:schemaRef ds:uri="7772b3ac-81b6-416f-9983-b7931ef697b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6CE9591-DEB6-4DB9-99AE-27897F2F82F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A505D12-A9A8-4B21-9EE8-B063863C5571}"/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Data &amp; Potential Impact on Legislation  Mike Dobson – Director, UKSFA</vt:lpstr>
      <vt:lpstr>2025 POM Headline Numbers and Trends</vt:lpstr>
      <vt:lpstr>Textile Trends by Category</vt:lpstr>
      <vt:lpstr>Textile Weight Produced by Segment</vt:lpstr>
      <vt:lpstr>Key Textile Importing Countries - Trends</vt:lpstr>
      <vt:lpstr>2025 Flooring Imports by Type (value)</vt:lpstr>
      <vt:lpstr>Waste Produced by Product Category</vt:lpstr>
      <vt:lpstr>Textile Taken Off Market (TOM) Data 2025</vt:lpstr>
      <vt:lpstr>EPR Crystal Ball Gazing – Pourquoi Pas?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2024 Placed on Market Survey Summary  Mike Dobson – Director, UKSFA</dc:title>
  <dc:creator>Philip Pitcher</dc:creator>
  <cp:revision>3</cp:revision>
  <dcterms:created xsi:type="dcterms:W3CDTF">2025-04-09T13:31:02Z</dcterms:created>
  <dcterms:modified xsi:type="dcterms:W3CDTF">2026-06-29T13:32:02Z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0x010100A3AD8D6FF6E52442B2C7B886BD494174</vt:lpwstr>
  </property>
</Properties>
</file>