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charts/colors6.xml" ContentType="application/vnd.ms-office.chartcolorstyle+xml"/>
  <Override PartName="/ppt/charts/chart6.xml" ContentType="application/vnd.openxmlformats-officedocument.drawingml.chart+xml"/>
  <Override PartName="/ppt/slideLayouts/slideLayout4.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slides/slide33.xml" ContentType="application/vnd.openxmlformats-officedocument.presentationml.slide+xml"/>
  <Override PartName="/ppt/slides/slide26.xml" ContentType="application/vnd.openxmlformats-officedocument.presentationml.slide+xml"/>
  <Override PartName="/ppt/slideLayouts/slideLayout3.xml" ContentType="application/vnd.openxmlformats-officedocument.presentationml.slideLayout+xml"/>
  <Override PartName="/ppt/charts/chart1.xml" ContentType="application/vnd.openxmlformats-officedocument.drawingml.chart+xml"/>
  <Override PartName="/ppt/charts/style3.xml" ContentType="application/vnd.ms-office.chartstyle+xml"/>
  <Override PartName="/ppt/charts/chart2.xml" ContentType="application/vnd.openxmlformats-officedocument.drawingml.chart+xml"/>
  <Override PartName="/ppt/charts/style2.xml" ContentType="application/vnd.ms-office.chartstyle+xml"/>
  <Override PartName="/ppt/slideLayouts/slideLayout1.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style5.xml" ContentType="application/vnd.ms-office.chartstyle+xml"/>
  <Override PartName="/ppt/slideLayouts/slideLayout6.xml" ContentType="application/vnd.openxmlformats-officedocument.presentationml.slideLayout+xml"/>
  <Override PartName="/ppt/charts/style4.xml" ContentType="application/vnd.ms-office.chartstyle+xml"/>
  <Override PartName="/ppt/slideLayouts/slideLayout7.xml" ContentType="application/vnd.openxmlformats-officedocument.presentationml.slideLayout+xml"/>
  <Override PartName="/ppt/charts/chart5.xml" ContentType="application/vnd.openxmlformats-officedocument.drawingml.chart+xml"/>
  <Override PartName="/ppt/charts/chart7.xml" ContentType="application/vnd.openxmlformats-officedocument.drawingml.chart+xml"/>
  <Override PartName="/ppt/slides/slide12.xml" ContentType="application/vnd.openxmlformats-officedocument.presentationml.slide+xml"/>
  <Override PartName="/ppt/charts/style6.xml" ContentType="application/vnd.ms-office.chartstyle+xml"/>
  <Override PartName="/ppt/slideLayouts/slideLayout5.xml" ContentType="application/vnd.openxmlformats-officedocument.presentationml.slideLayout+xml"/>
  <Override PartName="/ppt/charts/colors1.xml" ContentType="application/vnd.ms-office.chartcolorstyle+xml"/>
  <Override PartName="/ppt/slides/slide39.xml" ContentType="application/vnd.openxmlformats-officedocument.presentationml.slide+xml"/>
  <Override PartName="/ppt/charts/colors2.xml" ContentType="application/vnd.ms-office.chartcolorstyle+xml"/>
  <Override PartName="/ppt/charts/colors3.xml" ContentType="application/vnd.ms-office.chartcolorstyle+xml"/>
  <Override PartName="/ppt/notesSlides/notesSlide8.xml" ContentType="application/vnd.openxmlformats-officedocument.presentationml.notesSlide+xml"/>
  <Override PartName="/ppt/charts/colors4.xml" ContentType="application/vnd.ms-office.chartcolorstyle+xml"/>
  <Override PartName="/ppt/charts/colors5.xml" ContentType="application/vnd.ms-office.chartcolorstyle+xml"/>
  <Override PartName="/ppt/charts/style1.xml" ContentType="application/vnd.ms-office.chartstyle+xml"/>
  <Override PartName="/ppt/slideLayouts/slideLayout2.xml" ContentType="application/vnd.openxmlformats-officedocument.presentationml.slideLayout+xml"/>
  <Override PartName="/ppt/slides/slide34.xml" ContentType="application/vnd.openxmlformats-officedocument.presentationml.slide+xml"/>
  <Override PartName="/ppt/notesSlides/notesSlide32.xml" ContentType="application/vnd.openxmlformats-officedocument.presentationml.notesSlide+xml"/>
  <Override PartName="/ppt/theme/themeOverride2.xml" ContentType="application/vnd.openxmlformats-officedocument.themeOverride+xml"/>
  <Override PartName="/ppt/notesSlides/notesSlide1.xml" ContentType="application/vnd.openxmlformats-officedocument.presentationml.notesSlide+xml"/>
  <Override PartName="/ppt/slides/slide7.xml" ContentType="application/vnd.openxmlformats-officedocument.presentationml.slide+xml"/>
  <Override PartName="/ppt/theme/theme1.xml" ContentType="application/vnd.openxmlformats-officedocument.theme+xml"/>
  <Override PartName="/ppt/notesMasters/notesMaster1.xml" ContentType="application/vnd.openxmlformats-officedocument.presentationml.notesMaster+xml"/>
  <Override PartName="/ppt/notesSlides/notesSlide13.xml" ContentType="application/vnd.openxmlformats-officedocument.presentationml.notesSlide+xml"/>
  <Override PartName="/ppt/notesSlides/notesSlide43.xml" ContentType="application/vnd.openxmlformats-officedocument.presentationml.notesSlide+xml"/>
  <Override PartName="/ppt/slides/slide23.xml" ContentType="application/vnd.openxmlformats-officedocument.presentationml.slide+xml"/>
  <Override PartName="/ppt/slides/slide31.xml" ContentType="application/vnd.openxmlformats-officedocument.presentationml.slide+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5.xml" ContentType="application/vnd.openxmlformats-officedocument.presentationml.slide+xml"/>
  <Override PartName="/ppt/slides/slide32.xml" ContentType="application/vnd.openxmlformats-officedocument.presentationml.slide+xml"/>
  <Override PartName="/ppt/notesSlides/notesSlide10.xml" ContentType="application/vnd.openxmlformats-officedocument.presentationml.notesSlide+xml"/>
  <Override PartName="/ppt/notesSlides/notesSlide19.xml" ContentType="application/vnd.openxmlformats-officedocument.presentationml.notesSlide+xml"/>
  <Override PartName="/ppt/notesSlides/notesSlide12.xml" ContentType="application/vnd.openxmlformats-officedocument.presentationml.notesSlide+xml"/>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20.xml" ContentType="application/vnd.openxmlformats-officedocument.presentationml.notesSlide+xml"/>
  <Override PartName="/ppt/slides/slide40.xml" ContentType="application/vnd.openxmlformats-officedocument.presentationml.slide+xml"/>
  <Override PartName="/ppt/notesSlides/notesSlide21.xml" ContentType="application/vnd.openxmlformats-officedocument.presentationml.notesSlide+xml"/>
  <Override PartName="/ppt/slides/slide41.xml" ContentType="application/vnd.openxmlformats-officedocument.presentationml.slide+xml"/>
  <Override PartName="/ppt/notesSlides/notesSlide22.xml" ContentType="application/vnd.openxmlformats-officedocument.presentationml.notesSlide+xml"/>
  <Override PartName="/ppt/slides/slide42.xml" ContentType="application/vnd.openxmlformats-officedocument.presentationml.slide+xml"/>
  <Override PartName="/ppt/notesSlides/notesSlide23.xml" ContentType="application/vnd.openxmlformats-officedocument.presentationml.notesSlide+xml"/>
  <Override PartName="/ppt/slides/slide43.xml" ContentType="application/vnd.openxmlformats-officedocument.presentationml.slide+xml"/>
  <Override PartName="/ppt/notesSlides/notesSlide24.xml" ContentType="application/vnd.openxmlformats-officedocument.presentationml.notesSlide+xml"/>
  <Override PartName="/ppt/slides/slide44.xml" ContentType="application/vnd.openxmlformats-officedocument.presentationml.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heme/themeOverride1.xml" ContentType="application/vnd.openxmlformats-officedocument.themeOverride+xml"/>
  <Override PartName="/ppt/notesSlides/notesSlide33.xml" ContentType="application/vnd.openxmlformats-officedocument.presentationml.notesSlide+xml"/>
  <Override PartName="/ppt/theme/themeOverride3.xml" ContentType="application/vnd.openxmlformats-officedocument.themeOverride+xml"/>
  <Override PartName="/ppt/notesSlides/notesSlide34.xml" ContentType="application/vnd.openxmlformats-officedocument.presentationml.notesSlide+xml"/>
  <Override PartName="/ppt/theme/themeOverride4.xml" ContentType="application/vnd.openxmlformats-officedocument.themeOverride+xml"/>
  <Override PartName="/ppt/notesSlides/notesSlide35.xml" ContentType="application/vnd.openxmlformats-officedocument.presentationml.notesSlide+xml"/>
  <Override PartName="/ppt/theme/themeOverride5.xml" ContentType="application/vnd.openxmlformats-officedocument.themeOverride+xml"/>
  <Override PartName="/ppt/notesSlides/notesSlide36.xml" ContentType="application/vnd.openxmlformats-officedocument.presentationml.notesSlide+xml"/>
  <Override PartName="/ppt/theme/themeOverride6.xml" ContentType="application/vnd.openxmlformats-officedocument.themeOverride+xml"/>
  <Override PartName="/ppt/notesSlides/notesSlide37.xml" ContentType="application/vnd.openxmlformats-officedocument.presentationml.notesSlide+xml"/>
  <Override PartName="/ppt/presentation.xml" ContentType="application/vnd.openxmlformats-officedocument.presentationml.presentation.main+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40.xml" ContentType="application/vnd.openxmlformats-officedocument.presentationml.notesSlide+xml"/>
  <Override PartName="/ppt/slides/slide20.xml" ContentType="application/vnd.openxmlformats-officedocument.presentationml.slide+xml"/>
  <Override PartName="/ppt/notesSlides/notesSlide41.xml" ContentType="application/vnd.openxmlformats-officedocument.presentationml.notesSlide+xml"/>
  <Override PartName="/ppt/slides/slide21.xml" ContentType="application/vnd.openxmlformats-officedocument.presentationml.slide+xml"/>
  <Override PartName="/ppt/notesSlides/notesSlide42.xml" ContentType="application/vnd.openxmlformats-officedocument.presentationml.notesSlide+xml"/>
  <Override PartName="/ppt/slides/slide22.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9.xml" ContentType="application/vnd.openxmlformats-officedocument.presentationml.notesSlide+xml"/>
  <Override PartName="/ppt/presProps.xml" ContentType="application/vnd.openxmlformats-officedocument.presentationml.presProps+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Layouts/slideLayout12.xml" ContentType="application/vnd.openxmlformats-officedocument.presentationml.slideLayout+xml"/>
  <Override PartName="/ppt/slides/slide16.xml" ContentType="application/vnd.openxmlformats-officedocument.presentationml.slide+xml"/>
  <Override PartName="/ppt/slideLayouts/slideLayout13.xml" ContentType="application/vnd.openxmlformats-officedocument.presentationml.slideLayout+xml"/>
  <Override PartName="/ppt/slides/slide17.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15.xml" ContentType="application/vnd.openxmlformats-officedocument.presentationml.slideLayout+xml"/>
  <Override PartName="/ppt/slides/slide11.xml" ContentType="application/vnd.openxmlformats-officedocument.presentationml.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s/slide27.xml" ContentType="application/vnd.openxmlformats-officedocument.presentationml.slide+xml"/>
  <Override PartName="/ppt/slides/slide29.xml" ContentType="application/vnd.openxmlformats-officedocument.presentationml.slide+xml"/>
  <Override PartName="/ppt/slides/slide13.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8.xml" ContentType="application/vnd.openxmlformats-officedocument.presentationml.slide+xml"/>
  <Override PartName="/ppt/slides/slide30.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ppt/changesInfos/changesInfo1.xml" ContentType="application/vnd.ms-powerpoint.changes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464" r:id="rId2"/>
    <p:sldId id="12652" r:id="rId3"/>
    <p:sldId id="2147483253" r:id="rId4"/>
    <p:sldId id="2147483265" r:id="rId5"/>
    <p:sldId id="2147483279" r:id="rId6"/>
    <p:sldId id="2147483281" r:id="rId7"/>
    <p:sldId id="2147483248" r:id="rId8"/>
    <p:sldId id="2147483254" r:id="rId9"/>
    <p:sldId id="2147483261" r:id="rId10"/>
    <p:sldId id="2147483255" r:id="rId11"/>
    <p:sldId id="2147483259" r:id="rId12"/>
    <p:sldId id="2147483262" r:id="rId13"/>
    <p:sldId id="2147483258" r:id="rId14"/>
    <p:sldId id="2147483252" r:id="rId15"/>
    <p:sldId id="308" r:id="rId16"/>
    <p:sldId id="2147483250" r:id="rId17"/>
    <p:sldId id="2147483251" r:id="rId18"/>
    <p:sldId id="348" r:id="rId19"/>
    <p:sldId id="349" r:id="rId20"/>
    <p:sldId id="2147483263" r:id="rId21"/>
    <p:sldId id="351" r:id="rId22"/>
    <p:sldId id="355" r:id="rId23"/>
    <p:sldId id="2147483209" r:id="rId24"/>
    <p:sldId id="2147483208" r:id="rId25"/>
    <p:sldId id="2147483283" r:id="rId26"/>
    <p:sldId id="2147483214" r:id="rId27"/>
    <p:sldId id="2147483215" r:id="rId28"/>
    <p:sldId id="2147483216" r:id="rId29"/>
    <p:sldId id="449" r:id="rId30"/>
    <p:sldId id="2147483218" r:id="rId31"/>
    <p:sldId id="2147483219" r:id="rId32"/>
    <p:sldId id="2147483220" r:id="rId33"/>
    <p:sldId id="2147483221" r:id="rId34"/>
    <p:sldId id="2147483222" r:id="rId35"/>
    <p:sldId id="2147483223" r:id="rId36"/>
    <p:sldId id="2147483224" r:id="rId37"/>
    <p:sldId id="2147483225" r:id="rId38"/>
    <p:sldId id="2147483226" r:id="rId39"/>
    <p:sldId id="451" r:id="rId40"/>
    <p:sldId id="2147483284" r:id="rId41"/>
    <p:sldId id="2147483266" r:id="rId42"/>
    <p:sldId id="2147483282" r:id="rId43"/>
    <p:sldId id="2147483235" r:id="rId44"/>
    <p:sldId id="384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48" d="100"/>
          <a:sy n="48" d="100"/>
        </p:scale>
        <p:origin x="480"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yle Primett" userId="2b0f69a9-7c99-4b93-9895-30dd35cf2fc7" providerId="ADAL" clId="{43C9CC25-A7D0-485D-90DA-ACF87186EC8A}"/>
    <pc:docChg chg="delSld">
      <pc:chgData name="Sheryle Primett" userId="2b0f69a9-7c99-4b93-9895-30dd35cf2fc7" providerId="ADAL" clId="{43C9CC25-A7D0-485D-90DA-ACF87186EC8A}" dt="2026-07-03T08:48:50.528" v="0" actId="2696"/>
      <pc:docMkLst>
        <pc:docMk/>
      </pc:docMkLst>
      <pc:sldChg chg="del">
        <pc:chgData name="Sheryle Primett" userId="2b0f69a9-7c99-4b93-9895-30dd35cf2fc7" providerId="ADAL" clId="{43C9CC25-A7D0-485D-90DA-ACF87186EC8A}" dt="2026-07-03T08:48:50.528" v="0" actId="2696"/>
        <pc:sldMkLst>
          <pc:docMk/>
          <pc:sldMk cId="1488623750" sldId="25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brienna.glenn\AppData\Local\Box\Box%20Edit\Documents\SquAeCmkLUuCwL_Psk7QvA==\Q1%202026%20Workbook.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brienna.glenn\AppData\Local\Box\Box%20Edit\Documents\SquAeCmkLUuCwL_Psk7QvA==\Q1%202026%20Workbook.xlsx" TargetMode="External"/></Relationships>
</file>

<file path=ppt/charts/_rels/chart4.xml.rels><?xml version="1.0" encoding="UTF-8" standalone="yes"?>
<Relationships xmlns="http://schemas.openxmlformats.org/package/2006/relationships"><Relationship Id="rId2" Type="http://schemas.openxmlformats.org/officeDocument/2006/relationships/oleObject" Target="file:///C:\Users\brienna.glenn\AppData\Local\Box\Box%20Edit\Documents\SquAeCmkLUuCwL_Psk7QvA==\Q1%202026%20Workbook.xlsx" TargetMode="External"/><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brienna.glenn\AppData\Local\Box\Box%20Edit\Documents\SquAeCmkLUuCwL_Psk7QvA==\Q1%202026%20Workbook.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brienna.glenn\AppData\Local\Box\Box%20Edit\Documents\SquAeCmkLUuCwL_Psk7QvA==\Q1%202026%20Workbook.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C:\Users\brienna.glenn\AppData\Local\Box\Box%20Edit\Documents\SquAeCmkLUuCwL_Psk7QvA==\Q1%202026%20Workboo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Output</c:v>
                </c:pt>
              </c:strCache>
            </c:strRef>
          </c:tx>
          <c:dPt>
            <c:idx val="0"/>
            <c:bubble3D val="0"/>
            <c:spPr>
              <a:solidFill>
                <a:srgbClr val="FFC000"/>
              </a:solidFill>
              <a:ln w="19050">
                <a:solidFill>
                  <a:schemeClr val="lt1"/>
                </a:solidFill>
              </a:ln>
              <a:effectLst/>
            </c:spPr>
            <c:extLst>
              <c:ext xmlns:c16="http://schemas.microsoft.com/office/drawing/2014/chart" uri="{C3380CC4-5D6E-409C-BE32-E72D297353CC}">
                <c16:uniqueId val="{00000001-0018-41E5-9973-B9DFDF1036F1}"/>
              </c:ext>
            </c:extLst>
          </c:dPt>
          <c:dPt>
            <c:idx val="1"/>
            <c:bubble3D val="0"/>
            <c:spPr>
              <a:solidFill>
                <a:srgbClr val="00B050"/>
              </a:solidFill>
              <a:ln w="19050">
                <a:solidFill>
                  <a:schemeClr val="lt1"/>
                </a:solidFill>
              </a:ln>
              <a:effectLst/>
            </c:spPr>
            <c:extLst>
              <c:ext xmlns:c16="http://schemas.microsoft.com/office/drawing/2014/chart" uri="{C3380CC4-5D6E-409C-BE32-E72D297353CC}">
                <c16:uniqueId val="{00000003-0018-41E5-9973-B9DFDF1036F1}"/>
              </c:ext>
            </c:extLst>
          </c:dPt>
          <c:dPt>
            <c:idx val="2"/>
            <c:bubble3D val="0"/>
            <c:spPr>
              <a:solidFill>
                <a:srgbClr val="00B0F0"/>
              </a:solidFill>
              <a:ln w="19050">
                <a:solidFill>
                  <a:schemeClr val="lt1"/>
                </a:solidFill>
              </a:ln>
              <a:effectLst/>
            </c:spPr>
            <c:extLst>
              <c:ext xmlns:c16="http://schemas.microsoft.com/office/drawing/2014/chart" uri="{C3380CC4-5D6E-409C-BE32-E72D297353CC}">
                <c16:uniqueId val="{00000005-0018-41E5-9973-B9DFDF1036F1}"/>
              </c:ext>
            </c:extLst>
          </c:dPt>
          <c:dPt>
            <c:idx val="3"/>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7-0018-41E5-9973-B9DFDF1036F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018-41E5-9973-B9DFDF1036F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Landfill</c:v>
                </c:pt>
                <c:pt idx="1">
                  <c:v>Finished Materials</c:v>
                </c:pt>
                <c:pt idx="2">
                  <c:v>PC4</c:v>
                </c:pt>
                <c:pt idx="3">
                  <c:v>Reuse</c:v>
                </c:pt>
                <c:pt idx="4">
                  <c:v>WTE, Kiln, CAAF</c:v>
                </c:pt>
              </c:strCache>
            </c:strRef>
          </c:cat>
          <c:val>
            <c:numRef>
              <c:f>Sheet1!$B$2:$B$6</c:f>
              <c:numCache>
                <c:formatCode>General</c:formatCode>
                <c:ptCount val="5"/>
                <c:pt idx="0">
                  <c:v>29.9</c:v>
                </c:pt>
                <c:pt idx="1">
                  <c:v>44</c:v>
                </c:pt>
                <c:pt idx="2">
                  <c:v>17.2</c:v>
                </c:pt>
                <c:pt idx="3">
                  <c:v>6.3</c:v>
                </c:pt>
                <c:pt idx="4">
                  <c:v>2.6</c:v>
                </c:pt>
              </c:numCache>
            </c:numRef>
          </c:val>
          <c:extLst>
            <c:ext xmlns:c16="http://schemas.microsoft.com/office/drawing/2014/chart" uri="{C3380CC4-5D6E-409C-BE32-E72D297353CC}">
              <c16:uniqueId val="{00000000-87F8-460A-9793-BF37377993F4}"/>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'14'!$R$9</c:f>
              <c:strCache>
                <c:ptCount val="1"/>
                <c:pt idx="0">
                  <c:v>Gross Collections</c:v>
                </c:pt>
              </c:strCache>
            </c:strRef>
          </c:tx>
          <c:spPr>
            <a:ln w="28575" cap="rnd">
              <a:solidFill>
                <a:schemeClr val="accent1"/>
              </a:solidFill>
              <a:round/>
            </a:ln>
            <a:effectLst/>
          </c:spPr>
          <c:marker>
            <c:symbol val="circle"/>
            <c:size val="8"/>
            <c:spPr>
              <a:solidFill>
                <a:schemeClr val="accent1"/>
              </a:solidFill>
              <a:ln w="53975">
                <a:solidFill>
                  <a:schemeClr val="accent1"/>
                </a:solidFill>
              </a:ln>
              <a:effectLst/>
            </c:spPr>
          </c:marker>
          <c:dLbls>
            <c:spPr>
              <a:noFill/>
              <a:ln>
                <a:noFill/>
              </a:ln>
              <a:effectLst/>
            </c:spPr>
            <c:txPr>
              <a:bodyPr rot="0" spcFirstLastPara="1" vertOverflow="ellipsis" vert="horz" wrap="square" anchor="ctr" anchorCtr="1"/>
              <a:lstStyle/>
              <a:p>
                <a:pPr>
                  <a:defRPr lang="en-US"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('14'!$X$7,'14'!$AC$7,'14'!$AH$7,'14'!$AM$7,'14'!$AR$7,'14'!$AW$7,'14'!$BB$7,'14'!$BG$7,'14'!$BL$7,'14'!$BQ$7,'14'!$BV$7:$BW$7)</c:f>
              <c:strCache>
                <c:ptCount val="12"/>
                <c:pt idx="0">
                  <c:v>2015</c:v>
                </c:pt>
                <c:pt idx="1">
                  <c:v>2016</c:v>
                </c:pt>
                <c:pt idx="2">
                  <c:v>2017</c:v>
                </c:pt>
                <c:pt idx="3">
                  <c:v>2018</c:v>
                </c:pt>
                <c:pt idx="4">
                  <c:v>2019</c:v>
                </c:pt>
                <c:pt idx="5">
                  <c:v>2020</c:v>
                </c:pt>
                <c:pt idx="6">
                  <c:v>2021</c:v>
                </c:pt>
                <c:pt idx="7">
                  <c:v>2022</c:v>
                </c:pt>
                <c:pt idx="8">
                  <c:v>2023</c:v>
                </c:pt>
                <c:pt idx="9">
                  <c:v>2024</c:v>
                </c:pt>
                <c:pt idx="10">
                  <c:v>2025</c:v>
                </c:pt>
                <c:pt idx="11">
                  <c:v>Q1 2026</c:v>
                </c:pt>
              </c:strCache>
              <c:extLst/>
            </c:strRef>
          </c:cat>
          <c:val>
            <c:numRef>
              <c:f>('14'!$X$9,'14'!$AC$9,'14'!$AH$9,'14'!$AM$9,'14'!$AR$9,'14'!$AW$9,'14'!$BB$9,'14'!$BG$9,'14'!$BL$9,'14'!$BQ$9,'14'!$BV$9:$BW$9)</c:f>
              <c:numCache>
                <c:formatCode>_(* #,##0.0_);_(* \(#,##0.0\);_(* "-"??_);_(@_)</c:formatCode>
                <c:ptCount val="12"/>
                <c:pt idx="0">
                  <c:v>25.849801000000003</c:v>
                </c:pt>
                <c:pt idx="1">
                  <c:v>26.80090525</c:v>
                </c:pt>
                <c:pt idx="2">
                  <c:v>24.496917125</c:v>
                </c:pt>
                <c:pt idx="3">
                  <c:v>23.381725625000001</c:v>
                </c:pt>
                <c:pt idx="4">
                  <c:v>18.78219125</c:v>
                </c:pt>
                <c:pt idx="5">
                  <c:v>18.252099000000001</c:v>
                </c:pt>
                <c:pt idx="6">
                  <c:v>20.537655315000002</c:v>
                </c:pt>
                <c:pt idx="7">
                  <c:v>20.990987499999999</c:v>
                </c:pt>
                <c:pt idx="8">
                  <c:v>19.743197500000001</c:v>
                </c:pt>
                <c:pt idx="9">
                  <c:v>20.681723250000001</c:v>
                </c:pt>
                <c:pt idx="10">
                  <c:v>19.629268732499998</c:v>
                </c:pt>
                <c:pt idx="11">
                  <c:v>17.11814055</c:v>
                </c:pt>
              </c:numCache>
              <c:extLst/>
            </c:numRef>
          </c:val>
          <c:smooth val="0"/>
          <c:extLst>
            <c:ext xmlns:c16="http://schemas.microsoft.com/office/drawing/2014/chart" uri="{C3380CC4-5D6E-409C-BE32-E72D297353CC}">
              <c16:uniqueId val="{00000000-7D65-4C14-9524-6C33AEF2AFA3}"/>
            </c:ext>
          </c:extLst>
        </c:ser>
        <c:ser>
          <c:idx val="3"/>
          <c:order val="1"/>
          <c:tx>
            <c:strRef>
              <c:f>'14'!$R$10</c:f>
              <c:strCache>
                <c:ptCount val="1"/>
                <c:pt idx="0">
                  <c:v>Recycled Output</c:v>
                </c:pt>
              </c:strCache>
            </c:strRef>
          </c:tx>
          <c:spPr>
            <a:ln w="28575" cap="rnd">
              <a:solidFill>
                <a:schemeClr val="accent2"/>
              </a:solidFill>
              <a:round/>
            </a:ln>
            <a:effectLst/>
          </c:spPr>
          <c:marker>
            <c:symbol val="triangle"/>
            <c:size val="8"/>
            <c:spPr>
              <a:solidFill>
                <a:schemeClr val="accent2"/>
              </a:solidFill>
              <a:ln w="53975">
                <a:solidFill>
                  <a:schemeClr val="accent2"/>
                </a:solidFill>
              </a:ln>
              <a:effectLst/>
            </c:spPr>
          </c:marker>
          <c:dLbls>
            <c:spPr>
              <a:noFill/>
              <a:ln>
                <a:noFill/>
              </a:ln>
              <a:effectLst/>
            </c:spPr>
            <c:txPr>
              <a:bodyPr rot="0" spcFirstLastPara="1" vertOverflow="ellipsis" vert="horz" wrap="square" anchor="ctr" anchorCtr="1"/>
              <a:lstStyle/>
              <a:p>
                <a:pPr>
                  <a:defRPr lang="en-US"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('14'!$X$7,'14'!$AC$7,'14'!$AH$7,'14'!$AM$7,'14'!$AR$7,'14'!$AW$7,'14'!$BB$7,'14'!$BG$7,'14'!$BL$7,'14'!$BQ$7,'14'!$BV$7:$BW$7)</c:f>
              <c:strCache>
                <c:ptCount val="12"/>
                <c:pt idx="0">
                  <c:v>2015</c:v>
                </c:pt>
                <c:pt idx="1">
                  <c:v>2016</c:v>
                </c:pt>
                <c:pt idx="2">
                  <c:v>2017</c:v>
                </c:pt>
                <c:pt idx="3">
                  <c:v>2018</c:v>
                </c:pt>
                <c:pt idx="4">
                  <c:v>2019</c:v>
                </c:pt>
                <c:pt idx="5">
                  <c:v>2020</c:v>
                </c:pt>
                <c:pt idx="6">
                  <c:v>2021</c:v>
                </c:pt>
                <c:pt idx="7">
                  <c:v>2022</c:v>
                </c:pt>
                <c:pt idx="8">
                  <c:v>2023</c:v>
                </c:pt>
                <c:pt idx="9">
                  <c:v>2024</c:v>
                </c:pt>
                <c:pt idx="10">
                  <c:v>2025</c:v>
                </c:pt>
                <c:pt idx="11">
                  <c:v>Q1 2026</c:v>
                </c:pt>
              </c:strCache>
              <c:extLst/>
            </c:strRef>
          </c:cat>
          <c:val>
            <c:numRef>
              <c:f>('14'!$X$10,'14'!$AC$10,'14'!$AH$10,'14'!$AM$10,'14'!$AR$10,'14'!$AW$10,'14'!$BB$10,'14'!$BG$10,'14'!$BL$10,'14'!$BQ$10,'14'!$BV$10:$BW$10)</c:f>
              <c:numCache>
                <c:formatCode>_(* #,##0.0_);_(* \(#,##0.0\);_(* "-"??_);_(@_)</c:formatCode>
                <c:ptCount val="12"/>
                <c:pt idx="0">
                  <c:v>8.7058477500000002</c:v>
                </c:pt>
                <c:pt idx="1">
                  <c:v>9.4134160384999994</c:v>
                </c:pt>
                <c:pt idx="2">
                  <c:v>11.810085096799998</c:v>
                </c:pt>
                <c:pt idx="3">
                  <c:v>12.326850875</c:v>
                </c:pt>
                <c:pt idx="4">
                  <c:v>14.501769250000001</c:v>
                </c:pt>
                <c:pt idx="5">
                  <c:v>13.15376425</c:v>
                </c:pt>
                <c:pt idx="6">
                  <c:v>16.9057002475</c:v>
                </c:pt>
                <c:pt idx="7">
                  <c:v>18.410970497499999</c:v>
                </c:pt>
                <c:pt idx="8">
                  <c:v>16.530581948000002</c:v>
                </c:pt>
                <c:pt idx="9">
                  <c:v>18.715303375600001</c:v>
                </c:pt>
                <c:pt idx="10">
                  <c:v>16.988408593875</c:v>
                </c:pt>
                <c:pt idx="11">
                  <c:v>15.147732243</c:v>
                </c:pt>
              </c:numCache>
              <c:extLst/>
            </c:numRef>
          </c:val>
          <c:smooth val="0"/>
          <c:extLst>
            <c:ext xmlns:c16="http://schemas.microsoft.com/office/drawing/2014/chart" uri="{C3380CC4-5D6E-409C-BE32-E72D297353CC}">
              <c16:uniqueId val="{00000001-7D65-4C14-9524-6C33AEF2AFA3}"/>
            </c:ext>
          </c:extLst>
        </c:ser>
        <c:dLbls>
          <c:dLblPos val="t"/>
          <c:showLegendKey val="0"/>
          <c:showVal val="1"/>
          <c:showCatName val="0"/>
          <c:showSerName val="0"/>
          <c:showPercent val="0"/>
          <c:showBubbleSize val="0"/>
        </c:dLbls>
        <c:marker val="1"/>
        <c:smooth val="0"/>
        <c:axId val="845388128"/>
        <c:axId val="845385384"/>
      </c:lineChart>
      <c:catAx>
        <c:axId val="845388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45385384"/>
        <c:crosses val="autoZero"/>
        <c:auto val="1"/>
        <c:lblAlgn val="ctr"/>
        <c:lblOffset val="100"/>
        <c:noMultiLvlLbl val="0"/>
      </c:catAx>
      <c:valAx>
        <c:axId val="8453853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lgn="ctr" rtl="0">
                  <a:defRPr lang="en-US"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dirty="0"/>
                  <a:t>Pounds (Millions)</a:t>
                </a:r>
              </a:p>
            </c:rich>
          </c:tx>
          <c:overlay val="0"/>
          <c:spPr>
            <a:noFill/>
            <a:ln>
              <a:noFill/>
            </a:ln>
            <a:effectLst/>
          </c:spPr>
          <c:txPr>
            <a:bodyPr rot="-5400000" spcFirstLastPara="1" vertOverflow="ellipsis" vert="horz" wrap="square" anchor="ctr" anchorCtr="1"/>
            <a:lstStyle/>
            <a:p>
              <a:pPr algn="ctr" rtl="0">
                <a:defRPr lang="en-US"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_(* #,##0.0_);_(* \(#,##0.0\);_(* &quot;-&quot;??_);_(@_)" sourceLinked="1"/>
        <c:majorTickMark val="none"/>
        <c:minorTickMark val="none"/>
        <c:tickLblPos val="nextTo"/>
        <c:spPr>
          <a:noFill/>
          <a:ln>
            <a:noFill/>
          </a:ln>
          <a:effectLst/>
        </c:spPr>
        <c:txPr>
          <a:bodyPr rot="-60000000" spcFirstLastPara="1" vertOverflow="ellipsis" vert="horz" wrap="square" anchor="ctr" anchorCtr="1"/>
          <a:lstStyle/>
          <a:p>
            <a:pPr>
              <a:defRPr lang="en-US"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45388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lgn="ctr">
        <a:defRPr lang="en-US"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112183377187944E-2"/>
          <c:y val="4.1915592200036066E-2"/>
          <c:w val="0.92780286597666795"/>
          <c:h val="0.78737028626684025"/>
        </c:manualLayout>
      </c:layout>
      <c:lineChart>
        <c:grouping val="standard"/>
        <c:varyColors val="0"/>
        <c:ser>
          <c:idx val="3"/>
          <c:order val="2"/>
          <c:tx>
            <c:strRef>
              <c:f>'18'!$R$9</c:f>
              <c:strCache>
                <c:ptCount val="1"/>
                <c:pt idx="0">
                  <c:v>Recycling Rate (Annual)</c:v>
                </c:pt>
              </c:strCache>
            </c:strRef>
          </c:tx>
          <c:spPr>
            <a:ln w="28575" cap="rnd">
              <a:solidFill>
                <a:schemeClr val="accent5">
                  <a:lumMod val="50000"/>
                </a:schemeClr>
              </a:solidFill>
              <a:round/>
            </a:ln>
            <a:effectLst/>
          </c:spPr>
          <c:marker>
            <c:symbol val="circle"/>
            <c:size val="5"/>
            <c:spPr>
              <a:solidFill>
                <a:schemeClr val="bg1"/>
              </a:solidFill>
              <a:ln w="9525">
                <a:solidFill>
                  <a:schemeClr val="accent5">
                    <a:lumMod val="50000"/>
                  </a:schemeClr>
                </a:solidFill>
              </a:ln>
              <a:effectLst/>
            </c:spPr>
          </c:marker>
          <c:dLbls>
            <c:dLbl>
              <c:idx val="3"/>
              <c:layout>
                <c:manualLayout>
                  <c:x val="-2.625508382884461E-2"/>
                  <c:y val="4.30165613501125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F3-419C-A4B6-CE3184FEE9E3}"/>
                </c:ext>
              </c:extLst>
            </c:dLbl>
            <c:dLbl>
              <c:idx val="4"/>
              <c:layout>
                <c:manualLayout>
                  <c:x val="-2.4792815588286058E-2"/>
                  <c:y val="4.61621874931886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FF3-419C-A4B6-CE3184FEE9E3}"/>
                </c:ext>
              </c:extLst>
            </c:dLbl>
            <c:dLbl>
              <c:idx val="5"/>
              <c:layout>
                <c:manualLayout>
                  <c:x val="-2.3330547347727396E-2"/>
                  <c:y val="4.30165613501126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FF3-419C-A4B6-CE3184FEE9E3}"/>
                </c:ext>
              </c:extLst>
            </c:dLbl>
            <c:dLbl>
              <c:idx val="6"/>
              <c:layout>
                <c:manualLayout>
                  <c:x val="-2.7717352069403272E-2"/>
                  <c:y val="-4.1915344512938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FF3-419C-A4B6-CE3184FEE9E3}"/>
                </c:ext>
              </c:extLst>
            </c:dLbl>
            <c:dLbl>
              <c:idx val="8"/>
              <c:layout>
                <c:manualLayout>
                  <c:x val="-3.4338967501089182E-2"/>
                  <c:y val="-5.747849977250069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FF3-419C-A4B6-CE3184FEE9E3}"/>
                </c:ext>
              </c:extLst>
            </c:dLbl>
            <c:dLbl>
              <c:idx val="9"/>
              <c:layout>
                <c:manualLayout>
                  <c:x val="-3.8797322636292271E-2"/>
                  <c:y val="-2.8315669176172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FF3-419C-A4B6-CE3184FEE9E3}"/>
                </c:ext>
              </c:extLst>
            </c:dLbl>
            <c:dLbl>
              <c:idx val="10"/>
              <c:layout>
                <c:manualLayout>
                  <c:x val="-3.4532087608775644E-2"/>
                  <c:y val="2.73428361281244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8CC-4297-9C48-A1D1EA70FA05}"/>
                </c:ext>
              </c:extLst>
            </c:dLbl>
            <c:dLbl>
              <c:idx val="11"/>
              <c:layout>
                <c:manualLayout>
                  <c:x val="-2.2202705363818808E-2"/>
                  <c:y val="3.09054023652073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8CC-4297-9C48-A1D1EA70FA0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spPr>
              <a:ln w="31750" cap="rnd">
                <a:solidFill>
                  <a:schemeClr val="accent6">
                    <a:lumMod val="50000"/>
                  </a:schemeClr>
                </a:solidFill>
                <a:prstDash val="sysDot"/>
              </a:ln>
              <a:effectLst/>
            </c:spPr>
            <c:trendlineType val="exp"/>
            <c:dispRSqr val="0"/>
            <c:dispEq val="0"/>
          </c:trendline>
          <c:cat>
            <c:strRef>
              <c:f>'18'!$S$6:$AH$6</c:f>
              <c:strCach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strCache>
            </c:strRef>
          </c:cat>
          <c:val>
            <c:numRef>
              <c:f>'18'!$S$9:$AH$9</c:f>
              <c:numCache>
                <c:formatCode>0.0%</c:formatCode>
                <c:ptCount val="12"/>
                <c:pt idx="0">
                  <c:v>0.10087966689102093</c:v>
                </c:pt>
                <c:pt idx="1">
                  <c:v>0.10984570054125051</c:v>
                </c:pt>
                <c:pt idx="2">
                  <c:v>0.1398686926917794</c:v>
                </c:pt>
                <c:pt idx="3">
                  <c:v>0.15332527448462688</c:v>
                </c:pt>
                <c:pt idx="4">
                  <c:v>0.19091560627479626</c:v>
                </c:pt>
                <c:pt idx="5">
                  <c:v>0.20930129058745667</c:v>
                </c:pt>
                <c:pt idx="6">
                  <c:v>0.27862695115136182</c:v>
                </c:pt>
                <c:pt idx="7">
                  <c:v>0.33900954736025929</c:v>
                </c:pt>
                <c:pt idx="8">
                  <c:v>0.35032644546560315</c:v>
                </c:pt>
                <c:pt idx="9">
                  <c:v>0.38470077755833726</c:v>
                </c:pt>
                <c:pt idx="10">
                  <c:v>0.36843268402881907</c:v>
                </c:pt>
                <c:pt idx="11">
                  <c:v>0.37784432164487525</c:v>
                </c:pt>
              </c:numCache>
            </c:numRef>
          </c:val>
          <c:smooth val="0"/>
          <c:extLst>
            <c:ext xmlns:c16="http://schemas.microsoft.com/office/drawing/2014/chart" uri="{C3380CC4-5D6E-409C-BE32-E72D297353CC}">
              <c16:uniqueId val="{00000007-EFF3-419C-A4B6-CE3184FEE9E3}"/>
            </c:ext>
          </c:extLst>
        </c:ser>
        <c:dLbls>
          <c:showLegendKey val="0"/>
          <c:showVal val="0"/>
          <c:showCatName val="0"/>
          <c:showSerName val="0"/>
          <c:showPercent val="0"/>
          <c:showBubbleSize val="0"/>
        </c:dLbls>
        <c:marker val="1"/>
        <c:smooth val="0"/>
        <c:axId val="870252728"/>
        <c:axId val="870257976"/>
        <c:extLst>
          <c:ext xmlns:c15="http://schemas.microsoft.com/office/drawing/2012/chart" uri="{02D57815-91ED-43cb-92C2-25804820EDAC}">
            <c15:filteredLineSeries>
              <c15:ser>
                <c:idx val="1"/>
                <c:order val="0"/>
                <c:tx>
                  <c:strRef>
                    <c:extLst>
                      <c:ext uri="{02D57815-91ED-43cb-92C2-25804820EDAC}">
                        <c15:formulaRef>
                          <c15:sqref>'18'!$R$7</c15:sqref>
                        </c15:formulaRef>
                      </c:ext>
                    </c:extLst>
                    <c:strCache>
                      <c:ptCount val="1"/>
                      <c:pt idx="0">
                        <c:v>   800020 - Recycled Output</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'18'!$S$6:$AH$6</c15:sqref>
                        </c15:formulaRef>
                      </c:ext>
                    </c:extLst>
                    <c:strCach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strCache>
                  </c:strRef>
                </c:cat>
                <c:val>
                  <c:numRef>
                    <c:extLst>
                      <c:ext uri="{02D57815-91ED-43cb-92C2-25804820EDAC}">
                        <c15:formulaRef>
                          <c15:sqref>'18'!$S$7:$AH$7</c15:sqref>
                        </c15:formulaRef>
                      </c:ext>
                    </c:extLst>
                    <c:numCache>
                      <c:formatCode>_(* #,##0_);[Red]_(* \(#,##0\);_(* "-"_);_(@_)</c:formatCode>
                      <c:ptCount val="12"/>
                      <c:pt idx="0">
                        <c:v>34823390.668255001</c:v>
                      </c:pt>
                      <c:pt idx="1">
                        <c:v>37653664.153999999</c:v>
                      </c:pt>
                      <c:pt idx="2">
                        <c:v>47240340.387199998</c:v>
                      </c:pt>
                      <c:pt idx="3">
                        <c:v>49307403.5</c:v>
                      </c:pt>
                      <c:pt idx="4">
                        <c:v>58007077</c:v>
                      </c:pt>
                      <c:pt idx="5">
                        <c:v>52615057</c:v>
                      </c:pt>
                      <c:pt idx="6">
                        <c:v>67645084.989999995</c:v>
                      </c:pt>
                      <c:pt idx="7">
                        <c:v>73643882</c:v>
                      </c:pt>
                      <c:pt idx="8">
                        <c:v>66122327.792000003</c:v>
                      </c:pt>
                      <c:pt idx="9">
                        <c:v>74861213.502400011</c:v>
                      </c:pt>
                      <c:pt idx="10">
                        <c:v>67953634.375499994</c:v>
                      </c:pt>
                      <c:pt idx="11">
                        <c:v>15147732.243000001</c:v>
                      </c:pt>
                    </c:numCache>
                  </c:numRef>
                </c:val>
                <c:smooth val="0"/>
                <c:extLst>
                  <c:ext xmlns:c16="http://schemas.microsoft.com/office/drawing/2014/chart" uri="{C3380CC4-5D6E-409C-BE32-E72D297353CC}">
                    <c16:uniqueId val="{00000008-EFF3-419C-A4B6-CE3184FEE9E3}"/>
                  </c:ext>
                </c:extLst>
              </c15:ser>
            </c15:filteredLineSeries>
            <c15:filteredLineSeries>
              <c15:ser>
                <c:idx val="2"/>
                <c:order val="1"/>
                <c:tx>
                  <c:strRef>
                    <c:extLst xmlns:c15="http://schemas.microsoft.com/office/drawing/2012/chart">
                      <c:ext xmlns:c15="http://schemas.microsoft.com/office/drawing/2012/chart" uri="{02D57815-91ED-43cb-92C2-25804820EDAC}">
                        <c15:formulaRef>
                          <c15:sqref>'18'!$R$8</c15:sqref>
                        </c15:formulaRef>
                      </c:ext>
                    </c:extLst>
                    <c:strCache>
                      <c:ptCount val="1"/>
                      <c:pt idx="0">
                        <c:v>   801010 - Discards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'18'!$S$6:$AH$6</c15:sqref>
                        </c15:formulaRef>
                      </c:ext>
                    </c:extLst>
                    <c:strCach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strCache>
                  </c:strRef>
                </c:cat>
                <c:val>
                  <c:numRef>
                    <c:extLst xmlns:c15="http://schemas.microsoft.com/office/drawing/2012/chart">
                      <c:ext xmlns:c15="http://schemas.microsoft.com/office/drawing/2012/chart" uri="{02D57815-91ED-43cb-92C2-25804820EDAC}">
                        <c15:formulaRef>
                          <c15:sqref>'18'!$S$8:$AH$8</c15:sqref>
                        </c15:formulaRef>
                      </c:ext>
                    </c:extLst>
                    <c:numCache>
                      <c:formatCode>_(* #,##0_);[Red]_(* \(#,##0\);_(* "-"_);_(@_)</c:formatCode>
                      <c:ptCount val="12"/>
                      <c:pt idx="0">
                        <c:v>345197320.14851201</c:v>
                      </c:pt>
                      <c:pt idx="1">
                        <c:v>342786872.57185698</c:v>
                      </c:pt>
                      <c:pt idx="2">
                        <c:v>337747779.56422901</c:v>
                      </c:pt>
                      <c:pt idx="3">
                        <c:v>321586924.69807899</c:v>
                      </c:pt>
                      <c:pt idx="4">
                        <c:v>303836224.45462602</c:v>
                      </c:pt>
                      <c:pt idx="5">
                        <c:v>251384293.19916099</c:v>
                      </c:pt>
                      <c:pt idx="6">
                        <c:v>242780121.27137101</c:v>
                      </c:pt>
                      <c:pt idx="7">
                        <c:v>217232471.986224</c:v>
                      </c:pt>
                      <c:pt idx="8">
                        <c:v>188744893.934912</c:v>
                      </c:pt>
                      <c:pt idx="9">
                        <c:v>194595950.59187999</c:v>
                      </c:pt>
                      <c:pt idx="10">
                        <c:v>184439756.08359602</c:v>
                      </c:pt>
                      <c:pt idx="11">
                        <c:v>40089876.637704</c:v>
                      </c:pt>
                    </c:numCache>
                  </c:numRef>
                </c:val>
                <c:smooth val="0"/>
                <c:extLst xmlns:c15="http://schemas.microsoft.com/office/drawing/2012/chart">
                  <c:ext xmlns:c16="http://schemas.microsoft.com/office/drawing/2014/chart" uri="{C3380CC4-5D6E-409C-BE32-E72D297353CC}">
                    <c16:uniqueId val="{00000009-EFF3-419C-A4B6-CE3184FEE9E3}"/>
                  </c:ext>
                </c:extLst>
              </c15:ser>
            </c15:filteredLineSeries>
            <c15:filteredLineSeries>
              <c15:ser>
                <c:idx val="4"/>
                <c:order val="3"/>
                <c:tx>
                  <c:strRef>
                    <c:extLst xmlns:c15="http://schemas.microsoft.com/office/drawing/2012/chart">
                      <c:ext xmlns:c15="http://schemas.microsoft.com/office/drawing/2012/chart" uri="{02D57815-91ED-43cb-92C2-25804820EDAC}">
                        <c15:formulaRef>
                          <c15:sqref>'18'!$R$10</c15:sqref>
                        </c15:formulaRef>
                      </c:ext>
                    </c:extLst>
                    <c:strCache>
                      <c:ptCount val="1"/>
                      <c:pt idx="0">
                        <c:v>Recycling Rate (% Change YoY)</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extLst xmlns:c15="http://schemas.microsoft.com/office/drawing/2012/chart">
                      <c:ext xmlns:c15="http://schemas.microsoft.com/office/drawing/2012/chart" uri="{02D57815-91ED-43cb-92C2-25804820EDAC}">
                        <c15:formulaRef>
                          <c15:sqref>'18'!$S$6:$AH$6</c15:sqref>
                        </c15:formulaRef>
                      </c:ext>
                    </c:extLst>
                    <c:strCach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strCache>
                  </c:strRef>
                </c:cat>
                <c:val>
                  <c:numRef>
                    <c:extLst xmlns:c15="http://schemas.microsoft.com/office/drawing/2012/chart">
                      <c:ext xmlns:c15="http://schemas.microsoft.com/office/drawing/2012/chart" uri="{02D57815-91ED-43cb-92C2-25804820EDAC}">
                        <c15:formulaRef>
                          <c15:sqref>'18'!$S$10:$AH$10</c15:sqref>
                        </c15:formulaRef>
                      </c:ext>
                    </c:extLst>
                    <c:numCache>
                      <c:formatCode>0%</c:formatCode>
                      <c:ptCount val="12"/>
                      <c:pt idx="0">
                        <c:v>-0.1685650230381408</c:v>
                      </c:pt>
                      <c:pt idx="1">
                        <c:v>8.8878501749172834E-2</c:v>
                      </c:pt>
                      <c:pt idx="2">
                        <c:v>0.27331968390746725</c:v>
                      </c:pt>
                      <c:pt idx="3">
                        <c:v>9.6208676394087506E-2</c:v>
                      </c:pt>
                      <c:pt idx="4">
                        <c:v>0.24516722318953596</c:v>
                      </c:pt>
                      <c:pt idx="5">
                        <c:v>9.6302678819230714E-2</c:v>
                      </c:pt>
                      <c:pt idx="6">
                        <c:v>0.33122423836625786</c:v>
                      </c:pt>
                      <c:pt idx="7">
                        <c:v>0.21671484384184755</c:v>
                      </c:pt>
                      <c:pt idx="8">
                        <c:v>3.3382240097555728E-2</c:v>
                      </c:pt>
                      <c:pt idx="9">
                        <c:v>9.8120859951205577E-2</c:v>
                      </c:pt>
                      <c:pt idx="10">
                        <c:v>-4.2287654401871454E-2</c:v>
                      </c:pt>
                      <c:pt idx="11">
                        <c:v>2.5545067047634661E-2</c:v>
                      </c:pt>
                    </c:numCache>
                  </c:numRef>
                </c:val>
                <c:smooth val="0"/>
                <c:extLst xmlns:c15="http://schemas.microsoft.com/office/drawing/2012/chart">
                  <c:ext xmlns:c16="http://schemas.microsoft.com/office/drawing/2014/chart" uri="{C3380CC4-5D6E-409C-BE32-E72D297353CC}">
                    <c16:uniqueId val="{0000000A-EFF3-419C-A4B6-CE3184FEE9E3}"/>
                  </c:ext>
                </c:extLst>
              </c15:ser>
            </c15:filteredLineSeries>
          </c:ext>
        </c:extLst>
      </c:lineChart>
      <c:catAx>
        <c:axId val="870252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870257976"/>
        <c:crosses val="autoZero"/>
        <c:auto val="1"/>
        <c:lblAlgn val="ctr"/>
        <c:lblOffset val="100"/>
        <c:noMultiLvlLbl val="0"/>
      </c:catAx>
      <c:valAx>
        <c:axId val="870257976"/>
        <c:scaling>
          <c:orientation val="minMax"/>
          <c:max val="0.5"/>
          <c:min val="5.000000000000001E-2"/>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870252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19050" cap="flat" cmpd="sng" algn="ctr">
      <a:solidFill>
        <a:schemeClr val="tx1"/>
      </a:solid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1"/>
          <c:tx>
            <c:strRef>
              <c:f>'34'!$BJ$13</c:f>
              <c:strCache>
                <c:ptCount val="1"/>
                <c:pt idx="0">
                  <c:v>2013</c:v>
                </c:pt>
              </c:strCache>
            </c:strRef>
          </c:tx>
          <c:invertIfNegative val="0"/>
          <c:dLbls>
            <c:spPr>
              <a:noFill/>
              <a:ln>
                <a:noFill/>
              </a:ln>
              <a:effectLst/>
            </c:spPr>
            <c:txPr>
              <a:bodyPr rot="0" spcFirstLastPara="1" vertOverflow="ellipsis" vert="horz" wrap="square" lIns="0" tIns="0" rIns="0" bIns="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'34'!$BK$12:$BV$12</c:f>
              <c:strCache>
                <c:ptCount val="9"/>
                <c:pt idx="0">
                  <c:v>Q1</c:v>
                </c:pt>
                <c:pt idx="1">
                  <c:v>Q2</c:v>
                </c:pt>
                <c:pt idx="2">
                  <c:v>Q3</c:v>
                </c:pt>
                <c:pt idx="3">
                  <c:v>Q4</c:v>
                </c:pt>
                <c:pt idx="5">
                  <c:v>Q1</c:v>
                </c:pt>
                <c:pt idx="6">
                  <c:v>Q2</c:v>
                </c:pt>
                <c:pt idx="7">
                  <c:v>Q3</c:v>
                </c:pt>
                <c:pt idx="8">
                  <c:v>Q4</c:v>
                </c:pt>
              </c:strCache>
            </c:strRef>
          </c:cat>
          <c:val>
            <c:numRef>
              <c:f>'34'!$BK$13:$BN$13</c:f>
              <c:numCache>
                <c:formatCode>_(* #,##0.0_);_(* \(#,##0.0\);_(* "-"??_);_(@_)</c:formatCode>
                <c:ptCount val="4"/>
                <c:pt idx="0">
                  <c:v>24.199743999999999</c:v>
                </c:pt>
                <c:pt idx="1">
                  <c:v>25.433191000000001</c:v>
                </c:pt>
                <c:pt idx="2">
                  <c:v>26.614863</c:v>
                </c:pt>
                <c:pt idx="3">
                  <c:v>24.285717000000002</c:v>
                </c:pt>
              </c:numCache>
            </c:numRef>
          </c:val>
          <c:extLst>
            <c:ext xmlns:c16="http://schemas.microsoft.com/office/drawing/2014/chart" uri="{C3380CC4-5D6E-409C-BE32-E72D297353CC}">
              <c16:uniqueId val="{00000000-4A83-4C23-B6A7-392A7002D917}"/>
            </c:ext>
          </c:extLst>
        </c:ser>
        <c:ser>
          <c:idx val="2"/>
          <c:order val="2"/>
          <c:tx>
            <c:strRef>
              <c:f>'34'!$BJ$14</c:f>
              <c:strCache>
                <c:ptCount val="1"/>
                <c:pt idx="0">
                  <c:v>2014</c:v>
                </c:pt>
              </c:strCache>
            </c:strRef>
          </c:tx>
          <c:invertIfNegative val="0"/>
          <c:dLbls>
            <c:delete val="1"/>
          </c:dLbls>
          <c:cat>
            <c:strRef>
              <c:f>'34'!$BK$12:$BV$12</c:f>
              <c:strCache>
                <c:ptCount val="9"/>
                <c:pt idx="0">
                  <c:v>Q1</c:v>
                </c:pt>
                <c:pt idx="1">
                  <c:v>Q2</c:v>
                </c:pt>
                <c:pt idx="2">
                  <c:v>Q3</c:v>
                </c:pt>
                <c:pt idx="3">
                  <c:v>Q4</c:v>
                </c:pt>
                <c:pt idx="5">
                  <c:v>Q1</c:v>
                </c:pt>
                <c:pt idx="6">
                  <c:v>Q2</c:v>
                </c:pt>
                <c:pt idx="7">
                  <c:v>Q3</c:v>
                </c:pt>
                <c:pt idx="8">
                  <c:v>Q4</c:v>
                </c:pt>
              </c:strCache>
            </c:strRef>
          </c:cat>
          <c:val>
            <c:numRef>
              <c:f>'34'!$BK$14:$BN$14</c:f>
              <c:numCache>
                <c:formatCode>_(* #,##0.0_);_(* \(#,##0.0\);_(* "-"??_);_(@_)</c:formatCode>
                <c:ptCount val="4"/>
                <c:pt idx="0">
                  <c:v>23.632239999999999</c:v>
                </c:pt>
                <c:pt idx="1">
                  <c:v>25.660384000000001</c:v>
                </c:pt>
                <c:pt idx="2">
                  <c:v>26.122823</c:v>
                </c:pt>
                <c:pt idx="3">
                  <c:v>23.486906999999999</c:v>
                </c:pt>
              </c:numCache>
            </c:numRef>
          </c:val>
          <c:extLst>
            <c:ext xmlns:c16="http://schemas.microsoft.com/office/drawing/2014/chart" uri="{C3380CC4-5D6E-409C-BE32-E72D297353CC}">
              <c16:uniqueId val="{00000001-4A83-4C23-B6A7-392A7002D917}"/>
            </c:ext>
          </c:extLst>
        </c:ser>
        <c:ser>
          <c:idx val="3"/>
          <c:order val="3"/>
          <c:tx>
            <c:strRef>
              <c:f>'34'!$BJ$15</c:f>
              <c:strCache>
                <c:ptCount val="1"/>
                <c:pt idx="0">
                  <c:v>2015</c:v>
                </c:pt>
              </c:strCache>
            </c:strRef>
          </c:tx>
          <c:invertIfNegative val="0"/>
          <c:dLbls>
            <c:delete val="1"/>
          </c:dLbls>
          <c:cat>
            <c:strRef>
              <c:f>'34'!$BK$12:$BV$12</c:f>
              <c:strCache>
                <c:ptCount val="9"/>
                <c:pt idx="0">
                  <c:v>Q1</c:v>
                </c:pt>
                <c:pt idx="1">
                  <c:v>Q2</c:v>
                </c:pt>
                <c:pt idx="2">
                  <c:v>Q3</c:v>
                </c:pt>
                <c:pt idx="3">
                  <c:v>Q4</c:v>
                </c:pt>
                <c:pt idx="5">
                  <c:v>Q1</c:v>
                </c:pt>
                <c:pt idx="6">
                  <c:v>Q2</c:v>
                </c:pt>
                <c:pt idx="7">
                  <c:v>Q3</c:v>
                </c:pt>
                <c:pt idx="8">
                  <c:v>Q4</c:v>
                </c:pt>
              </c:strCache>
            </c:strRef>
          </c:cat>
          <c:val>
            <c:numRef>
              <c:f>'34'!$BK$15:$BN$15</c:f>
              <c:numCache>
                <c:formatCode>_(* #,##0.0_);_(* \(#,##0.0\);_(* "-"??_);_(@_)</c:formatCode>
                <c:ptCount val="4"/>
                <c:pt idx="0">
                  <c:v>22.878640999999998</c:v>
                </c:pt>
                <c:pt idx="1">
                  <c:v>25.151396999999999</c:v>
                </c:pt>
                <c:pt idx="2">
                  <c:v>26.3794</c:v>
                </c:pt>
                <c:pt idx="3">
                  <c:v>22.4848</c:v>
                </c:pt>
              </c:numCache>
            </c:numRef>
          </c:val>
          <c:extLst>
            <c:ext xmlns:c16="http://schemas.microsoft.com/office/drawing/2014/chart" uri="{C3380CC4-5D6E-409C-BE32-E72D297353CC}">
              <c16:uniqueId val="{00000002-4A83-4C23-B6A7-392A7002D917}"/>
            </c:ext>
          </c:extLst>
        </c:ser>
        <c:ser>
          <c:idx val="4"/>
          <c:order val="4"/>
          <c:tx>
            <c:strRef>
              <c:f>'34'!$BJ$16</c:f>
              <c:strCache>
                <c:ptCount val="1"/>
                <c:pt idx="0">
                  <c:v>2016</c:v>
                </c:pt>
              </c:strCache>
            </c:strRef>
          </c:tx>
          <c:invertIfNegative val="0"/>
          <c:dLbls>
            <c:delete val="1"/>
          </c:dLbls>
          <c:cat>
            <c:strRef>
              <c:f>'34'!$BK$12:$BV$12</c:f>
              <c:strCache>
                <c:ptCount val="9"/>
                <c:pt idx="0">
                  <c:v>Q1</c:v>
                </c:pt>
                <c:pt idx="1">
                  <c:v>Q2</c:v>
                </c:pt>
                <c:pt idx="2">
                  <c:v>Q3</c:v>
                </c:pt>
                <c:pt idx="3">
                  <c:v>Q4</c:v>
                </c:pt>
                <c:pt idx="5">
                  <c:v>Q1</c:v>
                </c:pt>
                <c:pt idx="6">
                  <c:v>Q2</c:v>
                </c:pt>
                <c:pt idx="7">
                  <c:v>Q3</c:v>
                </c:pt>
                <c:pt idx="8">
                  <c:v>Q4</c:v>
                </c:pt>
              </c:strCache>
            </c:strRef>
          </c:cat>
          <c:val>
            <c:numRef>
              <c:f>'34'!$BK$16:$BN$16</c:f>
              <c:numCache>
                <c:formatCode>_(* #,##0.0_);_(* \(#,##0.0\);_(* "-"??_);_(@_)</c:formatCode>
                <c:ptCount val="4"/>
                <c:pt idx="0">
                  <c:v>22.247934999999998</c:v>
                </c:pt>
                <c:pt idx="1">
                  <c:v>24.831458999999999</c:v>
                </c:pt>
                <c:pt idx="2">
                  <c:v>25.163104109999999</c:v>
                </c:pt>
                <c:pt idx="3">
                  <c:v>21.886850160000002</c:v>
                </c:pt>
              </c:numCache>
            </c:numRef>
          </c:val>
          <c:extLst>
            <c:ext xmlns:c16="http://schemas.microsoft.com/office/drawing/2014/chart" uri="{C3380CC4-5D6E-409C-BE32-E72D297353CC}">
              <c16:uniqueId val="{00000003-4A83-4C23-B6A7-392A7002D917}"/>
            </c:ext>
          </c:extLst>
        </c:ser>
        <c:ser>
          <c:idx val="5"/>
          <c:order val="5"/>
          <c:tx>
            <c:strRef>
              <c:f>'34'!$BJ$17</c:f>
              <c:strCache>
                <c:ptCount val="1"/>
                <c:pt idx="0">
                  <c:v>2017</c:v>
                </c:pt>
              </c:strCache>
            </c:strRef>
          </c:tx>
          <c:invertIfNegative val="0"/>
          <c:dLbls>
            <c:delete val="1"/>
          </c:dLbls>
          <c:cat>
            <c:strRef>
              <c:f>'34'!$BK$12:$BV$12</c:f>
              <c:strCache>
                <c:ptCount val="9"/>
                <c:pt idx="0">
                  <c:v>Q1</c:v>
                </c:pt>
                <c:pt idx="1">
                  <c:v>Q2</c:v>
                </c:pt>
                <c:pt idx="2">
                  <c:v>Q3</c:v>
                </c:pt>
                <c:pt idx="3">
                  <c:v>Q4</c:v>
                </c:pt>
                <c:pt idx="5">
                  <c:v>Q1</c:v>
                </c:pt>
                <c:pt idx="6">
                  <c:v>Q2</c:v>
                </c:pt>
                <c:pt idx="7">
                  <c:v>Q3</c:v>
                </c:pt>
                <c:pt idx="8">
                  <c:v>Q4</c:v>
                </c:pt>
              </c:strCache>
            </c:strRef>
          </c:cat>
          <c:val>
            <c:numRef>
              <c:f>'34'!$BK$17:$BN$17</c:f>
              <c:numCache>
                <c:formatCode>_(* #,##0.0_);_(* \(#,##0.0\);_(* "-"??_);_(@_)</c:formatCode>
                <c:ptCount val="4"/>
                <c:pt idx="0">
                  <c:v>21.07626896</c:v>
                </c:pt>
                <c:pt idx="1">
                  <c:v>23.97720589</c:v>
                </c:pt>
                <c:pt idx="2">
                  <c:v>23.87955028</c:v>
                </c:pt>
                <c:pt idx="3">
                  <c:v>21.4371124</c:v>
                </c:pt>
              </c:numCache>
            </c:numRef>
          </c:val>
          <c:extLst>
            <c:ext xmlns:c16="http://schemas.microsoft.com/office/drawing/2014/chart" uri="{C3380CC4-5D6E-409C-BE32-E72D297353CC}">
              <c16:uniqueId val="{00000004-4A83-4C23-B6A7-392A7002D917}"/>
            </c:ext>
          </c:extLst>
        </c:ser>
        <c:ser>
          <c:idx val="6"/>
          <c:order val="6"/>
          <c:tx>
            <c:strRef>
              <c:f>'34'!$BJ$18</c:f>
              <c:strCache>
                <c:ptCount val="1"/>
                <c:pt idx="0">
                  <c:v>2018</c:v>
                </c:pt>
              </c:strCache>
            </c:strRef>
          </c:tx>
          <c:invertIfNegative val="0"/>
          <c:dLbls>
            <c:delete val="1"/>
          </c:dLbls>
          <c:cat>
            <c:strRef>
              <c:f>'34'!$BK$12:$BV$12</c:f>
              <c:strCache>
                <c:ptCount val="9"/>
                <c:pt idx="0">
                  <c:v>Q1</c:v>
                </c:pt>
                <c:pt idx="1">
                  <c:v>Q2</c:v>
                </c:pt>
                <c:pt idx="2">
                  <c:v>Q3</c:v>
                </c:pt>
                <c:pt idx="3">
                  <c:v>Q4</c:v>
                </c:pt>
                <c:pt idx="5">
                  <c:v>Q1</c:v>
                </c:pt>
                <c:pt idx="6">
                  <c:v>Q2</c:v>
                </c:pt>
                <c:pt idx="7">
                  <c:v>Q3</c:v>
                </c:pt>
                <c:pt idx="8">
                  <c:v>Q4</c:v>
                </c:pt>
              </c:strCache>
            </c:strRef>
          </c:cat>
          <c:val>
            <c:numRef>
              <c:f>'34'!$BK$18:$BN$18</c:f>
              <c:numCache>
                <c:formatCode>_(* #,##0.0_);_(* \(#,##0.0\);_(* "-"??_);_(@_)</c:formatCode>
                <c:ptCount val="4"/>
                <c:pt idx="0">
                  <c:v>20.471832559999999</c:v>
                </c:pt>
                <c:pt idx="1">
                  <c:v>22.878931379999997</c:v>
                </c:pt>
                <c:pt idx="2">
                  <c:v>23.151471260000001</c:v>
                </c:pt>
                <c:pt idx="3">
                  <c:v>19.543791969999997</c:v>
                </c:pt>
              </c:numCache>
            </c:numRef>
          </c:val>
          <c:extLst>
            <c:ext xmlns:c16="http://schemas.microsoft.com/office/drawing/2014/chart" uri="{C3380CC4-5D6E-409C-BE32-E72D297353CC}">
              <c16:uniqueId val="{00000005-4A83-4C23-B6A7-392A7002D917}"/>
            </c:ext>
          </c:extLst>
        </c:ser>
        <c:ser>
          <c:idx val="7"/>
          <c:order val="7"/>
          <c:tx>
            <c:strRef>
              <c:f>'34'!$BJ$19</c:f>
              <c:strCache>
                <c:ptCount val="1"/>
                <c:pt idx="0">
                  <c:v>2019</c:v>
                </c:pt>
              </c:strCache>
            </c:strRef>
          </c:tx>
          <c:invertIfNegative val="0"/>
          <c:dLbls>
            <c:delete val="1"/>
          </c:dLbls>
          <c:cat>
            <c:strRef>
              <c:f>'34'!$BK$12:$BV$12</c:f>
              <c:strCache>
                <c:ptCount val="9"/>
                <c:pt idx="0">
                  <c:v>Q1</c:v>
                </c:pt>
                <c:pt idx="1">
                  <c:v>Q2</c:v>
                </c:pt>
                <c:pt idx="2">
                  <c:v>Q3</c:v>
                </c:pt>
                <c:pt idx="3">
                  <c:v>Q4</c:v>
                </c:pt>
                <c:pt idx="5">
                  <c:v>Q1</c:v>
                </c:pt>
                <c:pt idx="6">
                  <c:v>Q2</c:v>
                </c:pt>
                <c:pt idx="7">
                  <c:v>Q3</c:v>
                </c:pt>
                <c:pt idx="8">
                  <c:v>Q4</c:v>
                </c:pt>
              </c:strCache>
            </c:strRef>
          </c:cat>
          <c:val>
            <c:numRef>
              <c:f>'34'!$BK$19:$BN$19</c:f>
              <c:numCache>
                <c:formatCode>_(* #,##0.0_);_(* \(#,##0.0\);_(* "-"??_);_(@_)</c:formatCode>
                <c:ptCount val="4"/>
                <c:pt idx="0">
                  <c:v>18.75502771</c:v>
                </c:pt>
                <c:pt idx="1">
                  <c:v>21.715830269999998</c:v>
                </c:pt>
                <c:pt idx="2">
                  <c:v>21.814260309999998</c:v>
                </c:pt>
                <c:pt idx="3">
                  <c:v>18.298263540000001</c:v>
                </c:pt>
              </c:numCache>
            </c:numRef>
          </c:val>
          <c:extLst>
            <c:ext xmlns:c16="http://schemas.microsoft.com/office/drawing/2014/chart" uri="{C3380CC4-5D6E-409C-BE32-E72D297353CC}">
              <c16:uniqueId val="{00000006-4A83-4C23-B6A7-392A7002D917}"/>
            </c:ext>
          </c:extLst>
        </c:ser>
        <c:ser>
          <c:idx val="8"/>
          <c:order val="8"/>
          <c:tx>
            <c:strRef>
              <c:f>'34'!$BJ$20</c:f>
              <c:strCache>
                <c:ptCount val="1"/>
                <c:pt idx="0">
                  <c:v>2020</c:v>
                </c:pt>
              </c:strCache>
            </c:strRef>
          </c:tx>
          <c:invertIfNegative val="0"/>
          <c:dLbls>
            <c:delete val="1"/>
          </c:dLbls>
          <c:cat>
            <c:strRef>
              <c:f>'34'!$BK$12:$BV$12</c:f>
              <c:strCache>
                <c:ptCount val="9"/>
                <c:pt idx="0">
                  <c:v>Q1</c:v>
                </c:pt>
                <c:pt idx="1">
                  <c:v>Q2</c:v>
                </c:pt>
                <c:pt idx="2">
                  <c:v>Q3</c:v>
                </c:pt>
                <c:pt idx="3">
                  <c:v>Q4</c:v>
                </c:pt>
                <c:pt idx="5">
                  <c:v>Q1</c:v>
                </c:pt>
                <c:pt idx="6">
                  <c:v>Q2</c:v>
                </c:pt>
                <c:pt idx="7">
                  <c:v>Q3</c:v>
                </c:pt>
                <c:pt idx="8">
                  <c:v>Q4</c:v>
                </c:pt>
              </c:strCache>
            </c:strRef>
          </c:cat>
          <c:val>
            <c:numRef>
              <c:f>'34'!$BK$20:$BN$20</c:f>
              <c:numCache>
                <c:formatCode>_(* #,##0.0_);_(* \(#,##0.0\);_(* "-"??_);_(@_)</c:formatCode>
                <c:ptCount val="4"/>
                <c:pt idx="0">
                  <c:v>17.05122459</c:v>
                </c:pt>
                <c:pt idx="1">
                  <c:v>14.400496820000001</c:v>
                </c:pt>
                <c:pt idx="2">
                  <c:v>18.42911672</c:v>
                </c:pt>
                <c:pt idx="3">
                  <c:v>16.81664572</c:v>
                </c:pt>
              </c:numCache>
            </c:numRef>
          </c:val>
          <c:extLst xmlns:c15="http://schemas.microsoft.com/office/drawing/2012/chart">
            <c:ext xmlns:c16="http://schemas.microsoft.com/office/drawing/2014/chart" uri="{C3380CC4-5D6E-409C-BE32-E72D297353CC}">
              <c16:uniqueId val="{00000007-4A83-4C23-B6A7-392A7002D917}"/>
            </c:ext>
          </c:extLst>
        </c:ser>
        <c:ser>
          <c:idx val="9"/>
          <c:order val="9"/>
          <c:tx>
            <c:strRef>
              <c:f>'34'!$BJ$21</c:f>
              <c:strCache>
                <c:ptCount val="1"/>
                <c:pt idx="0">
                  <c:v>2021</c:v>
                </c:pt>
              </c:strCache>
            </c:strRef>
          </c:tx>
          <c:invertIfNegative val="0"/>
          <c:dLbls>
            <c:delete val="1"/>
          </c:dLbls>
          <c:cat>
            <c:strRef>
              <c:f>'34'!$BK$12:$BV$12</c:f>
              <c:strCache>
                <c:ptCount val="9"/>
                <c:pt idx="0">
                  <c:v>Q1</c:v>
                </c:pt>
                <c:pt idx="1">
                  <c:v>Q2</c:v>
                </c:pt>
                <c:pt idx="2">
                  <c:v>Q3</c:v>
                </c:pt>
                <c:pt idx="3">
                  <c:v>Q4</c:v>
                </c:pt>
                <c:pt idx="5">
                  <c:v>Q1</c:v>
                </c:pt>
                <c:pt idx="6">
                  <c:v>Q2</c:v>
                </c:pt>
                <c:pt idx="7">
                  <c:v>Q3</c:v>
                </c:pt>
                <c:pt idx="8">
                  <c:v>Q4</c:v>
                </c:pt>
              </c:strCache>
            </c:strRef>
          </c:cat>
          <c:val>
            <c:numRef>
              <c:f>'34'!$BK$21:$BN$21</c:f>
              <c:numCache>
                <c:formatCode>_(* #,##0.0_);_(* \(#,##0.0\);_(* "-"??_);_(@_)</c:formatCode>
                <c:ptCount val="4"/>
                <c:pt idx="0">
                  <c:v>16.125844570000002</c:v>
                </c:pt>
                <c:pt idx="1">
                  <c:v>17.89780403</c:v>
                </c:pt>
                <c:pt idx="2">
                  <c:v>17.827969230000001</c:v>
                </c:pt>
                <c:pt idx="3">
                  <c:v>15.488315</c:v>
                </c:pt>
              </c:numCache>
            </c:numRef>
          </c:val>
          <c:extLst xmlns:c15="http://schemas.microsoft.com/office/drawing/2012/chart">
            <c:ext xmlns:c16="http://schemas.microsoft.com/office/drawing/2014/chart" uri="{C3380CC4-5D6E-409C-BE32-E72D297353CC}">
              <c16:uniqueId val="{00000008-4A83-4C23-B6A7-392A7002D917}"/>
            </c:ext>
          </c:extLst>
        </c:ser>
        <c:ser>
          <c:idx val="10"/>
          <c:order val="10"/>
          <c:tx>
            <c:strRef>
              <c:f>'34'!$BJ$22</c:f>
              <c:strCache>
                <c:ptCount val="1"/>
                <c:pt idx="0">
                  <c:v>2022</c:v>
                </c:pt>
              </c:strCache>
            </c:strRef>
          </c:tx>
          <c:invertIfNegative val="0"/>
          <c:dLbls>
            <c:delete val="1"/>
          </c:dLbls>
          <c:cat>
            <c:strRef>
              <c:f>'34'!$BK$12:$BV$12</c:f>
              <c:strCache>
                <c:ptCount val="9"/>
                <c:pt idx="0">
                  <c:v>Q1</c:v>
                </c:pt>
                <c:pt idx="1">
                  <c:v>Q2</c:v>
                </c:pt>
                <c:pt idx="2">
                  <c:v>Q3</c:v>
                </c:pt>
                <c:pt idx="3">
                  <c:v>Q4</c:v>
                </c:pt>
                <c:pt idx="5">
                  <c:v>Q1</c:v>
                </c:pt>
                <c:pt idx="6">
                  <c:v>Q2</c:v>
                </c:pt>
                <c:pt idx="7">
                  <c:v>Q3</c:v>
                </c:pt>
                <c:pt idx="8">
                  <c:v>Q4</c:v>
                </c:pt>
              </c:strCache>
            </c:strRef>
          </c:cat>
          <c:val>
            <c:numRef>
              <c:f>'34'!$BK$22:$BN$22</c:f>
              <c:numCache>
                <c:formatCode>_(* #,##0.0_);_(* \(#,##0.0\);_(* "-"??_);_(@_)</c:formatCode>
                <c:ptCount val="4"/>
                <c:pt idx="0">
                  <c:v>15.084086539999999</c:v>
                </c:pt>
                <c:pt idx="1">
                  <c:v>16.87850332</c:v>
                </c:pt>
                <c:pt idx="2">
                  <c:v>16.530169369999999</c:v>
                </c:pt>
                <c:pt idx="3">
                  <c:v>13.417999999999999</c:v>
                </c:pt>
              </c:numCache>
            </c:numRef>
          </c:val>
          <c:extLst xmlns:c15="http://schemas.microsoft.com/office/drawing/2012/chart">
            <c:ext xmlns:c16="http://schemas.microsoft.com/office/drawing/2014/chart" uri="{C3380CC4-5D6E-409C-BE32-E72D297353CC}">
              <c16:uniqueId val="{00000009-4A83-4C23-B6A7-392A7002D917}"/>
            </c:ext>
          </c:extLst>
        </c:ser>
        <c:ser>
          <c:idx val="11"/>
          <c:order val="11"/>
          <c:tx>
            <c:strRef>
              <c:f>'34'!$BJ$23</c:f>
              <c:strCache>
                <c:ptCount val="1"/>
                <c:pt idx="0">
                  <c:v>2023</c:v>
                </c:pt>
              </c:strCache>
            </c:strRef>
          </c:tx>
          <c:invertIfNegative val="0"/>
          <c:dLbls>
            <c:delete val="1"/>
          </c:dLbls>
          <c:cat>
            <c:strRef>
              <c:f>'34'!$BK$12:$BV$12</c:f>
              <c:strCache>
                <c:ptCount val="9"/>
                <c:pt idx="0">
                  <c:v>Q1</c:v>
                </c:pt>
                <c:pt idx="1">
                  <c:v>Q2</c:v>
                </c:pt>
                <c:pt idx="2">
                  <c:v>Q3</c:v>
                </c:pt>
                <c:pt idx="3">
                  <c:v>Q4</c:v>
                </c:pt>
                <c:pt idx="5">
                  <c:v>Q1</c:v>
                </c:pt>
                <c:pt idx="6">
                  <c:v>Q2</c:v>
                </c:pt>
                <c:pt idx="7">
                  <c:v>Q3</c:v>
                </c:pt>
                <c:pt idx="8">
                  <c:v>Q4</c:v>
                </c:pt>
              </c:strCache>
            </c:strRef>
          </c:cat>
          <c:val>
            <c:numRef>
              <c:f>'34'!$BK$23:$BN$23</c:f>
              <c:numCache>
                <c:formatCode>_(* #,##0.0_);_(* \(#,##0.0\);_(* "-"??_);_(@_)</c:formatCode>
                <c:ptCount val="4"/>
                <c:pt idx="0">
                  <c:v>12.780181240000001</c:v>
                </c:pt>
                <c:pt idx="1">
                  <c:v>14.188344300000001</c:v>
                </c:pt>
                <c:pt idx="2">
                  <c:v>14.400783779999999</c:v>
                </c:pt>
                <c:pt idx="3">
                  <c:v>12.42255527</c:v>
                </c:pt>
              </c:numCache>
            </c:numRef>
          </c:val>
          <c:extLst xmlns:c15="http://schemas.microsoft.com/office/drawing/2012/chart">
            <c:ext xmlns:c16="http://schemas.microsoft.com/office/drawing/2014/chart" uri="{C3380CC4-5D6E-409C-BE32-E72D297353CC}">
              <c16:uniqueId val="{0000000A-4A83-4C23-B6A7-392A7002D917}"/>
            </c:ext>
          </c:extLst>
        </c:ser>
        <c:ser>
          <c:idx val="12"/>
          <c:order val="12"/>
          <c:tx>
            <c:strRef>
              <c:f>'34'!$BJ$24</c:f>
              <c:strCache>
                <c:ptCount val="1"/>
                <c:pt idx="0">
                  <c:v>2024</c:v>
                </c:pt>
              </c:strCache>
              <c:extLst xmlns:c15="http://schemas.microsoft.com/office/drawing/2012/chart"/>
            </c:strRef>
          </c:tx>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'34'!$BK$12:$BV$12</c:f>
              <c:strCache>
                <c:ptCount val="9"/>
                <c:pt idx="0">
                  <c:v>Q1</c:v>
                </c:pt>
                <c:pt idx="1">
                  <c:v>Q2</c:v>
                </c:pt>
                <c:pt idx="2">
                  <c:v>Q3</c:v>
                </c:pt>
                <c:pt idx="3">
                  <c:v>Q4</c:v>
                </c:pt>
                <c:pt idx="5">
                  <c:v>Q1</c:v>
                </c:pt>
                <c:pt idx="6">
                  <c:v>Q2</c:v>
                </c:pt>
                <c:pt idx="7">
                  <c:v>Q3</c:v>
                </c:pt>
                <c:pt idx="8">
                  <c:v>Q4</c:v>
                </c:pt>
              </c:strCache>
            </c:strRef>
          </c:cat>
          <c:val>
            <c:numRef>
              <c:f>'34'!$BK$24:$BN$24</c:f>
              <c:numCache>
                <c:formatCode>_(* #,##0.0_);_(* \(#,##0.0\);_(* "-"??_);_(@_)</c:formatCode>
                <c:ptCount val="4"/>
                <c:pt idx="0">
                  <c:v>12.54418824</c:v>
                </c:pt>
                <c:pt idx="1">
                  <c:v>13.8561883694</c:v>
                </c:pt>
                <c:pt idx="2">
                  <c:v>14.361929687000002</c:v>
                </c:pt>
                <c:pt idx="3">
                  <c:v>12.306328846889</c:v>
                </c:pt>
              </c:numCache>
              <c:extLst xmlns:c15="http://schemas.microsoft.com/office/drawing/2012/chart"/>
            </c:numRef>
          </c:val>
          <c:extLst xmlns:c15="http://schemas.microsoft.com/office/drawing/2012/chart">
            <c:ext xmlns:c16="http://schemas.microsoft.com/office/drawing/2014/chart" uri="{C3380CC4-5D6E-409C-BE32-E72D297353CC}">
              <c16:uniqueId val="{0000000B-4A83-4C23-B6A7-392A7002D917}"/>
            </c:ext>
          </c:extLst>
        </c:ser>
        <c:ser>
          <c:idx val="13"/>
          <c:order val="13"/>
          <c:tx>
            <c:strRef>
              <c:f>'34'!$BJ$25</c:f>
              <c:strCache>
                <c:ptCount val="1"/>
                <c:pt idx="0">
                  <c:v>2025</c:v>
                </c:pt>
              </c:strCache>
            </c:strRef>
          </c:tx>
          <c:invertIfNegative val="0"/>
          <c:dLbls>
            <c:spPr>
              <a:noFill/>
              <a:ln>
                <a:noFill/>
              </a:ln>
              <a:effectLst/>
            </c:spPr>
            <c:txPr>
              <a:bodyPr wrap="square" lIns="38100" tIns="19050" rIns="38100" bIns="19050" anchor="ctr">
                <a:spAutoFit/>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'34'!$BK$12:$BV$12</c:f>
              <c:strCache>
                <c:ptCount val="9"/>
                <c:pt idx="0">
                  <c:v>Q1</c:v>
                </c:pt>
                <c:pt idx="1">
                  <c:v>Q2</c:v>
                </c:pt>
                <c:pt idx="2">
                  <c:v>Q3</c:v>
                </c:pt>
                <c:pt idx="3">
                  <c:v>Q4</c:v>
                </c:pt>
                <c:pt idx="5">
                  <c:v>Q1</c:v>
                </c:pt>
                <c:pt idx="6">
                  <c:v>Q2</c:v>
                </c:pt>
                <c:pt idx="7">
                  <c:v>Q3</c:v>
                </c:pt>
                <c:pt idx="8">
                  <c:v>Q4</c:v>
                </c:pt>
              </c:strCache>
            </c:strRef>
          </c:cat>
          <c:val>
            <c:numRef>
              <c:f>'34'!$BK$25:$BN$25</c:f>
              <c:numCache>
                <c:formatCode>_(* #,##0.0_);_(* \(#,##0.0\);_(* "-"??_);_(@_)</c:formatCode>
                <c:ptCount val="4"/>
                <c:pt idx="0">
                  <c:v>11.8779841146</c:v>
                </c:pt>
                <c:pt idx="1">
                  <c:v>12.734762414999999</c:v>
                </c:pt>
                <c:pt idx="2">
                  <c:v>13.3029222684</c:v>
                </c:pt>
                <c:pt idx="3">
                  <c:v>11.095902264513001</c:v>
                </c:pt>
              </c:numCache>
            </c:numRef>
          </c:val>
          <c:extLst>
            <c:ext xmlns:c16="http://schemas.microsoft.com/office/drawing/2014/chart" uri="{C3380CC4-5D6E-409C-BE32-E72D297353CC}">
              <c16:uniqueId val="{0000000C-4A83-4C23-B6A7-392A7002D917}"/>
            </c:ext>
          </c:extLst>
        </c:ser>
        <c:ser>
          <c:idx val="14"/>
          <c:order val="14"/>
          <c:tx>
            <c:strRef>
              <c:f>'34'!$BJ$26</c:f>
              <c:strCache>
                <c:ptCount val="1"/>
                <c:pt idx="0">
                  <c:v>2026</c:v>
                </c:pt>
              </c:strCache>
            </c:strRef>
          </c:tx>
          <c:invertIfNegative val="0"/>
          <c:dLbls>
            <c:spPr>
              <a:noFill/>
              <a:ln>
                <a:noFill/>
              </a:ln>
              <a:effectLst/>
            </c:spPr>
            <c:txPr>
              <a:bodyPr wrap="square" lIns="38100" tIns="19050" rIns="38100" bIns="19050" anchor="ctr">
                <a:spAutoFit/>
              </a:bodyPr>
              <a:lstStyle/>
              <a:p>
                <a:pPr>
                  <a:defRPr sz="900">
                    <a:solidFill>
                      <a:schemeClr val="tx1">
                        <a:lumMod val="50000"/>
                      </a:schemeClr>
                    </a:solidFill>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'34'!$BK$26:$BN$26</c:f>
              <c:numCache>
                <c:formatCode>General</c:formatCode>
                <c:ptCount val="4"/>
                <c:pt idx="0" formatCode="_(* #,##0.0_);_(* \(#,##0.0\);_(* &quot;-&quot;??_);_(@_)">
                  <c:v>10.829880035599999</c:v>
                </c:pt>
              </c:numCache>
            </c:numRef>
          </c:val>
          <c:extLst>
            <c:ext xmlns:c16="http://schemas.microsoft.com/office/drawing/2014/chart" uri="{C3380CC4-5D6E-409C-BE32-E72D297353CC}">
              <c16:uniqueId val="{0000000D-4A83-4C23-B6A7-392A7002D917}"/>
            </c:ext>
          </c:extLst>
        </c:ser>
        <c:dLbls>
          <c:dLblPos val="outEnd"/>
          <c:showLegendKey val="0"/>
          <c:showVal val="1"/>
          <c:showCatName val="0"/>
          <c:showSerName val="0"/>
          <c:showPercent val="0"/>
          <c:showBubbleSize val="0"/>
        </c:dLbls>
        <c:gapWidth val="67"/>
        <c:overlap val="-16"/>
        <c:axId val="931542272"/>
        <c:axId val="931542664"/>
        <c:extLst>
          <c:ext xmlns:c15="http://schemas.microsoft.com/office/drawing/2012/chart" uri="{02D57815-91ED-43cb-92C2-25804820EDAC}">
            <c15:filteredBarSeries>
              <c15:ser>
                <c:idx val="0"/>
                <c:order val="0"/>
                <c:tx>
                  <c:strRef>
                    <c:extLst>
                      <c:ext uri="{02D57815-91ED-43cb-92C2-25804820EDAC}">
                        <c15:formulaRef>
                          <c15:sqref>'34'!$BJ$12</c15:sqref>
                        </c15:formulaRef>
                      </c:ext>
                    </c:extLst>
                    <c:strCache>
                      <c:ptCount val="1"/>
                      <c:pt idx="0">
                        <c:v>Annual Sales by Quarter</c:v>
                      </c:pt>
                    </c:strCache>
                  </c:strRef>
                </c:tx>
                <c:invertIfNegative val="0"/>
                <c:dLbls>
                  <c:delete val="1"/>
                </c:dLbls>
                <c:cat>
                  <c:strRef>
                    <c:extLst>
                      <c:ext uri="{02D57815-91ED-43cb-92C2-25804820EDAC}">
                        <c15:formulaRef>
                          <c15:sqref>'34'!$BK$12:$BV$12</c15:sqref>
                        </c15:formulaRef>
                      </c:ext>
                    </c:extLst>
                    <c:strCache>
                      <c:ptCount val="9"/>
                      <c:pt idx="0">
                        <c:v>Q1</c:v>
                      </c:pt>
                      <c:pt idx="1">
                        <c:v>Q2</c:v>
                      </c:pt>
                      <c:pt idx="2">
                        <c:v>Q3</c:v>
                      </c:pt>
                      <c:pt idx="3">
                        <c:v>Q4</c:v>
                      </c:pt>
                      <c:pt idx="5">
                        <c:v>Q1</c:v>
                      </c:pt>
                      <c:pt idx="6">
                        <c:v>Q2</c:v>
                      </c:pt>
                      <c:pt idx="7">
                        <c:v>Q3</c:v>
                      </c:pt>
                      <c:pt idx="8">
                        <c:v>Q4</c:v>
                      </c:pt>
                    </c:strCache>
                  </c:strRef>
                </c:cat>
                <c:val>
                  <c:numRef>
                    <c:extLst>
                      <c:ext uri="{02D57815-91ED-43cb-92C2-25804820EDAC}">
                        <c15:formulaRef>
                          <c15:sqref>'34'!$BK$12:$BN$12</c15:sqref>
                        </c15:formulaRef>
                      </c:ext>
                    </c:extLst>
                    <c:numCache>
                      <c:formatCode>General</c:formatCode>
                      <c:ptCount val="4"/>
                      <c:pt idx="0">
                        <c:v>0</c:v>
                      </c:pt>
                      <c:pt idx="1">
                        <c:v>0</c:v>
                      </c:pt>
                      <c:pt idx="2">
                        <c:v>0</c:v>
                      </c:pt>
                      <c:pt idx="3">
                        <c:v>0</c:v>
                      </c:pt>
                    </c:numCache>
                  </c:numRef>
                </c:val>
                <c:extLst>
                  <c:ext xmlns:c16="http://schemas.microsoft.com/office/drawing/2014/chart" uri="{C3380CC4-5D6E-409C-BE32-E72D297353CC}">
                    <c16:uniqueId val="{0000000E-4A83-4C23-B6A7-392A7002D917}"/>
                  </c:ext>
                </c:extLst>
              </c15:ser>
            </c15:filteredBarSeries>
          </c:ext>
        </c:extLst>
      </c:barChart>
      <c:catAx>
        <c:axId val="931542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31542664"/>
        <c:crosses val="autoZero"/>
        <c:auto val="1"/>
        <c:lblAlgn val="ctr"/>
        <c:lblOffset val="100"/>
        <c:noMultiLvlLbl val="0"/>
      </c:catAx>
      <c:valAx>
        <c:axId val="9315426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200" dirty="0">
                    <a:solidFill>
                      <a:sysClr val="windowText" lastClr="000000"/>
                    </a:solidFill>
                    <a:latin typeface="Arial" panose="020B0604020202020204" pitchFamily="34" charset="0"/>
                    <a:cs typeface="Arial" panose="020B0604020202020204" pitchFamily="34" charset="0"/>
                  </a:rPr>
                  <a:t>Square Yards (Millions)</a:t>
                </a:r>
              </a:p>
            </c:rich>
          </c:tx>
          <c:layout>
            <c:manualLayout>
              <c:xMode val="edge"/>
              <c:yMode val="edge"/>
              <c:x val="1.1242902917533307E-2"/>
              <c:y val="0.27940957678194123"/>
            </c:manualLayout>
          </c:layout>
          <c:overlay val="0"/>
          <c:spPr>
            <a:noFill/>
            <a:ln>
              <a:noFill/>
            </a:ln>
            <a:effectLst/>
          </c:sp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31542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ysClr val="window" lastClr="FFFFFF"/>
    </a:solidFill>
    <a:ln w="9525" cap="flat" cmpd="sng" algn="ctr">
      <a:solidFill>
        <a:schemeClr val="tx1">
          <a:lumMod val="15000"/>
          <a:lumOff val="85000"/>
        </a:schemeClr>
      </a:solidFill>
      <a:round/>
    </a:ln>
    <a:effectLst/>
  </c:spPr>
  <c:txPr>
    <a:bodyPr/>
    <a:lstStyle/>
    <a:p>
      <a:pPr>
        <a:defRPr sz="1800" b="1"/>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2"/>
          <c:order val="2"/>
          <c:tx>
            <c:strRef>
              <c:f>'35'!$Q$8</c:f>
              <c:strCache>
                <c:ptCount val="1"/>
                <c:pt idx="0">
                  <c:v>Actual Carpet Sales (sq. yds.)</c:v>
                </c:pt>
              </c:strCache>
            </c:strRef>
          </c:tx>
          <c:spPr>
            <a:solidFill>
              <a:srgbClr val="316096"/>
            </a:solidFill>
            <a:ln w="25400">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D6C6-431D-81B8-4A4F845DE264}"/>
                </c:ext>
              </c:extLst>
            </c:dLbl>
            <c:dLbl>
              <c:idx val="1"/>
              <c:delete val="1"/>
              <c:extLst>
                <c:ext xmlns:c15="http://schemas.microsoft.com/office/drawing/2012/chart" uri="{CE6537A1-D6FC-4f65-9D91-7224C49458BB}"/>
                <c:ext xmlns:c16="http://schemas.microsoft.com/office/drawing/2014/chart" uri="{C3380CC4-5D6E-409C-BE32-E72D297353CC}">
                  <c16:uniqueId val="{00000001-D6C6-431D-81B8-4A4F845DE264}"/>
                </c:ext>
              </c:extLst>
            </c:dLbl>
            <c:dLbl>
              <c:idx val="2"/>
              <c:delete val="1"/>
              <c:extLst>
                <c:ext xmlns:c15="http://schemas.microsoft.com/office/drawing/2012/chart" uri="{CE6537A1-D6FC-4f65-9D91-7224C49458BB}"/>
                <c:ext xmlns:c16="http://schemas.microsoft.com/office/drawing/2014/chart" uri="{C3380CC4-5D6E-409C-BE32-E72D297353CC}">
                  <c16:uniqueId val="{00000002-D6C6-431D-81B8-4A4F845DE264}"/>
                </c:ext>
              </c:extLst>
            </c:dLbl>
            <c:dLbl>
              <c:idx val="3"/>
              <c:delete val="1"/>
              <c:extLst>
                <c:ext xmlns:c15="http://schemas.microsoft.com/office/drawing/2012/chart" uri="{CE6537A1-D6FC-4f65-9D91-7224C49458BB}"/>
                <c:ext xmlns:c16="http://schemas.microsoft.com/office/drawing/2014/chart" uri="{C3380CC4-5D6E-409C-BE32-E72D297353CC}">
                  <c16:uniqueId val="{00000003-D6C6-431D-81B8-4A4F845DE264}"/>
                </c:ext>
              </c:extLst>
            </c:dLbl>
            <c:dLbl>
              <c:idx val="4"/>
              <c:delete val="1"/>
              <c:extLst>
                <c:ext xmlns:c15="http://schemas.microsoft.com/office/drawing/2012/chart" uri="{CE6537A1-D6FC-4f65-9D91-7224C49458BB}"/>
                <c:ext xmlns:c16="http://schemas.microsoft.com/office/drawing/2014/chart" uri="{C3380CC4-5D6E-409C-BE32-E72D297353CC}">
                  <c16:uniqueId val="{00000004-D6C6-431D-81B8-4A4F845DE264}"/>
                </c:ext>
              </c:extLst>
            </c:dLbl>
            <c:dLbl>
              <c:idx val="5"/>
              <c:delete val="1"/>
              <c:extLst>
                <c:ext xmlns:c15="http://schemas.microsoft.com/office/drawing/2012/chart" uri="{CE6537A1-D6FC-4f65-9D91-7224C49458BB}"/>
                <c:ext xmlns:c16="http://schemas.microsoft.com/office/drawing/2014/chart" uri="{C3380CC4-5D6E-409C-BE32-E72D297353CC}">
                  <c16:uniqueId val="{00000005-D6C6-431D-81B8-4A4F845DE264}"/>
                </c:ext>
              </c:extLst>
            </c:dLbl>
            <c:dLbl>
              <c:idx val="6"/>
              <c:delete val="1"/>
              <c:extLst>
                <c:ext xmlns:c15="http://schemas.microsoft.com/office/drawing/2012/chart" uri="{CE6537A1-D6FC-4f65-9D91-7224C49458BB}"/>
                <c:ext xmlns:c16="http://schemas.microsoft.com/office/drawing/2014/chart" uri="{C3380CC4-5D6E-409C-BE32-E72D297353CC}">
                  <c16:uniqueId val="{00000006-D6C6-431D-81B8-4A4F845DE264}"/>
                </c:ext>
              </c:extLst>
            </c:dLbl>
            <c:dLbl>
              <c:idx val="7"/>
              <c:delete val="1"/>
              <c:extLst>
                <c:ext xmlns:c15="http://schemas.microsoft.com/office/drawing/2012/chart" uri="{CE6537A1-D6FC-4f65-9D91-7224C49458BB}"/>
                <c:ext xmlns:c16="http://schemas.microsoft.com/office/drawing/2014/chart" uri="{C3380CC4-5D6E-409C-BE32-E72D297353CC}">
                  <c16:uniqueId val="{00000007-D6C6-431D-81B8-4A4F845DE264}"/>
                </c:ext>
              </c:extLst>
            </c:dLbl>
            <c:dLbl>
              <c:idx val="8"/>
              <c:delete val="1"/>
              <c:extLst>
                <c:ext xmlns:c15="http://schemas.microsoft.com/office/drawing/2012/chart" uri="{CE6537A1-D6FC-4f65-9D91-7224C49458BB}"/>
                <c:ext xmlns:c16="http://schemas.microsoft.com/office/drawing/2014/chart" uri="{C3380CC4-5D6E-409C-BE32-E72D297353CC}">
                  <c16:uniqueId val="{00000008-D6C6-431D-81B8-4A4F845DE264}"/>
                </c:ext>
              </c:extLst>
            </c:dLbl>
            <c:dLbl>
              <c:idx val="9"/>
              <c:delete val="1"/>
              <c:extLst>
                <c:ext xmlns:c15="http://schemas.microsoft.com/office/drawing/2012/chart" uri="{CE6537A1-D6FC-4f65-9D91-7224C49458BB}"/>
                <c:ext xmlns:c16="http://schemas.microsoft.com/office/drawing/2014/chart" uri="{C3380CC4-5D6E-409C-BE32-E72D297353CC}">
                  <c16:uniqueId val="{00000009-D6C6-431D-81B8-4A4F845DE264}"/>
                </c:ext>
              </c:extLst>
            </c:dLbl>
            <c:dLbl>
              <c:idx val="10"/>
              <c:delete val="1"/>
              <c:extLst>
                <c:ext xmlns:c15="http://schemas.microsoft.com/office/drawing/2012/chart" uri="{CE6537A1-D6FC-4f65-9D91-7224C49458BB}"/>
                <c:ext xmlns:c16="http://schemas.microsoft.com/office/drawing/2014/chart" uri="{C3380CC4-5D6E-409C-BE32-E72D297353CC}">
                  <c16:uniqueId val="{0000000A-D6C6-431D-81B8-4A4F845DE264}"/>
                </c:ext>
              </c:extLst>
            </c:dLbl>
            <c:dLbl>
              <c:idx val="11"/>
              <c:delete val="1"/>
              <c:extLst>
                <c:ext xmlns:c15="http://schemas.microsoft.com/office/drawing/2012/chart" uri="{CE6537A1-D6FC-4f65-9D91-7224C49458BB}"/>
                <c:ext xmlns:c16="http://schemas.microsoft.com/office/drawing/2014/chart" uri="{C3380CC4-5D6E-409C-BE32-E72D297353CC}">
                  <c16:uniqueId val="{0000000B-D6C6-431D-81B8-4A4F845DE26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('35'!$U$7:$AD$7,'35'!$AI$7,'35'!$AN$7,'35'!$AS$7,'35'!$AX$7)</c:f>
              <c:numCache>
                <c:formatCode>0</c:formatCode>
                <c:ptCount val="14"/>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numCache>
            </c:numRef>
          </c:cat>
          <c:val>
            <c:numRef>
              <c:f>('35'!$U$8:$AD$8,'35'!$AI$8,'35'!$AN$8,'35'!$AS$8,'35'!$AX$8)</c:f>
              <c:numCache>
                <c:formatCode>_(* #,##0.0_);_(* \(#,##0.0\);_(* "-"??_);_(@_)</c:formatCode>
                <c:ptCount val="14"/>
                <c:pt idx="0">
                  <c:v>100.53351500000001</c:v>
                </c:pt>
                <c:pt idx="1">
                  <c:v>98.902354000000003</c:v>
                </c:pt>
                <c:pt idx="2">
                  <c:v>96.894238000000001</c:v>
                </c:pt>
                <c:pt idx="3">
                  <c:v>94.12934826999998</c:v>
                </c:pt>
                <c:pt idx="4">
                  <c:v>90.370137530000008</c:v>
                </c:pt>
                <c:pt idx="5">
                  <c:v>86.046027170000002</c:v>
                </c:pt>
                <c:pt idx="6">
                  <c:v>80.583381830000008</c:v>
                </c:pt>
                <c:pt idx="7">
                  <c:v>66.697483849999998</c:v>
                </c:pt>
                <c:pt idx="8">
                  <c:v>67.339932830000009</c:v>
                </c:pt>
                <c:pt idx="9">
                  <c:v>61.910759230000004</c:v>
                </c:pt>
                <c:pt idx="10">
                  <c:v>53.791864590000003</c:v>
                </c:pt>
                <c:pt idx="11">
                  <c:v>53.068635143289001</c:v>
                </c:pt>
                <c:pt idx="12">
                  <c:v>49.011571062512999</c:v>
                </c:pt>
                <c:pt idx="13">
                  <c:v>10.829880035599999</c:v>
                </c:pt>
              </c:numCache>
              <c:extLst/>
            </c:numRef>
          </c:val>
          <c:extLst>
            <c:ext xmlns:c16="http://schemas.microsoft.com/office/drawing/2014/chart" uri="{C3380CC4-5D6E-409C-BE32-E72D297353CC}">
              <c16:uniqueId val="{0000000C-D6C6-431D-81B8-4A4F845DE264}"/>
            </c:ext>
          </c:extLst>
        </c:ser>
        <c:ser>
          <c:idx val="3"/>
          <c:order val="3"/>
          <c:tx>
            <c:strRef>
              <c:f>'35'!$Q$9</c:f>
              <c:strCache>
                <c:ptCount val="1"/>
                <c:pt idx="0">
                  <c:v>Forecasted Carpet Sales (sq. yds.)</c:v>
                </c:pt>
              </c:strCache>
            </c:strRef>
          </c:tx>
          <c:spPr>
            <a:solidFill>
              <a:schemeClr val="accent5">
                <a:lumMod val="60000"/>
                <a:lumOff val="40000"/>
              </a:schemeClr>
            </a:solidFill>
            <a:ln w="25400">
              <a:noFill/>
            </a:ln>
            <a:effectLst/>
          </c:spPr>
          <c:invertIfNegative val="0"/>
          <c:dLbls>
            <c:delete val="1"/>
          </c:dLbls>
          <c:cat>
            <c:numRef>
              <c:f>('35'!$U$7:$AD$7,'35'!$AI$7,'35'!$AN$7,'35'!$AS$7,'35'!$AX$7)</c:f>
              <c:numCache>
                <c:formatCode>0</c:formatCode>
                <c:ptCount val="14"/>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numCache>
            </c:numRef>
          </c:cat>
          <c:val>
            <c:numRef>
              <c:f>('35'!$U$9:$AD$9,'35'!$AI$9,'35'!$AN$9,'35'!$AS$9,'35'!$AX$9)</c:f>
              <c:numCache>
                <c:formatCode>General</c:formatCode>
                <c:ptCount val="14"/>
                <c:pt idx="13" formatCode="_(* #,##0.0_);_(* \(#,##0.0\);_(* &quot;-&quot;??_);_(@_)">
                  <c:v>35.5214</c:v>
                </c:pt>
              </c:numCache>
              <c:extLst/>
            </c:numRef>
          </c:val>
          <c:extLst>
            <c:ext xmlns:c16="http://schemas.microsoft.com/office/drawing/2014/chart" uri="{C3380CC4-5D6E-409C-BE32-E72D297353CC}">
              <c16:uniqueId val="{0000000D-D6C6-431D-81B8-4A4F845DE264}"/>
            </c:ext>
          </c:extLst>
        </c:ser>
        <c:dLbls>
          <c:dLblPos val="ctr"/>
          <c:showLegendKey val="0"/>
          <c:showVal val="1"/>
          <c:showCatName val="0"/>
          <c:showSerName val="0"/>
          <c:showPercent val="0"/>
          <c:showBubbleSize val="0"/>
        </c:dLbls>
        <c:gapWidth val="21"/>
        <c:overlap val="100"/>
        <c:axId val="652777576"/>
        <c:axId val="652781840"/>
      </c:barChart>
      <c:lineChart>
        <c:grouping val="standard"/>
        <c:varyColors val="0"/>
        <c:ser>
          <c:idx val="0"/>
          <c:order val="0"/>
          <c:tx>
            <c:strRef>
              <c:f>'35'!$Q$10</c:f>
              <c:strCache>
                <c:ptCount val="1"/>
                <c:pt idx="0">
                  <c:v>Total Sales</c:v>
                </c:pt>
              </c:strCache>
            </c:strRef>
          </c:tx>
          <c:spPr>
            <a:ln w="28575" cap="rnd">
              <a:noFill/>
              <a:round/>
            </a:ln>
            <a:effectLst/>
          </c:spPr>
          <c:marker>
            <c:symbol val="none"/>
          </c:marker>
          <c:dLbls>
            <c:spPr>
              <a:noFill/>
              <a:ln>
                <a:noFill/>
              </a:ln>
              <a:effectLst/>
            </c:spPr>
            <c:txPr>
              <a:bodyPr rot="0" spcFirstLastPara="1" vertOverflow="ellipsis" vert="horz" wrap="square" lIns="38100" tIns="19050" rIns="38100" bIns="19050" anchor="ctr" anchorCtr="0">
                <a:spAutoFit/>
              </a:bodyPr>
              <a:lstStyle/>
              <a:p>
                <a:pPr algn="ctr">
                  <a:defRPr sz="1400" b="1"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('35'!$U$7:$AD$7,'35'!$AI$7,'35'!$AN$7,'35'!$AS$7,'35'!$AX$7)</c:f>
              <c:numCache>
                <c:formatCode>0</c:formatCode>
                <c:ptCount val="14"/>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numCache>
            </c:numRef>
          </c:cat>
          <c:val>
            <c:numRef>
              <c:f>('35'!$U$10:$AD$10,'35'!$AI$10,'35'!$AN$10,'35'!$AS$10,'35'!$AX$10)</c:f>
              <c:numCache>
                <c:formatCode>_(* #,##0.0_);_(* \(#,##0.0\);_(* "-"??_);_(@_)</c:formatCode>
                <c:ptCount val="14"/>
                <c:pt idx="0">
                  <c:v>100.53351500000001</c:v>
                </c:pt>
                <c:pt idx="1">
                  <c:v>98.902354000000003</c:v>
                </c:pt>
                <c:pt idx="2">
                  <c:v>96.894238000000001</c:v>
                </c:pt>
                <c:pt idx="3">
                  <c:v>94.12934826999998</c:v>
                </c:pt>
                <c:pt idx="4">
                  <c:v>90.370137530000008</c:v>
                </c:pt>
                <c:pt idx="5">
                  <c:v>86.046027170000002</c:v>
                </c:pt>
                <c:pt idx="6">
                  <c:v>80.583381830000008</c:v>
                </c:pt>
                <c:pt idx="7">
                  <c:v>66.697483849999998</c:v>
                </c:pt>
                <c:pt idx="8">
                  <c:v>67.339932830000009</c:v>
                </c:pt>
                <c:pt idx="9">
                  <c:v>61.910759230000004</c:v>
                </c:pt>
                <c:pt idx="10">
                  <c:v>53.791864590000003</c:v>
                </c:pt>
                <c:pt idx="11">
                  <c:v>53.068635143289001</c:v>
                </c:pt>
                <c:pt idx="12">
                  <c:v>49.011571062512999</c:v>
                </c:pt>
                <c:pt idx="13">
                  <c:v>46.351280035599999</c:v>
                </c:pt>
              </c:numCache>
              <c:extLst/>
            </c:numRef>
          </c:val>
          <c:smooth val="0"/>
          <c:extLst>
            <c:ext xmlns:c16="http://schemas.microsoft.com/office/drawing/2014/chart" uri="{C3380CC4-5D6E-409C-BE32-E72D297353CC}">
              <c16:uniqueId val="{0000000E-D6C6-431D-81B8-4A4F845DE264}"/>
            </c:ext>
          </c:extLst>
        </c:ser>
        <c:dLbls>
          <c:showLegendKey val="0"/>
          <c:showVal val="0"/>
          <c:showCatName val="0"/>
          <c:showSerName val="0"/>
          <c:showPercent val="0"/>
          <c:showBubbleSize val="0"/>
        </c:dLbls>
        <c:marker val="1"/>
        <c:smooth val="0"/>
        <c:axId val="652777576"/>
        <c:axId val="652781840"/>
      </c:lineChart>
      <c:lineChart>
        <c:grouping val="standard"/>
        <c:varyColors val="0"/>
        <c:ser>
          <c:idx val="1"/>
          <c:order val="1"/>
          <c:tx>
            <c:strRef>
              <c:f>'35'!$Q$11</c:f>
              <c:strCache>
                <c:ptCount val="1"/>
                <c:pt idx="0">
                  <c:v>% Change vs. Prior Year</c:v>
                </c:pt>
              </c:strCache>
            </c:strRef>
          </c:tx>
          <c:spPr>
            <a:ln w="28575" cap="rnd">
              <a:solidFill>
                <a:schemeClr val="accent2"/>
              </a:solidFill>
              <a:round/>
            </a:ln>
            <a:effectLst/>
          </c:spPr>
          <c:marker>
            <c:symbol val="none"/>
          </c:marker>
          <c:dLbls>
            <c:spPr>
              <a:solidFill>
                <a:schemeClr val="accent2"/>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('35'!$U$7:$AD$7,'35'!$AI$7)</c:f>
              <c:numCache>
                <c:formatCode>0</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cat>
          <c:val>
            <c:numRef>
              <c:f>('35'!$U$11:$AD$11,'35'!$AI$11,'35'!$AN$11,'35'!$AS$11,'35'!$AX$11)</c:f>
              <c:numCache>
                <c:formatCode>0.0%</c:formatCode>
                <c:ptCount val="14"/>
                <c:pt idx="1">
                  <c:v>-1.6225046940813774E-2</c:v>
                </c:pt>
                <c:pt idx="2">
                  <c:v>-2.0304026332881836E-2</c:v>
                </c:pt>
                <c:pt idx="3">
                  <c:v>-2.8535130540992763E-2</c:v>
                </c:pt>
                <c:pt idx="4">
                  <c:v>-3.9936648973889391E-2</c:v>
                </c:pt>
                <c:pt idx="5">
                  <c:v>-4.7848885463569635E-2</c:v>
                </c:pt>
                <c:pt idx="6">
                  <c:v>-6.3485154627854215E-2</c:v>
                </c:pt>
                <c:pt idx="7">
                  <c:v>-0.17231714113579799</c:v>
                </c:pt>
                <c:pt idx="8">
                  <c:v>9.6322821029479026E-3</c:v>
                </c:pt>
                <c:pt idx="9">
                  <c:v>-8.0623389003163709E-2</c:v>
                </c:pt>
                <c:pt idx="10">
                  <c:v>-0.1311386702566206</c:v>
                </c:pt>
                <c:pt idx="11">
                  <c:v>-1.3444959609105127E-2</c:v>
                </c:pt>
                <c:pt idx="12">
                  <c:v>-7.6449376733010874E-2</c:v>
                </c:pt>
                <c:pt idx="13">
                  <c:v>-5.4278835981810658E-2</c:v>
                </c:pt>
              </c:numCache>
              <c:extLst/>
            </c:numRef>
          </c:val>
          <c:smooth val="0"/>
          <c:extLst>
            <c:ext xmlns:c16="http://schemas.microsoft.com/office/drawing/2014/chart" uri="{C3380CC4-5D6E-409C-BE32-E72D297353CC}">
              <c16:uniqueId val="{0000000F-D6C6-431D-81B8-4A4F845DE264}"/>
            </c:ext>
          </c:extLst>
        </c:ser>
        <c:dLbls>
          <c:showLegendKey val="0"/>
          <c:showVal val="0"/>
          <c:showCatName val="0"/>
          <c:showSerName val="0"/>
          <c:showPercent val="0"/>
          <c:showBubbleSize val="0"/>
        </c:dLbls>
        <c:marker val="1"/>
        <c:smooth val="0"/>
        <c:axId val="1102065184"/>
        <c:axId val="1102092064"/>
      </c:lineChart>
      <c:catAx>
        <c:axId val="652777576"/>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652781840"/>
        <c:crosses val="autoZero"/>
        <c:auto val="1"/>
        <c:lblAlgn val="ctr"/>
        <c:lblOffset val="100"/>
        <c:noMultiLvlLbl val="0"/>
      </c:catAx>
      <c:valAx>
        <c:axId val="652781840"/>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200" b="1" dirty="0">
                    <a:solidFill>
                      <a:sysClr val="windowText" lastClr="000000"/>
                    </a:solidFill>
                    <a:latin typeface="Arial" panose="020B0604020202020204" pitchFamily="34" charset="0"/>
                    <a:cs typeface="Arial" panose="020B0604020202020204" pitchFamily="34" charset="0"/>
                  </a:rPr>
                  <a:t>CA Sales (M square yards)</a:t>
                </a:r>
              </a:p>
            </c:rich>
          </c:tx>
          <c:overlay val="0"/>
          <c:spPr>
            <a:noFill/>
            <a:ln>
              <a:noFill/>
            </a:ln>
            <a:effectLst/>
          </c:spPr>
          <c:txPr>
            <a:bodyPr rot="-54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652777576"/>
        <c:crosses val="autoZero"/>
        <c:crossBetween val="between"/>
      </c:valAx>
      <c:valAx>
        <c:axId val="1102092064"/>
        <c:scaling>
          <c:orientation val="minMax"/>
        </c:scaling>
        <c:delete val="0"/>
        <c:axPos val="r"/>
        <c:title>
          <c:tx>
            <c:rich>
              <a:bodyPr rot="-54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200" b="1" dirty="0">
                    <a:solidFill>
                      <a:sysClr val="windowText" lastClr="000000"/>
                    </a:solidFill>
                    <a:latin typeface="Arial" panose="020B0604020202020204" pitchFamily="34" charset="0"/>
                    <a:cs typeface="Arial" panose="020B0604020202020204" pitchFamily="34" charset="0"/>
                  </a:rPr>
                  <a:t>Percentage (%) Change</a:t>
                </a:r>
                <a:r>
                  <a:rPr lang="en-US" sz="1200" b="1" baseline="0" dirty="0">
                    <a:solidFill>
                      <a:sysClr val="windowText" lastClr="000000"/>
                    </a:solidFill>
                    <a:latin typeface="Arial" panose="020B0604020202020204" pitchFamily="34" charset="0"/>
                    <a:cs typeface="Arial" panose="020B0604020202020204" pitchFamily="34" charset="0"/>
                  </a:rPr>
                  <a:t> vs. Prior Year</a:t>
                </a:r>
                <a:endParaRPr lang="en-US" sz="1200" b="1" dirty="0">
                  <a:solidFill>
                    <a:sysClr val="windowText" lastClr="000000"/>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1102065184"/>
        <c:crosses val="max"/>
        <c:crossBetween val="between"/>
      </c:valAx>
      <c:catAx>
        <c:axId val="1102065184"/>
        <c:scaling>
          <c:orientation val="minMax"/>
        </c:scaling>
        <c:delete val="1"/>
        <c:axPos val="b"/>
        <c:numFmt formatCode="0" sourceLinked="1"/>
        <c:majorTickMark val="out"/>
        <c:minorTickMark val="none"/>
        <c:tickLblPos val="nextTo"/>
        <c:crossAx val="1102092064"/>
        <c:crosses val="autoZero"/>
        <c:auto val="1"/>
        <c:lblAlgn val="ctr"/>
        <c:lblOffset val="100"/>
        <c:noMultiLvlLbl val="0"/>
      </c:catAx>
      <c:spPr>
        <a:noFill/>
        <a:ln>
          <a:noFill/>
        </a:ln>
        <a:effectLst/>
      </c:spPr>
    </c:plotArea>
    <c:legend>
      <c:legendPos val="b"/>
      <c:legendEntry>
        <c:idx val="1"/>
        <c:delete val="1"/>
      </c:legendEntry>
      <c:legendEntry>
        <c:idx val="2"/>
        <c:delete val="1"/>
      </c:legendEntry>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dirty="0"/>
              <a:t>CA</a:t>
            </a:r>
            <a:r>
              <a:rPr lang="en-US" sz="2000" b="1" baseline="0" dirty="0"/>
              <a:t> Face Fiber Sales</a:t>
            </a:r>
            <a:endParaRPr lang="en-US" sz="2000" b="1" dirty="0"/>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'37'!$C$178</c:f>
              <c:strCache>
                <c:ptCount val="1"/>
                <c:pt idx="0">
                  <c:v> Nylon 6 </c:v>
                </c:pt>
              </c:strCache>
            </c:strRef>
          </c:tx>
          <c:spPr>
            <a:ln w="28575" cap="rnd">
              <a:solidFill>
                <a:schemeClr val="accent2"/>
              </a:solidFill>
              <a:round/>
            </a:ln>
            <a:effectLst/>
          </c:spPr>
          <c:marker>
            <c:symbol val="diamond"/>
            <c:size val="8"/>
            <c:spPr>
              <a:solidFill>
                <a:srgbClr val="00B050"/>
              </a:solidFill>
              <a:ln w="9525">
                <a:solidFill>
                  <a:srgbClr val="00B050"/>
                </a:solidFill>
              </a:ln>
              <a:effectLst/>
            </c:spPr>
          </c:marker>
          <c:dLbls>
            <c:dLbl>
              <c:idx val="15"/>
              <c:layout>
                <c:manualLayout>
                  <c:x val="-1.3284132841328414E-2"/>
                  <c:y val="-7.6315144289704373E-2"/>
                </c:manualLayout>
              </c:layout>
              <c:spPr>
                <a:solidFill>
                  <a:schemeClr val="accent2"/>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BF0-4A96-99D9-CB387E3F71F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'37'!$B$179:$B$194</c:f>
              <c:numCache>
                <c:formatCode>0</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extLst/>
            </c:numRef>
          </c:cat>
          <c:val>
            <c:numRef>
              <c:f>'37'!$C$179:$C$194</c:f>
              <c:numCache>
                <c:formatCode>0.0%</c:formatCode>
                <c:ptCount val="16"/>
                <c:pt idx="0">
                  <c:v>0.40714119005311428</c:v>
                </c:pt>
                <c:pt idx="1">
                  <c:v>0.37709610042217129</c:v>
                </c:pt>
                <c:pt idx="2">
                  <c:v>0.37086841535762327</c:v>
                </c:pt>
                <c:pt idx="3">
                  <c:v>0.37788936750753277</c:v>
                </c:pt>
                <c:pt idx="4">
                  <c:v>0.37951256237860365</c:v>
                </c:pt>
                <c:pt idx="5">
                  <c:v>0.39451299685142266</c:v>
                </c:pt>
                <c:pt idx="6">
                  <c:v>0.38767947344913067</c:v>
                </c:pt>
                <c:pt idx="7">
                  <c:v>0.39393221521622473</c:v>
                </c:pt>
                <c:pt idx="8">
                  <c:v>0.38660507238663805</c:v>
                </c:pt>
                <c:pt idx="9">
                  <c:v>0.35392250912386536</c:v>
                </c:pt>
                <c:pt idx="10">
                  <c:v>0.33437163584251195</c:v>
                </c:pt>
                <c:pt idx="11">
                  <c:v>0.34774541966614331</c:v>
                </c:pt>
                <c:pt idx="12">
                  <c:v>0.33088123834364547</c:v>
                </c:pt>
                <c:pt idx="13">
                  <c:v>0.31435302639394569</c:v>
                </c:pt>
                <c:pt idx="14">
                  <c:v>0.30431487844890009</c:v>
                </c:pt>
                <c:pt idx="15">
                  <c:v>0.30573566596451762</c:v>
                </c:pt>
              </c:numCache>
              <c:extLst/>
            </c:numRef>
          </c:val>
          <c:smooth val="0"/>
          <c:extLst>
            <c:ext xmlns:c16="http://schemas.microsoft.com/office/drawing/2014/chart" uri="{C3380CC4-5D6E-409C-BE32-E72D297353CC}">
              <c16:uniqueId val="{00000001-1BF0-4A96-99D9-CB387E3F71F1}"/>
            </c:ext>
          </c:extLst>
        </c:ser>
        <c:ser>
          <c:idx val="2"/>
          <c:order val="1"/>
          <c:tx>
            <c:strRef>
              <c:f>'37'!$D$178</c:f>
              <c:strCache>
                <c:ptCount val="1"/>
                <c:pt idx="0">
                  <c:v> Nylon 66 </c:v>
                </c:pt>
              </c:strCache>
            </c:strRef>
          </c:tx>
          <c:spPr>
            <a:ln w="28575" cap="rnd">
              <a:solidFill>
                <a:srgbClr val="FF0000"/>
              </a:solidFill>
              <a:round/>
            </a:ln>
            <a:effectLst/>
          </c:spPr>
          <c:marker>
            <c:symbol val="circle"/>
            <c:size val="5"/>
            <c:spPr>
              <a:solidFill>
                <a:srgbClr val="FF0000"/>
              </a:solidFill>
              <a:ln w="34925">
                <a:solidFill>
                  <a:srgbClr val="FF0000"/>
                </a:solidFill>
              </a:ln>
              <a:effectLst/>
            </c:spPr>
          </c:marker>
          <c:cat>
            <c:numRef>
              <c:f>'37'!$B$179:$B$194</c:f>
              <c:numCache>
                <c:formatCode>0</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extLst/>
            </c:numRef>
          </c:cat>
          <c:val>
            <c:numRef>
              <c:f>'37'!$D$179:$D$194</c:f>
              <c:numCache>
                <c:formatCode>0.0%</c:formatCode>
                <c:ptCount val="16"/>
                <c:pt idx="0">
                  <c:v>0.11923026644746318</c:v>
                </c:pt>
                <c:pt idx="1">
                  <c:v>0.11246859772162457</c:v>
                </c:pt>
                <c:pt idx="2">
                  <c:v>0.11508810161946201</c:v>
                </c:pt>
                <c:pt idx="3">
                  <c:v>0.11087120304244341</c:v>
                </c:pt>
                <c:pt idx="4">
                  <c:v>0.11642335873030253</c:v>
                </c:pt>
                <c:pt idx="5">
                  <c:v>0.11203125027414446</c:v>
                </c:pt>
                <c:pt idx="6">
                  <c:v>9.620051086506784E-2</c:v>
                </c:pt>
                <c:pt idx="7">
                  <c:v>8.6772380775813424E-2</c:v>
                </c:pt>
                <c:pt idx="8">
                  <c:v>0.10574713460280862</c:v>
                </c:pt>
                <c:pt idx="9">
                  <c:v>9.0583525677993812E-2</c:v>
                </c:pt>
                <c:pt idx="10">
                  <c:v>8.5865112077111519E-2</c:v>
                </c:pt>
                <c:pt idx="11">
                  <c:v>7.1382530336825886E-2</c:v>
                </c:pt>
                <c:pt idx="12">
                  <c:v>5.510625833259318E-2</c:v>
                </c:pt>
                <c:pt idx="13">
                  <c:v>5.9453758863044617E-2</c:v>
                </c:pt>
                <c:pt idx="14">
                  <c:v>5.1799611661930429E-2</c:v>
                </c:pt>
                <c:pt idx="15">
                  <c:v>3.8819672943561666E-2</c:v>
                </c:pt>
              </c:numCache>
              <c:extLst/>
            </c:numRef>
          </c:val>
          <c:smooth val="0"/>
          <c:extLst>
            <c:ext xmlns:c16="http://schemas.microsoft.com/office/drawing/2014/chart" uri="{C3380CC4-5D6E-409C-BE32-E72D297353CC}">
              <c16:uniqueId val="{00000002-1BF0-4A96-99D9-CB387E3F71F1}"/>
            </c:ext>
          </c:extLst>
        </c:ser>
        <c:ser>
          <c:idx val="3"/>
          <c:order val="2"/>
          <c:tx>
            <c:strRef>
              <c:f>'37'!$E$178</c:f>
              <c:strCache>
                <c:ptCount val="1"/>
                <c:pt idx="0">
                  <c:v> PET </c:v>
                </c:pt>
              </c:strCache>
            </c:strRef>
          </c:tx>
          <c:spPr>
            <a:ln w="28575" cap="rnd">
              <a:solidFill>
                <a:srgbClr val="0070C0"/>
              </a:solidFill>
              <a:round/>
            </a:ln>
            <a:effectLst/>
          </c:spPr>
          <c:marker>
            <c:symbol val="square"/>
            <c:size val="8"/>
            <c:spPr>
              <a:solidFill>
                <a:srgbClr val="0070C0"/>
              </a:solidFill>
              <a:ln w="9525">
                <a:solidFill>
                  <a:srgbClr val="0070C0"/>
                </a:solidFill>
              </a:ln>
              <a:effectLst/>
            </c:spPr>
          </c:marker>
          <c:dLbls>
            <c:dLbl>
              <c:idx val="15"/>
              <c:layout>
                <c:manualLayout>
                  <c:x val="-1.1808118081180811E-2"/>
                  <c:y val="-7.2499387075219107E-2"/>
                </c:manualLayout>
              </c:layout>
              <c:spPr>
                <a:solidFill>
                  <a:srgbClr val="0070C0"/>
                </a:solid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BF0-4A96-99D9-CB387E3F71F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'37'!$B$179:$B$194</c:f>
              <c:numCache>
                <c:formatCode>0</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extLst/>
            </c:numRef>
          </c:cat>
          <c:val>
            <c:numRef>
              <c:f>'37'!$E$179:$E$194</c:f>
              <c:numCache>
                <c:formatCode>0.0%</c:formatCode>
                <c:ptCount val="16"/>
                <c:pt idx="0">
                  <c:v>0.30624230532768681</c:v>
                </c:pt>
                <c:pt idx="1">
                  <c:v>0.34845380214539706</c:v>
                </c:pt>
                <c:pt idx="2">
                  <c:v>0.36043560157355853</c:v>
                </c:pt>
                <c:pt idx="3">
                  <c:v>0.35833067341470298</c:v>
                </c:pt>
                <c:pt idx="4">
                  <c:v>0.37066592696090495</c:v>
                </c:pt>
                <c:pt idx="5">
                  <c:v>0.3719248355799244</c:v>
                </c:pt>
                <c:pt idx="6">
                  <c:v>0.40422934609007521</c:v>
                </c:pt>
                <c:pt idx="7">
                  <c:v>0.4063386387310422</c:v>
                </c:pt>
                <c:pt idx="8">
                  <c:v>0.38751634117402323</c:v>
                </c:pt>
                <c:pt idx="9">
                  <c:v>0.45857033456526658</c:v>
                </c:pt>
                <c:pt idx="10">
                  <c:v>0.49218658226236262</c:v>
                </c:pt>
                <c:pt idx="11">
                  <c:v>0.49676392149012732</c:v>
                </c:pt>
                <c:pt idx="12">
                  <c:v>0.52825938809853967</c:v>
                </c:pt>
                <c:pt idx="13">
                  <c:v>0.55616585559073739</c:v>
                </c:pt>
                <c:pt idx="14">
                  <c:v>0.56973757555474192</c:v>
                </c:pt>
                <c:pt idx="15">
                  <c:v>0.57434859015549478</c:v>
                </c:pt>
              </c:numCache>
              <c:extLst/>
            </c:numRef>
          </c:val>
          <c:smooth val="0"/>
          <c:extLst>
            <c:ext xmlns:c16="http://schemas.microsoft.com/office/drawing/2014/chart" uri="{C3380CC4-5D6E-409C-BE32-E72D297353CC}">
              <c16:uniqueId val="{00000004-1BF0-4A96-99D9-CB387E3F71F1}"/>
            </c:ext>
          </c:extLst>
        </c:ser>
        <c:ser>
          <c:idx val="5"/>
          <c:order val="3"/>
          <c:tx>
            <c:strRef>
              <c:f>'37'!$F$178</c:f>
              <c:strCache>
                <c:ptCount val="1"/>
                <c:pt idx="0">
                  <c:v> Polypropylene </c:v>
                </c:pt>
              </c:strCache>
            </c:strRef>
          </c:tx>
          <c:spPr>
            <a:ln w="28575" cap="rnd">
              <a:solidFill>
                <a:srgbClr val="FFFF00"/>
              </a:solidFill>
              <a:round/>
            </a:ln>
            <a:effectLst/>
          </c:spPr>
          <c:marker>
            <c:symbol val="plus"/>
            <c:size val="10"/>
            <c:spPr>
              <a:noFill/>
              <a:ln w="9525">
                <a:solidFill>
                  <a:srgbClr val="FFFF00"/>
                </a:solidFill>
              </a:ln>
              <a:effectLst/>
            </c:spPr>
          </c:marker>
          <c:cat>
            <c:numRef>
              <c:f>'37'!$B$179:$B$194</c:f>
              <c:numCache>
                <c:formatCode>0</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extLst/>
            </c:numRef>
          </c:cat>
          <c:val>
            <c:numRef>
              <c:f>'37'!$F$179:$F$194</c:f>
              <c:numCache>
                <c:formatCode>0.0%</c:formatCode>
                <c:ptCount val="16"/>
                <c:pt idx="0">
                  <c:v>0.11604525446950313</c:v>
                </c:pt>
                <c:pt idx="1">
                  <c:v>0.10908470926916947</c:v>
                </c:pt>
                <c:pt idx="2">
                  <c:v>9.6184345368133486E-2</c:v>
                </c:pt>
                <c:pt idx="3">
                  <c:v>7.2388780032747471E-2</c:v>
                </c:pt>
                <c:pt idx="4">
                  <c:v>8.3601348228607486E-2</c:v>
                </c:pt>
                <c:pt idx="5">
                  <c:v>7.9082518183788197E-2</c:v>
                </c:pt>
                <c:pt idx="6">
                  <c:v>6.2070128833091334E-2</c:v>
                </c:pt>
                <c:pt idx="7">
                  <c:v>5.6830858820509964E-2</c:v>
                </c:pt>
                <c:pt idx="8">
                  <c:v>5.7070228403695029E-2</c:v>
                </c:pt>
                <c:pt idx="9">
                  <c:v>5.036812751403684E-2</c:v>
                </c:pt>
                <c:pt idx="10">
                  <c:v>4.0495453678707202E-2</c:v>
                </c:pt>
                <c:pt idx="11">
                  <c:v>2.9110988610211157E-2</c:v>
                </c:pt>
                <c:pt idx="12">
                  <c:v>2.7661239121153491E-2</c:v>
                </c:pt>
                <c:pt idx="13">
                  <c:v>1.3401967057936306E-2</c:v>
                </c:pt>
                <c:pt idx="14">
                  <c:v>1.0757945492569202E-2</c:v>
                </c:pt>
                <c:pt idx="15">
                  <c:v>1.454360523683066E-2</c:v>
                </c:pt>
              </c:numCache>
              <c:extLst/>
            </c:numRef>
          </c:val>
          <c:smooth val="0"/>
          <c:extLst>
            <c:ext xmlns:c16="http://schemas.microsoft.com/office/drawing/2014/chart" uri="{C3380CC4-5D6E-409C-BE32-E72D297353CC}">
              <c16:uniqueId val="{00000005-1BF0-4A96-99D9-CB387E3F71F1}"/>
            </c:ext>
          </c:extLst>
        </c:ser>
        <c:ser>
          <c:idx val="6"/>
          <c:order val="4"/>
          <c:tx>
            <c:strRef>
              <c:f>'37'!$G$178</c:f>
              <c:strCache>
                <c:ptCount val="1"/>
                <c:pt idx="0">
                  <c:v> Natural </c:v>
                </c:pt>
              </c:strCache>
            </c:strRef>
          </c:tx>
          <c:spPr>
            <a:ln w="28575" cap="rnd">
              <a:solidFill>
                <a:srgbClr val="7030A0">
                  <a:alpha val="98000"/>
                </a:srgbClr>
              </a:solidFill>
              <a:round/>
            </a:ln>
            <a:effectLst/>
          </c:spPr>
          <c:marker>
            <c:symbol val="none"/>
          </c:marker>
          <c:cat>
            <c:numRef>
              <c:f>'37'!$B$179:$B$194</c:f>
              <c:numCache>
                <c:formatCode>0</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extLst/>
            </c:numRef>
          </c:cat>
          <c:val>
            <c:numRef>
              <c:f>'37'!$G$179:$G$194</c:f>
              <c:numCache>
                <c:formatCode>0.0%</c:formatCode>
                <c:ptCount val="16"/>
                <c:pt idx="0">
                  <c:v>0</c:v>
                </c:pt>
                <c:pt idx="1">
                  <c:v>0</c:v>
                </c:pt>
                <c:pt idx="2">
                  <c:v>0</c:v>
                </c:pt>
                <c:pt idx="3">
                  <c:v>0</c:v>
                </c:pt>
                <c:pt idx="4">
                  <c:v>6.7693762586151576E-3</c:v>
                </c:pt>
                <c:pt idx="5">
                  <c:v>1.007671411490803E-2</c:v>
                </c:pt>
                <c:pt idx="6">
                  <c:v>1.1673758454013378E-2</c:v>
                </c:pt>
                <c:pt idx="7">
                  <c:v>8.4010922648205515E-3</c:v>
                </c:pt>
                <c:pt idx="8">
                  <c:v>7.6007257931740889E-3</c:v>
                </c:pt>
                <c:pt idx="9">
                  <c:v>8.4092522230437301E-3</c:v>
                </c:pt>
                <c:pt idx="10">
                  <c:v>9.5137841036775257E-3</c:v>
                </c:pt>
                <c:pt idx="11">
                  <c:v>1.0464739233649E-2</c:v>
                </c:pt>
                <c:pt idx="12">
                  <c:v>9.5063730726795363E-3</c:v>
                </c:pt>
                <c:pt idx="13">
                  <c:v>9.1846349295387538E-3</c:v>
                </c:pt>
                <c:pt idx="14">
                  <c:v>1.0728942565930197E-2</c:v>
                </c:pt>
                <c:pt idx="15">
                  <c:v>1.4572260494227779E-2</c:v>
                </c:pt>
              </c:numCache>
              <c:extLst/>
            </c:numRef>
          </c:val>
          <c:smooth val="0"/>
          <c:extLst>
            <c:ext xmlns:c16="http://schemas.microsoft.com/office/drawing/2014/chart" uri="{C3380CC4-5D6E-409C-BE32-E72D297353CC}">
              <c16:uniqueId val="{00000006-1BF0-4A96-99D9-CB387E3F71F1}"/>
            </c:ext>
          </c:extLst>
        </c:ser>
        <c:ser>
          <c:idx val="8"/>
          <c:order val="5"/>
          <c:tx>
            <c:strRef>
              <c:f>'37'!$H$178</c:f>
              <c:strCache>
                <c:ptCount val="1"/>
                <c:pt idx="0">
                  <c:v> Blended / Other </c:v>
                </c:pt>
              </c:strCache>
            </c:strRef>
          </c:tx>
          <c:spPr>
            <a:ln w="28575" cap="rnd">
              <a:solidFill>
                <a:srgbClr val="FF9900"/>
              </a:solidFill>
              <a:round/>
            </a:ln>
            <a:effectLst/>
          </c:spPr>
          <c:marker>
            <c:symbol val="triangle"/>
            <c:size val="5"/>
            <c:spPr>
              <a:solidFill>
                <a:srgbClr val="FF9900"/>
              </a:solidFill>
              <a:ln w="28575">
                <a:solidFill>
                  <a:srgbClr val="FF9900"/>
                </a:solidFill>
              </a:ln>
              <a:effectLst/>
            </c:spPr>
          </c:marker>
          <c:cat>
            <c:numRef>
              <c:f>'37'!$B$179:$B$194</c:f>
              <c:numCache>
                <c:formatCode>0</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extLst/>
            </c:numRef>
          </c:cat>
          <c:val>
            <c:numRef>
              <c:f>'37'!$H$179:$H$194</c:f>
              <c:numCache>
                <c:formatCode>0.0%</c:formatCode>
                <c:ptCount val="16"/>
                <c:pt idx="0">
                  <c:v>5.1340983702232626E-2</c:v>
                </c:pt>
                <c:pt idx="1">
                  <c:v>5.2896790441637524E-2</c:v>
                </c:pt>
                <c:pt idx="2">
                  <c:v>5.742353608122272E-2</c:v>
                </c:pt>
                <c:pt idx="3">
                  <c:v>8.0519976002573518E-2</c:v>
                </c:pt>
                <c:pt idx="4">
                  <c:v>4.3027427442966185E-2</c:v>
                </c:pt>
                <c:pt idx="5">
                  <c:v>3.2371684995812181E-2</c:v>
                </c:pt>
                <c:pt idx="6">
                  <c:v>3.8146782308621563E-2</c:v>
                </c:pt>
                <c:pt idx="7">
                  <c:v>4.772481419158911E-2</c:v>
                </c:pt>
                <c:pt idx="8">
                  <c:v>5.5460497639660954E-2</c:v>
                </c:pt>
                <c:pt idx="9">
                  <c:v>3.8146250895793737E-2</c:v>
                </c:pt>
                <c:pt idx="10">
                  <c:v>3.7567432035629324E-2</c:v>
                </c:pt>
                <c:pt idx="11">
                  <c:v>4.4532400663043155E-2</c:v>
                </c:pt>
                <c:pt idx="12">
                  <c:v>4.8585503031388616E-2</c:v>
                </c:pt>
                <c:pt idx="13">
                  <c:v>4.744075716479728E-2</c:v>
                </c:pt>
                <c:pt idx="14">
                  <c:v>5.2661046275928103E-2</c:v>
                </c:pt>
                <c:pt idx="15">
                  <c:v>5.1980205205367426E-2</c:v>
                </c:pt>
              </c:numCache>
              <c:extLst/>
            </c:numRef>
          </c:val>
          <c:smooth val="0"/>
          <c:extLst xmlns:c15="http://schemas.microsoft.com/office/drawing/2012/chart">
            <c:ext xmlns:c16="http://schemas.microsoft.com/office/drawing/2014/chart" uri="{C3380CC4-5D6E-409C-BE32-E72D297353CC}">
              <c16:uniqueId val="{00000007-1BF0-4A96-99D9-CB387E3F71F1}"/>
            </c:ext>
          </c:extLst>
        </c:ser>
        <c:ser>
          <c:idx val="4"/>
          <c:order val="6"/>
          <c:tx>
            <c:strRef>
              <c:f>'37'!$I$178</c:f>
              <c:strCache>
                <c:ptCount val="1"/>
                <c:pt idx="0">
                  <c:v> Total </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'37'!$B$179:$B$194</c:f>
              <c:numCache>
                <c:formatCode>0</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extLst/>
            </c:numRef>
          </c:cat>
          <c:val>
            <c:numRef>
              <c:f>'37'!$I$179:$I$194</c:f>
              <c:numCache>
                <c:formatCode>0.0%</c:formatCode>
                <c:ptCount val="16"/>
                <c:pt idx="0">
                  <c:v>1</c:v>
                </c:pt>
                <c:pt idx="1">
                  <c:v>0.99999999999999989</c:v>
                </c:pt>
                <c:pt idx="2">
                  <c:v>1</c:v>
                </c:pt>
                <c:pt idx="3">
                  <c:v>1.0000000000000002</c:v>
                </c:pt>
                <c:pt idx="4">
                  <c:v>0.99999999999999989</c:v>
                </c:pt>
                <c:pt idx="5">
                  <c:v>1</c:v>
                </c:pt>
                <c:pt idx="6">
                  <c:v>1</c:v>
                </c:pt>
                <c:pt idx="7">
                  <c:v>1</c:v>
                </c:pt>
                <c:pt idx="8">
                  <c:v>0.99999999999999989</c:v>
                </c:pt>
                <c:pt idx="9">
                  <c:v>1.0000000000000002</c:v>
                </c:pt>
                <c:pt idx="10">
                  <c:v>1.0000000000000002</c:v>
                </c:pt>
                <c:pt idx="11">
                  <c:v>0.99999999999999989</c:v>
                </c:pt>
                <c:pt idx="12">
                  <c:v>1</c:v>
                </c:pt>
                <c:pt idx="13">
                  <c:v>1</c:v>
                </c:pt>
                <c:pt idx="14">
                  <c:v>1</c:v>
                </c:pt>
                <c:pt idx="15">
                  <c:v>0.99999999999999989</c:v>
                </c:pt>
              </c:numCache>
              <c:extLst/>
            </c:numRef>
          </c:val>
          <c:smooth val="0"/>
          <c:extLst>
            <c:ext xmlns:c16="http://schemas.microsoft.com/office/drawing/2014/chart" uri="{C3380CC4-5D6E-409C-BE32-E72D297353CC}">
              <c16:uniqueId val="{00000008-1BF0-4A96-99D9-CB387E3F71F1}"/>
            </c:ext>
          </c:extLst>
        </c:ser>
        <c:dLbls>
          <c:showLegendKey val="0"/>
          <c:showVal val="0"/>
          <c:showCatName val="0"/>
          <c:showSerName val="0"/>
          <c:showPercent val="0"/>
          <c:showBubbleSize val="0"/>
        </c:dLbls>
        <c:marker val="1"/>
        <c:smooth val="0"/>
        <c:axId val="201808632"/>
        <c:axId val="201809024"/>
        <c:extLst/>
      </c:lineChart>
      <c:catAx>
        <c:axId val="201808632"/>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809024"/>
        <c:crosses val="autoZero"/>
        <c:auto val="1"/>
        <c:lblAlgn val="ctr"/>
        <c:lblOffset val="100"/>
        <c:noMultiLvlLbl val="0"/>
      </c:catAx>
      <c:valAx>
        <c:axId val="201809024"/>
        <c:scaling>
          <c:orientation val="minMax"/>
          <c:max val="0.60000000000000009"/>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201808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'63-64'!$V$16</c:f>
              <c:strCache>
                <c:ptCount val="1"/>
                <c:pt idx="0">
                  <c:v> Subsidy Payouts (Annual) </c:v>
                </c:pt>
              </c:strCache>
            </c:strRef>
          </c:tx>
          <c:spPr>
            <a:solidFill>
              <a:srgbClr val="EF7601"/>
            </a:solidFill>
            <a:ln>
              <a:noFill/>
            </a:ln>
            <a:effectLst/>
          </c:spPr>
          <c:invertIfNegative val="0"/>
          <c:dLbls>
            <c:dLbl>
              <c:idx val="12"/>
              <c:layout>
                <c:manualLayout>
                  <c:x val="0"/>
                  <c:y val="1.286551159023041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DA2-4656-80F1-D8A365F67358}"/>
                </c:ext>
              </c:extLst>
            </c:dLbl>
            <c:dLbl>
              <c:idx val="14"/>
              <c:layout>
                <c:manualLayout>
                  <c:x val="-1.1088415673892499E-16"/>
                  <c:y val="6.432755795115208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87F-4EC9-AE72-919903510463}"/>
                </c:ext>
              </c:extLst>
            </c:dLbl>
            <c:spPr>
              <a:solidFill>
                <a:srgbClr val="EF7601"/>
              </a:solid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'63-64'!$W$15:$AL$15</c:f>
              <c:strCach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strCache>
            </c:strRef>
          </c:cat>
          <c:val>
            <c:numRef>
              <c:f>'63-64'!$W$16:$AL$16</c:f>
              <c:numCache>
                <c:formatCode>_("$"* #,##0.0_);_("$"* \(#,##0.0\);_("$"* "-"??_);_(@_)</c:formatCode>
                <c:ptCount val="16"/>
                <c:pt idx="0">
                  <c:v>0.70479477000000001</c:v>
                </c:pt>
                <c:pt idx="1">
                  <c:v>2.1012056400000003</c:v>
                </c:pt>
                <c:pt idx="2">
                  <c:v>3.1678705699999998</c:v>
                </c:pt>
                <c:pt idx="3">
                  <c:v>4.5990008191059992</c:v>
                </c:pt>
                <c:pt idx="4">
                  <c:v>6.3656285922229996</c:v>
                </c:pt>
                <c:pt idx="5">
                  <c:v>10.070009463803</c:v>
                </c:pt>
                <c:pt idx="6">
                  <c:v>11.14639575592</c:v>
                </c:pt>
                <c:pt idx="7">
                  <c:v>12.933097349999999</c:v>
                </c:pt>
                <c:pt idx="8">
                  <c:v>14.5572011375</c:v>
                </c:pt>
                <c:pt idx="9">
                  <c:v>16.866859465000001</c:v>
                </c:pt>
                <c:pt idx="10">
                  <c:v>23.141550715200001</c:v>
                </c:pt>
                <c:pt idx="11">
                  <c:v>25.073009383500001</c:v>
                </c:pt>
                <c:pt idx="12">
                  <c:v>23.26638244199</c:v>
                </c:pt>
                <c:pt idx="13">
                  <c:v>27.578656183858001</c:v>
                </c:pt>
                <c:pt idx="14">
                  <c:v>27.586234421194998</c:v>
                </c:pt>
                <c:pt idx="15">
                  <c:v>6.2382270507689999</c:v>
                </c:pt>
              </c:numCache>
            </c:numRef>
          </c:val>
          <c:extLst>
            <c:ext xmlns:c16="http://schemas.microsoft.com/office/drawing/2014/chart" uri="{C3380CC4-5D6E-409C-BE32-E72D297353CC}">
              <c16:uniqueId val="{00000000-ADA2-4656-80F1-D8A365F67358}"/>
            </c:ext>
          </c:extLst>
        </c:ser>
        <c:dLbls>
          <c:showLegendKey val="0"/>
          <c:showVal val="0"/>
          <c:showCatName val="0"/>
          <c:showSerName val="0"/>
          <c:showPercent val="0"/>
          <c:showBubbleSize val="0"/>
        </c:dLbls>
        <c:gapWidth val="50"/>
        <c:overlap val="12"/>
        <c:axId val="920097120"/>
        <c:axId val="920098760"/>
      </c:barChart>
      <c:lineChart>
        <c:grouping val="standard"/>
        <c:varyColors val="0"/>
        <c:ser>
          <c:idx val="1"/>
          <c:order val="1"/>
          <c:tx>
            <c:strRef>
              <c:f>'63-64'!$V$13</c:f>
              <c:strCache>
                <c:ptCount val="1"/>
                <c:pt idx="0">
                  <c:v> Subsidy Payouts (Cumulative) </c:v>
                </c:pt>
              </c:strCache>
            </c:strRef>
          </c:tx>
          <c:spPr>
            <a:ln w="28575" cap="rnd">
              <a:noFill/>
              <a:round/>
            </a:ln>
            <a:effectLst>
              <a:glow rad="1181100">
                <a:schemeClr val="accent1">
                  <a:alpha val="40000"/>
                </a:schemeClr>
              </a:glow>
              <a:softEdge rad="850900"/>
            </a:effectLst>
          </c:spPr>
          <c:marker>
            <c:symbol val="none"/>
          </c:marker>
          <c:dLbls>
            <c:dLbl>
              <c:idx val="12"/>
              <c:layout>
                <c:manualLayout>
                  <c:x val="-3.3514468704172691E-2"/>
                  <c:y val="-3.7471309022750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A2-4656-80F1-D8A365F67358}"/>
                </c:ext>
              </c:extLst>
            </c:dLbl>
            <c:dLbl>
              <c:idx val="13"/>
              <c:layout>
                <c:manualLayout>
                  <c:x val="-3.1448046739521764E-2"/>
                  <c:y val="-5.733510175024171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DA2-4656-80F1-D8A365F67358}"/>
                </c:ext>
              </c:extLst>
            </c:dLbl>
            <c:dLbl>
              <c:idx val="14"/>
              <c:layout>
                <c:manualLayout>
                  <c:x val="-3.1578063516855333E-2"/>
                  <c:y val="2.24162083895454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A2-4656-80F1-D8A365F67358}"/>
                </c:ext>
              </c:extLst>
            </c:dLbl>
            <c:dLbl>
              <c:idx val="15"/>
              <c:layout>
                <c:manualLayout>
                  <c:x val="-2.6719899898877516E-2"/>
                  <c:y val="-4.98137964212121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DA2-4656-80F1-D8A365F67358}"/>
                </c:ext>
              </c:extLst>
            </c:dLbl>
            <c:spPr>
              <a:solidFill>
                <a:srgbClr val="002060"/>
              </a:solidFill>
              <a:ln>
                <a:solidFill>
                  <a:schemeClr val="tx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'63-64'!$W$6:$AI$6</c:f>
              <c:strCache>
                <c:ptCount val="13"/>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strCache>
            </c:strRef>
          </c:cat>
          <c:val>
            <c:numRef>
              <c:f>'63-64'!$W$13:$AL$13</c:f>
              <c:numCache>
                <c:formatCode>_("$"* #,##0.0_);_("$"* \(#,##0.0\);_("$"* "-"??_);_(@_)</c:formatCode>
                <c:ptCount val="16"/>
                <c:pt idx="0">
                  <c:v>0.70479477000000001</c:v>
                </c:pt>
                <c:pt idx="1">
                  <c:v>2.8060004100000002</c:v>
                </c:pt>
                <c:pt idx="2">
                  <c:v>5.9738709800000001</c:v>
                </c:pt>
                <c:pt idx="3">
                  <c:v>10.572871799106</c:v>
                </c:pt>
                <c:pt idx="4">
                  <c:v>16.938500391328997</c:v>
                </c:pt>
                <c:pt idx="5">
                  <c:v>27.008509855131997</c:v>
                </c:pt>
                <c:pt idx="6">
                  <c:v>38.154905611052001</c:v>
                </c:pt>
                <c:pt idx="7">
                  <c:v>51.088002961051998</c:v>
                </c:pt>
                <c:pt idx="8">
                  <c:v>65.645204098552</c:v>
                </c:pt>
                <c:pt idx="9">
                  <c:v>82.512063563552005</c:v>
                </c:pt>
                <c:pt idx="10">
                  <c:v>105.653614278752</c:v>
                </c:pt>
                <c:pt idx="11">
                  <c:v>130.726623662252</c:v>
                </c:pt>
                <c:pt idx="12">
                  <c:v>153.993006104242</c:v>
                </c:pt>
                <c:pt idx="13">
                  <c:v>181.57166228810001</c:v>
                </c:pt>
                <c:pt idx="14">
                  <c:v>209.15789670929502</c:v>
                </c:pt>
                <c:pt idx="15">
                  <c:v>215.39612376006403</c:v>
                </c:pt>
              </c:numCache>
            </c:numRef>
          </c:val>
          <c:smooth val="0"/>
          <c:extLst>
            <c:ext xmlns:c16="http://schemas.microsoft.com/office/drawing/2014/chart" uri="{C3380CC4-5D6E-409C-BE32-E72D297353CC}">
              <c16:uniqueId val="{00000005-ADA2-4656-80F1-D8A365F67358}"/>
            </c:ext>
          </c:extLst>
        </c:ser>
        <c:ser>
          <c:idx val="2"/>
          <c:order val="2"/>
          <c:tx>
            <c:v>cumulative</c:v>
          </c:tx>
          <c:spPr>
            <a:ln w="28575" cap="rnd">
              <a:solidFill>
                <a:srgbClr val="002060"/>
              </a:solidFill>
              <a:round/>
            </a:ln>
            <a:effectLst/>
          </c:spPr>
          <c:marker>
            <c:symbol val="none"/>
          </c:marker>
          <c:val>
            <c:numRef>
              <c:f>'63-64'!$W$13:$AL$13</c:f>
              <c:numCache>
                <c:formatCode>_("$"* #,##0.0_);_("$"* \(#,##0.0\);_("$"* "-"??_);_(@_)</c:formatCode>
                <c:ptCount val="16"/>
                <c:pt idx="0">
                  <c:v>0.70479477000000001</c:v>
                </c:pt>
                <c:pt idx="1">
                  <c:v>2.8060004100000002</c:v>
                </c:pt>
                <c:pt idx="2">
                  <c:v>5.9738709800000001</c:v>
                </c:pt>
                <c:pt idx="3">
                  <c:v>10.572871799106</c:v>
                </c:pt>
                <c:pt idx="4">
                  <c:v>16.938500391328997</c:v>
                </c:pt>
                <c:pt idx="5">
                  <c:v>27.008509855131997</c:v>
                </c:pt>
                <c:pt idx="6">
                  <c:v>38.154905611052001</c:v>
                </c:pt>
                <c:pt idx="7">
                  <c:v>51.088002961051998</c:v>
                </c:pt>
                <c:pt idx="8">
                  <c:v>65.645204098552</c:v>
                </c:pt>
                <c:pt idx="9">
                  <c:v>82.512063563552005</c:v>
                </c:pt>
                <c:pt idx="10">
                  <c:v>105.653614278752</c:v>
                </c:pt>
                <c:pt idx="11">
                  <c:v>130.726623662252</c:v>
                </c:pt>
                <c:pt idx="12">
                  <c:v>153.993006104242</c:v>
                </c:pt>
                <c:pt idx="13">
                  <c:v>181.57166228810001</c:v>
                </c:pt>
                <c:pt idx="14">
                  <c:v>209.15789670929502</c:v>
                </c:pt>
                <c:pt idx="15">
                  <c:v>215.39612376006403</c:v>
                </c:pt>
              </c:numCache>
            </c:numRef>
          </c:val>
          <c:smooth val="0"/>
          <c:extLst>
            <c:ext xmlns:c16="http://schemas.microsoft.com/office/drawing/2014/chart" uri="{C3380CC4-5D6E-409C-BE32-E72D297353CC}">
              <c16:uniqueId val="{00000006-ADA2-4656-80F1-D8A365F67358}"/>
            </c:ext>
          </c:extLst>
        </c:ser>
        <c:dLbls>
          <c:showLegendKey val="0"/>
          <c:showVal val="0"/>
          <c:showCatName val="0"/>
          <c:showSerName val="0"/>
          <c:showPercent val="0"/>
          <c:showBubbleSize val="0"/>
        </c:dLbls>
        <c:marker val="1"/>
        <c:smooth val="0"/>
        <c:axId val="920107944"/>
        <c:axId val="920104992"/>
      </c:lineChart>
      <c:catAx>
        <c:axId val="920097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920098760"/>
        <c:crosses val="autoZero"/>
        <c:auto val="1"/>
        <c:lblAlgn val="ctr"/>
        <c:lblOffset val="100"/>
        <c:noMultiLvlLbl val="0"/>
      </c:catAx>
      <c:valAx>
        <c:axId val="920098760"/>
        <c:scaling>
          <c:orientation val="minMax"/>
          <c:max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sz="1200" b="1" dirty="0">
                    <a:solidFill>
                      <a:sysClr val="windowText" lastClr="000000"/>
                    </a:solidFill>
                  </a:rPr>
                  <a:t>Subsidies</a:t>
                </a:r>
                <a:r>
                  <a:rPr lang="en-US" sz="1200" b="1" baseline="0" dirty="0">
                    <a:solidFill>
                      <a:sysClr val="windowText" lastClr="000000"/>
                    </a:solidFill>
                  </a:rPr>
                  <a:t> Paid Annual (Millions $US)</a:t>
                </a:r>
                <a:endParaRPr lang="en-US" sz="1200" b="1" dirty="0">
                  <a:solidFill>
                    <a:sysClr val="windowText" lastClr="000000"/>
                  </a:solidFill>
                </a:endParaRPr>
              </a:p>
            </c:rich>
          </c:tx>
          <c:overlay val="0"/>
          <c:spPr>
            <a:noFill/>
            <a:ln>
              <a:noFill/>
            </a:ln>
            <a:effectLst/>
          </c:spPr>
          <c:txPr>
            <a:bodyPr rot="-54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title>
        <c:numFmt formatCode="_(&quot;$&quot;* #,##0.0_);_(&quot;$&quot;* \(#,##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920097120"/>
        <c:crosses val="autoZero"/>
        <c:crossBetween val="between"/>
      </c:valAx>
      <c:valAx>
        <c:axId val="920104992"/>
        <c:scaling>
          <c:orientation val="minMax"/>
          <c:max val="250"/>
        </c:scaling>
        <c:delete val="0"/>
        <c:axPos val="r"/>
        <c:title>
          <c:tx>
            <c:rich>
              <a:bodyPr rot="-54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sz="1200" b="1" dirty="0">
                    <a:solidFill>
                      <a:sysClr val="windowText" lastClr="000000"/>
                    </a:solidFill>
                  </a:rPr>
                  <a:t>Subsidies Paid Cumulative (Million $US)</a:t>
                </a:r>
              </a:p>
            </c:rich>
          </c:tx>
          <c:overlay val="0"/>
          <c:spPr>
            <a:noFill/>
            <a:ln>
              <a:noFill/>
            </a:ln>
            <a:effectLst/>
          </c:spPr>
          <c:txPr>
            <a:bodyPr rot="-54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title>
        <c:numFmt formatCode="_(&quot;$&quot;* #,##0.0_);_(&quot;$&quot;* \(#,##0.0\);_(&quot;$&quot;* &quot;-&quot;??_);_(@_)"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920107944"/>
        <c:crosses val="max"/>
        <c:crossBetween val="between"/>
      </c:valAx>
      <c:catAx>
        <c:axId val="920107944"/>
        <c:scaling>
          <c:orientation val="minMax"/>
        </c:scaling>
        <c:delete val="1"/>
        <c:axPos val="b"/>
        <c:numFmt formatCode="General" sourceLinked="1"/>
        <c:majorTickMark val="out"/>
        <c:minorTickMark val="none"/>
        <c:tickLblPos val="nextTo"/>
        <c:crossAx val="920104992"/>
        <c:crosses val="autoZero"/>
        <c:auto val="1"/>
        <c:lblAlgn val="ctr"/>
        <c:lblOffset val="100"/>
        <c:noMultiLvlLbl val="0"/>
      </c:cat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19050" cap="flat" cmpd="sng" algn="ctr">
      <a:solidFill>
        <a:schemeClr val="tx1"/>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C2FBF-DDC6-4539-A0AB-82C02694AD1F}" type="datetimeFigureOut">
              <a:rPr lang="en-GB" smtClean="0"/>
              <a:t>03/07/2026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C3E698-759C-4310-B250-ABB6B27230FC}" type="slidenum">
              <a:rPr lang="en-GB" smtClean="0"/>
              <a:t>‹#›</a:t>
            </a:fld>
            <a:endParaRPr lang="en-GB"/>
          </a:p>
        </p:txBody>
      </p:sp>
    </p:spTree>
    <p:extLst>
      <p:ext uri="{BB962C8B-B14F-4D97-AF65-F5344CB8AC3E}">
        <p14:creationId xmlns:p14="http://schemas.microsoft.com/office/powerpoint/2010/main" val="1149418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notes"/>
          <p:cNvSpPr>
            <a:spLocks noGrp="1" noRot="1" noChangeAspect="1"/>
          </p:cNvSpPr>
          <p:nvPr>
            <p:ph type="sldImg" idx="2"/>
          </p:nvPr>
        </p:nvSpPr>
        <p:spPr>
          <a:xfrm>
            <a:off x="407988" y="698500"/>
            <a:ext cx="6203950" cy="3489325"/>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486" name="Google Shape;486;p:notes"/>
          <p:cNvSpPr txBox="1">
            <a:spLocks noGrp="1"/>
          </p:cNvSpPr>
          <p:nvPr>
            <p:ph type="body" idx="1"/>
          </p:nvPr>
        </p:nvSpPr>
        <p:spPr>
          <a:xfrm>
            <a:off x="701993" y="4420315"/>
            <a:ext cx="5615940" cy="4187666"/>
          </a:xfrm>
          <a:prstGeom prst="rect">
            <a:avLst/>
          </a:prstGeom>
        </p:spPr>
        <p:txBody>
          <a:bodyPr spcFirstLastPara="1" wrap="square" lIns="93272" tIns="93272" rIns="93272" bIns="93272" anchor="t" anchorCtr="0">
            <a:noAutofit/>
          </a:bodyPr>
          <a:lstStyle/>
          <a:p>
            <a:pPr marL="0" indent="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pPr marL="161957" indent="0">
              <a:buNone/>
            </a:pPr>
            <a:r>
              <a:rPr lang="en-US" dirty="0"/>
              <a:t>Source: Resnick Aspen Forum talk by Thomas Freeman, August 2017</a:t>
            </a:r>
          </a:p>
          <a:p>
            <a:pPr marL="161957" indent="0">
              <a:buNone/>
            </a:pPr>
            <a:r>
              <a:rPr lang="en-US" dirty="0"/>
              <a:t>While this is a generic technology evolution concept, I am applying it to our statutory challenges: good intentions, but lack understanding</a:t>
            </a:r>
          </a:p>
        </p:txBody>
      </p:sp>
    </p:spTree>
    <p:extLst>
      <p:ext uri="{BB962C8B-B14F-4D97-AF65-F5344CB8AC3E}">
        <p14:creationId xmlns:p14="http://schemas.microsoft.com/office/powerpoint/2010/main" val="3063320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pPr marL="161957" indent="0">
              <a:buNone/>
            </a:pPr>
            <a:r>
              <a:rPr lang="en-US" dirty="0"/>
              <a:t>Almost all the capacity to depoly is SE Asia at this time.  Redesign for separation and minimize blends.</a:t>
            </a:r>
          </a:p>
        </p:txBody>
      </p:sp>
    </p:spTree>
    <p:extLst>
      <p:ext uri="{BB962C8B-B14F-4D97-AF65-F5344CB8AC3E}">
        <p14:creationId xmlns:p14="http://schemas.microsoft.com/office/powerpoint/2010/main" val="196540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r>
              <a:rPr lang="en-US" dirty="0"/>
              <a:t>CARE intendeds to identify a list of organizations that do such certifications. Any manufactures who certifies with ne of those approved companies is accepted. CARE will work to validate certifications via audits.</a:t>
            </a:r>
          </a:p>
        </p:txBody>
      </p:sp>
    </p:spTree>
    <p:extLst>
      <p:ext uri="{BB962C8B-B14F-4D97-AF65-F5344CB8AC3E}">
        <p14:creationId xmlns:p14="http://schemas.microsoft.com/office/powerpoint/2010/main" val="251108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2F490-73C5-89CD-1C8E-5BC6613BBB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00720-EC3F-DC7F-CE7C-1B7053AC71C9}"/>
              </a:ext>
            </a:extLst>
          </p:cNvPr>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a:extLst>
              <a:ext uri="{FF2B5EF4-FFF2-40B4-BE49-F238E27FC236}">
                <a16:creationId xmlns:a16="http://schemas.microsoft.com/office/drawing/2014/main" id="{2315A2C2-20D9-C4EE-783D-364EAD945A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68F4E5-943F-C1C3-5A3F-28FBC64DC796}"/>
              </a:ext>
            </a:extLst>
          </p:cNvPr>
          <p:cNvSpPr>
            <a:spLocks noGrp="1"/>
          </p:cNvSpPr>
          <p:nvPr>
            <p:ph type="sldNum" sz="quarter" idx="5"/>
          </p:nvPr>
        </p:nvSpPr>
        <p:spPr/>
        <p:txBody>
          <a:bodyPr lIns="93287" tIns="46644" rIns="93287" bIns="46644"/>
          <a:lstStyle/>
          <a:p>
            <a:pPr marL="0" marR="0" lvl="0" indent="0" algn="r" defTabSz="466435"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466435" rtl="0" eaLnBrk="1" fontAlgn="auto" latinLnBrk="0" hangingPunct="1">
                <a:lnSpc>
                  <a:spcPct val="100000"/>
                </a:lnSpc>
                <a:spcBef>
                  <a:spcPts val="0"/>
                </a:spcBef>
                <a:spcAft>
                  <a:spcPts val="0"/>
                </a:spcAft>
                <a:buClrTx/>
                <a:buSzTx/>
                <a:buFont typeface="Arial"/>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553655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2696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pPr marL="161957" indent="0">
              <a:buNone/>
            </a:pPr>
            <a:r>
              <a:rPr lang="en-US" dirty="0"/>
              <a:t>This protocol has been shared with UK-SFA so that you are aware of our efforts in the U.S.</a:t>
            </a:r>
          </a:p>
        </p:txBody>
      </p:sp>
    </p:spTree>
    <p:extLst>
      <p:ext uri="{BB962C8B-B14F-4D97-AF65-F5344CB8AC3E}">
        <p14:creationId xmlns:p14="http://schemas.microsoft.com/office/powerpoint/2010/main" val="212799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81196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4872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pPr marL="161957" indent="0">
              <a:buNone/>
            </a:pPr>
            <a:r>
              <a:rPr lang="en-US" dirty="0"/>
              <a:t>At one time CARE had as many as about 64 registered carpet recyclers prior to the 2008 financial crisis. Today we have about 20 individual companies, and it varies monthly depending on who is and is not shipping.</a:t>
            </a:r>
          </a:p>
        </p:txBody>
      </p:sp>
    </p:spTree>
    <p:extLst>
      <p:ext uri="{BB962C8B-B14F-4D97-AF65-F5344CB8AC3E}">
        <p14:creationId xmlns:p14="http://schemas.microsoft.com/office/powerpoint/2010/main" val="3905345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pPr marL="161957" indent="0">
              <a:buNone/>
            </a:pPr>
            <a:r>
              <a:rPr lang="en-US" dirty="0"/>
              <a:t>CARE used an approach well know as the Sankey diagram to show mass balance analysis. </a:t>
            </a:r>
          </a:p>
          <a:p>
            <a:pPr marL="161957" indent="0">
              <a:buNone/>
            </a:pPr>
            <a:r>
              <a:rPr lang="en-US" dirty="0"/>
              <a:t>This is similar to energy flow balance you may have seen.</a:t>
            </a:r>
          </a:p>
        </p:txBody>
      </p:sp>
    </p:spTree>
    <p:extLst>
      <p:ext uri="{BB962C8B-B14F-4D97-AF65-F5344CB8AC3E}">
        <p14:creationId xmlns:p14="http://schemas.microsoft.com/office/powerpoint/2010/main" val="3095552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207942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pPr marL="161957" indent="0">
              <a:buNone/>
            </a:pPr>
            <a:r>
              <a:rPr lang="en-US" dirty="0"/>
              <a:t>Quick: provides for an easy visual approach to the mass balance results. We do a separate Sankey for the collectors, processors, and manufacturers. Note – not everyone in the ecosystem reports.</a:t>
            </a:r>
          </a:p>
          <a:p>
            <a:pPr marL="161957" indent="0">
              <a:buNone/>
            </a:pPr>
            <a:r>
              <a:rPr lang="en-US" dirty="0"/>
              <a:t>In the interest of time, I will not show the individual stages, but rather the integrated results.</a:t>
            </a:r>
          </a:p>
        </p:txBody>
      </p:sp>
    </p:spTree>
    <p:extLst>
      <p:ext uri="{BB962C8B-B14F-4D97-AF65-F5344CB8AC3E}">
        <p14:creationId xmlns:p14="http://schemas.microsoft.com/office/powerpoint/2010/main" val="1575995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pPr marL="161957" indent="0">
              <a:buNone/>
            </a:pPr>
            <a:r>
              <a:rPr lang="en-US" dirty="0"/>
              <a:t>Integrated means inclusive of CA data.</a:t>
            </a:r>
          </a:p>
        </p:txBody>
      </p:sp>
    </p:spTree>
    <p:extLst>
      <p:ext uri="{BB962C8B-B14F-4D97-AF65-F5344CB8AC3E}">
        <p14:creationId xmlns:p14="http://schemas.microsoft.com/office/powerpoint/2010/main" val="26952701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06493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r>
              <a:rPr lang="en-US" dirty="0"/>
              <a:t>You can see we do take credit for the recovered PC4 which but only since it has value from CA PCC due to 17 cent/lb. subsidy.</a:t>
            </a:r>
          </a:p>
          <a:p>
            <a:r>
              <a:rPr lang="en-US" dirty="0"/>
              <a:t>Reuse is virtually all carpet tile, which is now starting to grow through a special program we have implemented and hope to scale nationally.</a:t>
            </a:r>
          </a:p>
        </p:txBody>
      </p:sp>
      <p:sp>
        <p:nvSpPr>
          <p:cNvPr id="4" name="Slide Number Placeholder 3"/>
          <p:cNvSpPr>
            <a:spLocks noGrp="1"/>
          </p:cNvSpPr>
          <p:nvPr>
            <p:ph type="sldNum" sz="quarter" idx="5"/>
          </p:nvPr>
        </p:nvSpPr>
        <p:spPr/>
        <p:txBody>
          <a:bodyPr lIns="93287" tIns="46644" rIns="93287" bIns="46644"/>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8C4B566A-A6DB-4D2F-A490-A41D08357CD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743846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B06CB-35B6-4B9C-E60E-A1CCDC51B3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D7F71B-9E20-69F1-7614-19D7BA7DC3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D3B303-C85A-EB7C-FB3F-7F581DAC980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6882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26</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621070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27</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350224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28</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0209691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29</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5365291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30</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497228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676956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31</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731331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32</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106196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33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8546556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34</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2179495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35</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113325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36</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6440394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37</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061990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38</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1326653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r>
              <a:rPr lang="en-US" dirty="0"/>
              <a:t>Goal 8: if we don’t collect it, Goal 3, we can’t reduce it?</a:t>
            </a:r>
          </a:p>
        </p:txBody>
      </p:sp>
      <p:sp>
        <p:nvSpPr>
          <p:cNvPr id="4" name="Slide Number Placeholder 3"/>
          <p:cNvSpPr>
            <a:spLocks noGrp="1"/>
          </p:cNvSpPr>
          <p:nvPr>
            <p:ph type="sldNum" sz="quarter" idx="5"/>
          </p:nvPr>
        </p:nvSpPr>
        <p:spPr/>
        <p:txBody>
          <a:bodyPr lIns="93287" tIns="46644" rIns="93287" bIns="46644"/>
          <a:lstStyle/>
          <a:p>
            <a:pPr marL="0" marR="0" lvl="0" indent="0" algn="r" defTabSz="337514"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37514" rtl="0" eaLnBrk="1" fontAlgn="auto" latinLnBrk="0" hangingPunct="1">
                <a:lnSpc>
                  <a:spcPct val="100000"/>
                </a:lnSpc>
                <a:spcBef>
                  <a:spcPts val="0"/>
                </a:spcBef>
                <a:spcAft>
                  <a:spcPts val="0"/>
                </a:spcAft>
                <a:buClrTx/>
                <a:buSzTx/>
                <a:buFont typeface="Arial"/>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9888658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6B5CC-D16B-50F5-2709-4D146F3E77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965B77-22FB-2F69-0D01-A83913034AF8}"/>
              </a:ext>
            </a:extLst>
          </p:cNvPr>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a:extLst>
              <a:ext uri="{FF2B5EF4-FFF2-40B4-BE49-F238E27FC236}">
                <a16:creationId xmlns:a16="http://schemas.microsoft.com/office/drawing/2014/main" id="{6E68A7F8-E84D-C360-0524-CB6E08309A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578BC7-6C8C-56BF-C0B6-3B7DA97D2026}"/>
              </a:ext>
            </a:extLst>
          </p:cNvPr>
          <p:cNvSpPr>
            <a:spLocks noGrp="1"/>
          </p:cNvSpPr>
          <p:nvPr>
            <p:ph type="sldNum" sz="quarter" idx="5"/>
          </p:nvPr>
        </p:nvSpPr>
        <p:spPr/>
        <p:txBody>
          <a:bodyPr lIns="93287" tIns="46644" rIns="93287" bIns="46644"/>
          <a:lstStyle/>
          <a:p>
            <a:pPr marL="0" marR="0" lvl="0" indent="0" algn="r" defTabSz="349827"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349827" rtl="0" eaLnBrk="1" fontAlgn="auto" latinLnBrk="0" hangingPunct="1">
                <a:lnSpc>
                  <a:spcPct val="100000"/>
                </a:lnSpc>
                <a:spcBef>
                  <a:spcPts val="0"/>
                </a:spcBef>
                <a:spcAft>
                  <a:spcPts val="0"/>
                </a:spcAft>
                <a:buClrTx/>
                <a:buSzTx/>
                <a:buFont typeface="Arial"/>
                <a:buNone/>
                <a:tabLst/>
                <a:defRPr/>
              </a:pPr>
              <a:t>40</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23048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D57F0-1BF6-EB60-F2D3-5D17C0C79E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65EBE-1C9B-CF99-7F2D-04F433AE8D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5DE8E-92D4-258C-BCDD-F0322CDE1CAC}"/>
              </a:ext>
            </a:extLst>
          </p:cNvPr>
          <p:cNvSpPr>
            <a:spLocks noGrp="1"/>
          </p:cNvSpPr>
          <p:nvPr>
            <p:ph type="body" idx="1"/>
          </p:nvPr>
        </p:nvSpPr>
        <p:spPr/>
        <p:txBody>
          <a:bodyPr/>
          <a:lstStyle/>
          <a:p>
            <a:r>
              <a:rPr lang="en-US" dirty="0"/>
              <a:t>A revised mission is under development</a:t>
            </a:r>
          </a:p>
        </p:txBody>
      </p:sp>
    </p:spTree>
    <p:extLst>
      <p:ext uri="{BB962C8B-B14F-4D97-AF65-F5344CB8AC3E}">
        <p14:creationId xmlns:p14="http://schemas.microsoft.com/office/powerpoint/2010/main" val="26260428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pPr marL="161957" indent="0">
              <a:buNone/>
            </a:pPr>
            <a:r>
              <a:rPr lang="en-US" dirty="0"/>
              <a:t>The pace of change is relentless and accelerating : The impact on our businesses is significant and not understood :: We must relentlessly pursue education of those making the laws to understand and find common ground.</a:t>
            </a:r>
          </a:p>
          <a:p>
            <a:pPr marL="161957" indent="0">
              <a:buNone/>
            </a:pPr>
            <a:r>
              <a:rPr lang="en-US" dirty="0"/>
              <a:t>I began today with then last slide of 2025. I need to update that image and put it into perspective here today. :: Next slide</a:t>
            </a:r>
          </a:p>
        </p:txBody>
      </p:sp>
    </p:spTree>
    <p:extLst>
      <p:ext uri="{BB962C8B-B14F-4D97-AF65-F5344CB8AC3E}">
        <p14:creationId xmlns:p14="http://schemas.microsoft.com/office/powerpoint/2010/main" val="25550914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27B8D-4B7A-709D-7CCC-A62F7808A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2CF850-3F04-4615-4D1B-483F5A389E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17BB9D-9276-6F97-3CDE-02BDC3AF0A8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53021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04B11-BAC1-AE72-CD7C-EE7E1D87A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8A367-D5DD-2F70-5F7F-1F72921D59A1}"/>
              </a:ext>
            </a:extLst>
          </p:cNvPr>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a:extLst>
              <a:ext uri="{FF2B5EF4-FFF2-40B4-BE49-F238E27FC236}">
                <a16:creationId xmlns:a16="http://schemas.microsoft.com/office/drawing/2014/main" id="{E871F86D-30D6-4CF1-8E49-C22A4833B147}"/>
              </a:ext>
            </a:extLst>
          </p:cNvPr>
          <p:cNvSpPr>
            <a:spLocks noGrp="1"/>
          </p:cNvSpPr>
          <p:nvPr>
            <p:ph type="body" idx="1"/>
          </p:nvPr>
        </p:nvSpPr>
        <p:spPr/>
        <p:txBody>
          <a:bodyPr/>
          <a:lstStyle/>
          <a:p>
            <a:r>
              <a:rPr lang="en-US" b="1" dirty="0"/>
              <a:t>I want to emphasize the title of this picture in comparison to the 1968 photo at the start of this talk. While it is technically a description of what is physically happening, my concern it is metaphorically ironic. That is, the symbolism of A SUN SETTTING – the end of the day. I work every day to tackle and help find solutions to the challenges we ALL face.</a:t>
            </a:r>
          </a:p>
          <a:p>
            <a:r>
              <a:rPr lang="en-US" b="1" dirty="0"/>
              <a:t>I ask all decision makers to take a breath and think about what you can do DIFFERENTLY in your realm of authority to contribute. THANK YOU!</a:t>
            </a:r>
          </a:p>
        </p:txBody>
      </p:sp>
      <p:sp>
        <p:nvSpPr>
          <p:cNvPr id="4" name="Slide Number Placeholder 3">
            <a:extLst>
              <a:ext uri="{FF2B5EF4-FFF2-40B4-BE49-F238E27FC236}">
                <a16:creationId xmlns:a16="http://schemas.microsoft.com/office/drawing/2014/main" id="{C4281982-E467-CA6A-A705-27ADB46FEC2A}"/>
              </a:ext>
            </a:extLst>
          </p:cNvPr>
          <p:cNvSpPr>
            <a:spLocks noGrp="1"/>
          </p:cNvSpPr>
          <p:nvPr>
            <p:ph type="sldNum" sz="quarter" idx="5"/>
          </p:nvPr>
        </p:nvSpPr>
        <p:spPr/>
        <p:txBody>
          <a:bodyPr lIns="93287" tIns="46644" rIns="93287" bIns="46644"/>
          <a:lstStyle/>
          <a:p>
            <a:pPr marL="0" marR="0" lvl="0" indent="0" algn="r" defTabSz="466435"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466435" rtl="0" eaLnBrk="1" fontAlgn="auto" latinLnBrk="0" hangingPunct="1">
                <a:lnSpc>
                  <a:spcPct val="100000"/>
                </a:lnSpc>
                <a:spcBef>
                  <a:spcPts val="0"/>
                </a:spcBef>
                <a:spcAft>
                  <a:spcPts val="0"/>
                </a:spcAft>
                <a:buClrTx/>
                <a:buSzTx/>
                <a:buFont typeface="Arial"/>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2994760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2871" rtl="0" eaLnBrk="1" fontAlgn="auto" latinLnBrk="0" hangingPunct="1">
              <a:lnSpc>
                <a:spcPct val="100000"/>
              </a:lnSpc>
              <a:spcBef>
                <a:spcPts val="0"/>
              </a:spcBef>
              <a:spcAft>
                <a:spcPts val="0"/>
              </a:spcAft>
              <a:buClrTx/>
              <a:buSzTx/>
              <a:buFontTx/>
              <a:buNone/>
              <a:tabLst/>
              <a:defRPr/>
            </a:pPr>
            <a:fld id="{C1D4D261-C71B-3344-9777-4D8F7363501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932871"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52707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DDDB5-8CEF-90E2-EF5C-5080D2A5F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3B0E24-453A-2EA8-E1DC-F4BFEE9857BF}"/>
              </a:ext>
            </a:extLst>
          </p:cNvPr>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a:extLst>
              <a:ext uri="{FF2B5EF4-FFF2-40B4-BE49-F238E27FC236}">
                <a16:creationId xmlns:a16="http://schemas.microsoft.com/office/drawing/2014/main" id="{DB812185-DDE0-83A1-3492-8D93053604F8}"/>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30B69B23-E0F5-2313-0727-731A2ECEF37D}"/>
              </a:ext>
            </a:extLst>
          </p:cNvPr>
          <p:cNvSpPr>
            <a:spLocks noGrp="1"/>
          </p:cNvSpPr>
          <p:nvPr>
            <p:ph type="sldNum" sz="quarter" idx="5"/>
          </p:nvPr>
        </p:nvSpPr>
        <p:spPr/>
        <p:txBody>
          <a:bodyPr lIns="93287" tIns="46644" rIns="93287" bIns="46644"/>
          <a:lstStyle/>
          <a:p>
            <a:pPr marL="0" marR="0" lvl="0" indent="0" algn="r" defTabSz="466435"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466435" rtl="0" eaLnBrk="1" fontAlgn="auto" latinLnBrk="0" hangingPunct="1">
                <a:lnSpc>
                  <a:spcPct val="100000"/>
                </a:lnSpc>
                <a:spcBef>
                  <a:spcPts val="0"/>
                </a:spcBef>
                <a:spcAft>
                  <a:spcPts val="0"/>
                </a:spcAft>
                <a:buClrTx/>
                <a:buSzTx/>
                <a:buFont typeface="Arial"/>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124727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p:cNvSpPr>
            <a:spLocks noGrp="1"/>
          </p:cNvSpPr>
          <p:nvPr>
            <p:ph type="body" idx="1"/>
          </p:nvPr>
        </p:nvSpPr>
        <p:spPr/>
        <p:txBody>
          <a:bodyPr/>
          <a:lstStyle/>
          <a:p>
            <a:r>
              <a:rPr lang="en-US" b="1" dirty="0"/>
              <a:t>I want to </a:t>
            </a:r>
            <a:r>
              <a:rPr lang="en-US" b="1" u="sng" dirty="0"/>
              <a:t>begin</a:t>
            </a:r>
            <a:r>
              <a:rPr lang="en-US" b="1" dirty="0"/>
              <a:t> where I have ended in the past. This is the famous Apollo 8 photo dubbed </a:t>
            </a:r>
            <a:r>
              <a:rPr lang="en-US" b="1" dirty="0">
                <a:solidFill>
                  <a:srgbClr val="FF0000"/>
                </a:solidFill>
              </a:rPr>
              <a:t>Earthrise</a:t>
            </a:r>
            <a:r>
              <a:rPr lang="en-US" b="1" dirty="0"/>
              <a:t> in 1968. Earth Rise = Sun Rise = beginning of a new day.</a:t>
            </a:r>
          </a:p>
          <a:p>
            <a:r>
              <a:rPr lang="en-US" b="1" dirty="0"/>
              <a:t>We still have work to do as very few truly understand just how fragile this Spaceship Earth really is!</a:t>
            </a:r>
          </a:p>
        </p:txBody>
      </p:sp>
      <p:sp>
        <p:nvSpPr>
          <p:cNvPr id="4" name="Slide Number Placeholder 3"/>
          <p:cNvSpPr>
            <a:spLocks noGrp="1"/>
          </p:cNvSpPr>
          <p:nvPr>
            <p:ph type="sldNum" sz="quarter" idx="5"/>
          </p:nvPr>
        </p:nvSpPr>
        <p:spPr/>
        <p:txBody>
          <a:bodyPr lIns="93287" tIns="46644" rIns="93287" bIns="46644"/>
          <a:lstStyle/>
          <a:p>
            <a:pPr marL="0" marR="0" lvl="0" indent="0" algn="r" defTabSz="466435"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466435" rtl="0" eaLnBrk="1" fontAlgn="auto" latinLnBrk="0" hangingPunct="1">
                <a:lnSpc>
                  <a:spcPct val="100000"/>
                </a:lnSpc>
                <a:spcBef>
                  <a:spcPts val="0"/>
                </a:spcBef>
                <a:spcAft>
                  <a:spcPts val="0"/>
                </a:spcAft>
                <a:buClrTx/>
                <a:buSzTx/>
                <a:buFont typeface="Arial"/>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118803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51301-9208-594F-0EC1-1BB702084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2C6B4-9662-E457-A751-D08EA96F489D}"/>
              </a:ext>
            </a:extLst>
          </p:cNvPr>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a:extLst>
              <a:ext uri="{FF2B5EF4-FFF2-40B4-BE49-F238E27FC236}">
                <a16:creationId xmlns:a16="http://schemas.microsoft.com/office/drawing/2014/main" id="{624FC3FA-830F-7601-EDFC-74109D5858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886A06-97FD-B8B0-843F-1193E426F926}"/>
              </a:ext>
            </a:extLst>
          </p:cNvPr>
          <p:cNvSpPr>
            <a:spLocks noGrp="1"/>
          </p:cNvSpPr>
          <p:nvPr>
            <p:ph type="sldNum" sz="quarter" idx="5"/>
          </p:nvPr>
        </p:nvSpPr>
        <p:spPr/>
        <p:txBody>
          <a:bodyPr lIns="93287" tIns="46644" rIns="93287" bIns="46644"/>
          <a:lstStyle/>
          <a:p>
            <a:pPr marL="0" marR="0" lvl="0" indent="0" algn="r" defTabSz="466435" rtl="0" eaLnBrk="1" fontAlgn="auto" latinLnBrk="0" hangingPunct="1">
              <a:lnSpc>
                <a:spcPct val="100000"/>
              </a:lnSpc>
              <a:spcBef>
                <a:spcPts val="0"/>
              </a:spcBef>
              <a:spcAft>
                <a:spcPts val="0"/>
              </a:spcAft>
              <a:buClrTx/>
              <a:buSzTx/>
              <a:buFont typeface="Arial"/>
              <a:buNone/>
              <a:tabLst/>
              <a:defRPr/>
            </a:pPr>
            <a:fld id="{2CADD3C7-09A3-4FAE-BEB8-19FEF1926070}"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466435" rtl="0" eaLnBrk="1" fontAlgn="auto" latinLnBrk="0" hangingPunct="1">
                <a:lnSpc>
                  <a:spcPct val="100000"/>
                </a:lnSpc>
                <a:spcBef>
                  <a:spcPts val="0"/>
                </a:spcBef>
                <a:spcAft>
                  <a:spcPts val="0"/>
                </a:spcAft>
                <a:buClrTx/>
                <a:buSzTx/>
                <a:buFont typeface="Arial"/>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075641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AB827-37FD-C0AA-F225-0F4C4632EA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C3BD8D-C4CC-65AC-8CB3-EFD324D7330B}"/>
              </a:ext>
            </a:extLst>
          </p:cNvPr>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a:extLst>
              <a:ext uri="{FF2B5EF4-FFF2-40B4-BE49-F238E27FC236}">
                <a16:creationId xmlns:a16="http://schemas.microsoft.com/office/drawing/2014/main" id="{A3629D63-4FCF-BC45-36C0-51B15D2E39B0}"/>
              </a:ext>
            </a:extLst>
          </p:cNvPr>
          <p:cNvSpPr>
            <a:spLocks noGrp="1"/>
          </p:cNvSpPr>
          <p:nvPr>
            <p:ph type="body" idx="1"/>
          </p:nvPr>
        </p:nvSpPr>
        <p:spPr/>
        <p:txBody>
          <a:bodyPr/>
          <a:lstStyle/>
          <a:p>
            <a:r>
              <a:rPr lang="en-US" dirty="0"/>
              <a:t>Why are we here? I share this slide today because the dynamics of our world are evolving as we expect. It is because there continues to be a global challenge around waste generation &amp; plastics are a major contributor! </a:t>
            </a:r>
          </a:p>
          <a:p>
            <a:pPr marL="158750" indent="0">
              <a:buNone/>
            </a:pPr>
            <a:r>
              <a:rPr lang="en-US" dirty="0"/>
              <a:t>While organics are #1, they are biodegradable in principle. But when buried in an anaerobic landfill, takes much longer. By 2050 we will produce 183 lbs. of plastic/person (2026 population </a:t>
            </a:r>
            <a:r>
              <a:rPr lang="en-US" b="1" dirty="0"/>
              <a:t>8,297,624,527</a:t>
            </a:r>
            <a:r>
              <a:rPr lang="en-US" dirty="0"/>
              <a:t> )</a:t>
            </a:r>
          </a:p>
          <a:p>
            <a:pPr marL="158750" indent="0">
              <a:buNone/>
            </a:pPr>
            <a:endParaRPr lang="en-US" dirty="0"/>
          </a:p>
        </p:txBody>
      </p:sp>
      <p:sp>
        <p:nvSpPr>
          <p:cNvPr id="4" name="Slide Number Placeholder 3">
            <a:extLst>
              <a:ext uri="{FF2B5EF4-FFF2-40B4-BE49-F238E27FC236}">
                <a16:creationId xmlns:a16="http://schemas.microsoft.com/office/drawing/2014/main" id="{EE1853CA-5C22-3C29-AA5C-C2B2164AD1E0}"/>
              </a:ext>
            </a:extLst>
          </p:cNvPr>
          <p:cNvSpPr>
            <a:spLocks noGrp="1"/>
          </p:cNvSpPr>
          <p:nvPr>
            <p:ph type="sldNum" sz="quarter" idx="5"/>
          </p:nvPr>
        </p:nvSpPr>
        <p:spPr/>
        <p:txBody>
          <a:bodyPr lIns="93287" tIns="46644" rIns="93287" bIns="46644"/>
          <a:lstStyle/>
          <a:p>
            <a:pPr marL="0" marR="0" lvl="0" indent="0" algn="r" defTabSz="466435" rtl="0" eaLnBrk="1" fontAlgn="auto" latinLnBrk="0" hangingPunct="1">
              <a:lnSpc>
                <a:spcPct val="100000"/>
              </a:lnSpc>
              <a:spcBef>
                <a:spcPts val="0"/>
              </a:spcBef>
              <a:spcAft>
                <a:spcPts val="0"/>
              </a:spcAft>
              <a:buClrTx/>
              <a:buSzTx/>
              <a:buFont typeface="Arial"/>
              <a:buNone/>
              <a:tabLst/>
              <a:defRPr/>
            </a:pPr>
            <a:fld id="{2CADD3C7-09A3-4FAE-BEB8-19FEF1926070}"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466435" rtl="0" eaLnBrk="1" fontAlgn="auto" latinLnBrk="0" hangingPunct="1">
                <a:lnSpc>
                  <a:spcPct val="100000"/>
                </a:lnSpc>
                <a:spcBef>
                  <a:spcPts val="0"/>
                </a:spcBef>
                <a:spcAft>
                  <a:spcPts val="0"/>
                </a:spcAft>
                <a:buClrTx/>
                <a:buSzTx/>
                <a:buFont typeface="Arial"/>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98339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79ADB-E214-FEB8-81C7-402ED2057F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F2251-0383-37C4-B763-EDF57908550F}"/>
              </a:ext>
            </a:extLst>
          </p:cNvPr>
          <p:cNvSpPr>
            <a:spLocks noGrp="1" noRot="1" noChangeAspect="1"/>
          </p:cNvSpPr>
          <p:nvPr>
            <p:ph type="sldImg"/>
          </p:nvPr>
        </p:nvSpPr>
        <p:spPr>
          <a:xfrm>
            <a:off x="407988" y="698500"/>
            <a:ext cx="6203950" cy="3489325"/>
          </a:xfrm>
        </p:spPr>
        <p:txBody>
          <a:bodyPr/>
          <a:lstStyle/>
          <a:p>
            <a:endParaRPr lang="en-US" dirty="0"/>
          </a:p>
        </p:txBody>
      </p:sp>
      <p:sp>
        <p:nvSpPr>
          <p:cNvPr id="3" name="Notes Placeholder 2">
            <a:extLst>
              <a:ext uri="{FF2B5EF4-FFF2-40B4-BE49-F238E27FC236}">
                <a16:creationId xmlns:a16="http://schemas.microsoft.com/office/drawing/2014/main" id="{6B1FDF8B-D738-0F81-1B7C-065BCDF37EA0}"/>
              </a:ext>
            </a:extLst>
          </p:cNvPr>
          <p:cNvSpPr>
            <a:spLocks noGrp="1"/>
          </p:cNvSpPr>
          <p:nvPr>
            <p:ph type="body" idx="1"/>
          </p:nvPr>
        </p:nvSpPr>
        <p:spPr/>
        <p:txBody>
          <a:bodyPr/>
          <a:lstStyle/>
          <a:p>
            <a:r>
              <a:rPr lang="en-US" dirty="0"/>
              <a:t>Time does not permit us to go into the details of the certification &amp; MB challenges. I will share a few thoughts, but know this is an intense and on-going important need.</a:t>
            </a:r>
          </a:p>
          <a:p>
            <a:r>
              <a:rPr lang="en-US" dirty="0"/>
              <a:t>Let’s talk about the rate of change we are living with.</a:t>
            </a:r>
          </a:p>
        </p:txBody>
      </p:sp>
      <p:sp>
        <p:nvSpPr>
          <p:cNvPr id="4" name="Slide Number Placeholder 3">
            <a:extLst>
              <a:ext uri="{FF2B5EF4-FFF2-40B4-BE49-F238E27FC236}">
                <a16:creationId xmlns:a16="http://schemas.microsoft.com/office/drawing/2014/main" id="{F4504818-8984-D9D4-0D0F-036E2B2852FE}"/>
              </a:ext>
            </a:extLst>
          </p:cNvPr>
          <p:cNvSpPr>
            <a:spLocks noGrp="1"/>
          </p:cNvSpPr>
          <p:nvPr>
            <p:ph type="sldNum" sz="quarter" idx="5"/>
          </p:nvPr>
        </p:nvSpPr>
        <p:spPr/>
        <p:txBody>
          <a:bodyPr lIns="93287" tIns="46644" rIns="93287" bIns="46644"/>
          <a:lstStyle/>
          <a:p>
            <a:pPr marL="0" marR="0" lvl="0" indent="0" algn="r" defTabSz="466435" rtl="0" eaLnBrk="1" fontAlgn="auto" latinLnBrk="0" hangingPunct="1">
              <a:lnSpc>
                <a:spcPct val="100000"/>
              </a:lnSpc>
              <a:spcBef>
                <a:spcPts val="0"/>
              </a:spcBef>
              <a:spcAft>
                <a:spcPts val="0"/>
              </a:spcAft>
              <a:buClrTx/>
              <a:buSzTx/>
              <a:buFont typeface="Arial"/>
              <a:buNone/>
              <a:tabLst/>
              <a:defRPr/>
            </a:pPr>
            <a:fld id="{23C03D0E-5E01-624B-8AC4-740E5546B91E}"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466435" rtl="0" eaLnBrk="1" fontAlgn="auto" latinLnBrk="0" hangingPunct="1">
                <a:lnSpc>
                  <a:spcPct val="100000"/>
                </a:lnSpc>
                <a:spcBef>
                  <a:spcPts val="0"/>
                </a:spcBef>
                <a:spcAft>
                  <a:spcPts val="0"/>
                </a:spcAft>
                <a:buClrTx/>
                <a:buSzTx/>
                <a:buFont typeface="Arial"/>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877227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Volumes/Creative%20Pitch/Creative%20Pitch/CP%20Client%20Work/UKSFA/UKSFA%20Powerpoint%20Template/UKSFA-Cover-Background.png" TargetMode="External"/><Relationship Id="rId7" Type="http://schemas.openxmlformats.org/officeDocument/2006/relationships/image" Target="file:////Volumes/Creative%20Pitch/Creative%20Pitch/CP%20Client%20Work/UKSFA/UKSFA%20Powerpoint%20Template/UKSFA%20leaft@4x.png"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file:////Volumes/Creative%20Pitch/Creative%20Pitch/CP%20Client%20Work/UKSFA/UKSFA%20Powerpoint%20Template/UKSFA%20Full%20Landscape%20Logotype%20on%20White@4x.png" TargetMode="Externa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FFF09-A902-03B7-05ED-440D4DF3D7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D72DD65-040A-30F7-C3A4-075F116C0C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13FE960-C9B4-E5CA-06AC-F487D6C27FD1}"/>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5" name="Footer Placeholder 4">
            <a:extLst>
              <a:ext uri="{FF2B5EF4-FFF2-40B4-BE49-F238E27FC236}">
                <a16:creationId xmlns:a16="http://schemas.microsoft.com/office/drawing/2014/main" id="{6C7CD104-CB9E-BEBF-C792-81FE821446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A99B31-E1C1-2351-0E56-6125B7733359}"/>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1387303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DFDE4-429B-2DE5-A858-32A345DB438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9327F36-BBEE-CAD1-B014-EC35E73951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38EC3A-B03C-EE96-8F73-B1E3C89FA0FC}"/>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5" name="Footer Placeholder 4">
            <a:extLst>
              <a:ext uri="{FF2B5EF4-FFF2-40B4-BE49-F238E27FC236}">
                <a16:creationId xmlns:a16="http://schemas.microsoft.com/office/drawing/2014/main" id="{4034D648-0724-D6AC-2B0D-4F0055BD92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B6526A-E1FB-8AD1-1083-B759A3066006}"/>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3975934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ED8E4C-B23B-6F8A-95B9-2B0CB427D95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745B9D-E0D4-2A30-0577-3AC2C9EBAB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F8C23B-979B-FDF6-66B0-8FDFD11A690B}"/>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5" name="Footer Placeholder 4">
            <a:extLst>
              <a:ext uri="{FF2B5EF4-FFF2-40B4-BE49-F238E27FC236}">
                <a16:creationId xmlns:a16="http://schemas.microsoft.com/office/drawing/2014/main" id="{896752BC-C4A5-9C07-CD34-7AFEDCF716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C05C57-7178-1587-4CA5-21F13486712F}"/>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85223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descr="A blue background with a blue border&#10;&#10;AI-generated content may be incorrect.">
            <a:extLst>
              <a:ext uri="{FF2B5EF4-FFF2-40B4-BE49-F238E27FC236}">
                <a16:creationId xmlns:a16="http://schemas.microsoft.com/office/drawing/2014/main" id="{5DD9412A-2776-7EF5-E03F-04A33FB4D08B}"/>
              </a:ext>
            </a:extLst>
          </p:cNvPr>
          <p:cNvPicPr>
            <a:picLocks noChangeAspect="1"/>
          </p:cNvPicPr>
          <p:nvPr userDrawn="1"/>
        </p:nvPicPr>
        <p:blipFill>
          <a:blip r:embed="rId2" r:link="rId3"/>
          <a:stretch>
            <a:fillRect/>
          </a:stretch>
        </p:blipFill>
        <p:spPr>
          <a:xfrm>
            <a:off x="0" y="0"/>
            <a:ext cx="12192000" cy="6858000"/>
          </a:xfrm>
          <a:prstGeom prst="rect">
            <a:avLst/>
          </a:prstGeom>
        </p:spPr>
      </p:pic>
      <p:sp>
        <p:nvSpPr>
          <p:cNvPr id="20" name="Round Single Corner of Rectangle 19">
            <a:extLst>
              <a:ext uri="{FF2B5EF4-FFF2-40B4-BE49-F238E27FC236}">
                <a16:creationId xmlns:a16="http://schemas.microsoft.com/office/drawing/2014/main" id="{94ABBFF6-F915-F45C-8A34-17F8B1264750}"/>
              </a:ext>
            </a:extLst>
          </p:cNvPr>
          <p:cNvSpPr/>
          <p:nvPr userDrawn="1"/>
        </p:nvSpPr>
        <p:spPr>
          <a:xfrm>
            <a:off x="0" y="6085490"/>
            <a:ext cx="12192000" cy="772510"/>
          </a:xfrm>
          <a:prstGeom prst="round1Rect">
            <a:avLst>
              <a:gd name="adj" fmla="val 2912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a:extLst>
              <a:ext uri="{FF2B5EF4-FFF2-40B4-BE49-F238E27FC236}">
                <a16:creationId xmlns:a16="http://schemas.microsoft.com/office/drawing/2014/main" id="{03311D76-D008-8AEA-C8B5-E49B73404ACB}"/>
              </a:ext>
            </a:extLst>
          </p:cNvPr>
          <p:cNvSpPr>
            <a:spLocks noGrp="1"/>
          </p:cNvSpPr>
          <p:nvPr>
            <p:ph type="ftr" sz="quarter" idx="11"/>
          </p:nvPr>
        </p:nvSpPr>
        <p:spPr>
          <a:xfrm>
            <a:off x="3363309" y="6290361"/>
            <a:ext cx="6545801" cy="365125"/>
          </a:xfrm>
        </p:spPr>
        <p:txBody>
          <a:bodyPr/>
          <a:lstStyle>
            <a:lvl1pPr algn="l">
              <a:defRPr>
                <a:solidFill>
                  <a:schemeClr val="tx1"/>
                </a:solidFill>
              </a:defRPr>
            </a:lvl1pPr>
          </a:lstStyle>
          <a:p>
            <a:r>
              <a:rPr lang="en-US"/>
              <a:t>Title of Presentation</a:t>
            </a:r>
          </a:p>
        </p:txBody>
      </p:sp>
      <p:sp>
        <p:nvSpPr>
          <p:cNvPr id="13" name="Slide Number Placeholder 5">
            <a:extLst>
              <a:ext uri="{FF2B5EF4-FFF2-40B4-BE49-F238E27FC236}">
                <a16:creationId xmlns:a16="http://schemas.microsoft.com/office/drawing/2014/main" id="{C3878219-6B4C-3985-E4E1-CAC957691857}"/>
              </a:ext>
            </a:extLst>
          </p:cNvPr>
          <p:cNvSpPr>
            <a:spLocks noGrp="1"/>
          </p:cNvSpPr>
          <p:nvPr>
            <p:ph type="sldNum" sz="quarter" idx="12"/>
          </p:nvPr>
        </p:nvSpPr>
        <p:spPr>
          <a:xfrm>
            <a:off x="11001082" y="6290361"/>
            <a:ext cx="602338" cy="365125"/>
          </a:xfrm>
        </p:spPr>
        <p:txBody>
          <a:bodyPr/>
          <a:lstStyle>
            <a:lvl1pPr>
              <a:defRPr>
                <a:solidFill>
                  <a:schemeClr val="tx2"/>
                </a:solidFill>
              </a:defRPr>
            </a:lvl1pPr>
          </a:lstStyle>
          <a:p>
            <a:r>
              <a:rPr lang="en-US"/>
              <a:t>| </a:t>
            </a:r>
            <a:fld id="{9141048C-E6A7-604B-AFFE-3488B6EB0CB6}" type="slidenum">
              <a:rPr lang="en-US" smtClean="0"/>
              <a:pPr/>
              <a:t>‹#›</a:t>
            </a:fld>
            <a:endParaRPr lang="en-US"/>
          </a:p>
        </p:txBody>
      </p:sp>
      <p:sp>
        <p:nvSpPr>
          <p:cNvPr id="2" name="Title 1">
            <a:extLst>
              <a:ext uri="{FF2B5EF4-FFF2-40B4-BE49-F238E27FC236}">
                <a16:creationId xmlns:a16="http://schemas.microsoft.com/office/drawing/2014/main" id="{968CBD1B-0F26-7307-2A35-FC6644047CBC}"/>
              </a:ext>
            </a:extLst>
          </p:cNvPr>
          <p:cNvSpPr>
            <a:spLocks noGrp="1"/>
          </p:cNvSpPr>
          <p:nvPr>
            <p:ph type="ctrTitle"/>
          </p:nvPr>
        </p:nvSpPr>
        <p:spPr>
          <a:xfrm>
            <a:off x="470337" y="2297674"/>
            <a:ext cx="9144000" cy="688386"/>
          </a:xfrm>
        </p:spPr>
        <p:txBody>
          <a:bodyPr anchor="b">
            <a:normAutofit/>
          </a:bodyPr>
          <a:lstStyle>
            <a:lvl1pPr algn="l">
              <a:defRPr sz="4000">
                <a:solidFill>
                  <a:schemeClr val="bg1"/>
                </a:solidFill>
              </a:defRPr>
            </a:lvl1pPr>
          </a:lstStyle>
          <a:p>
            <a:r>
              <a:rPr lang="en-GB"/>
              <a:t>Click to edit Master title style</a:t>
            </a:r>
            <a:endParaRPr lang="en-US"/>
          </a:p>
        </p:txBody>
      </p:sp>
      <p:pic>
        <p:nvPicPr>
          <p:cNvPr id="5" name="Picture 4">
            <a:extLst>
              <a:ext uri="{FF2B5EF4-FFF2-40B4-BE49-F238E27FC236}">
                <a16:creationId xmlns:a16="http://schemas.microsoft.com/office/drawing/2014/main" id="{71ED6259-89EF-2051-B31C-55215061F93A}"/>
              </a:ext>
            </a:extLst>
          </p:cNvPr>
          <p:cNvPicPr>
            <a:picLocks noChangeAspect="1"/>
          </p:cNvPicPr>
          <p:nvPr userDrawn="1"/>
        </p:nvPicPr>
        <p:blipFill>
          <a:blip r:embed="rId4" r:link="rId5"/>
          <a:srcRect/>
          <a:stretch>
            <a:fillRect/>
          </a:stretch>
        </p:blipFill>
        <p:spPr>
          <a:xfrm>
            <a:off x="218090" y="6028805"/>
            <a:ext cx="2546130" cy="885880"/>
          </a:xfrm>
          <a:prstGeom prst="rect">
            <a:avLst/>
          </a:prstGeom>
        </p:spPr>
      </p:pic>
      <p:pic>
        <p:nvPicPr>
          <p:cNvPr id="15" name="Picture 14" descr="A green and black logo&#10;&#10;AI-generated content may be incorrect.">
            <a:extLst>
              <a:ext uri="{FF2B5EF4-FFF2-40B4-BE49-F238E27FC236}">
                <a16:creationId xmlns:a16="http://schemas.microsoft.com/office/drawing/2014/main" id="{851D86E2-D97E-8AFF-3F77-A6D0AA955FD2}"/>
              </a:ext>
            </a:extLst>
          </p:cNvPr>
          <p:cNvPicPr>
            <a:picLocks noChangeAspect="1"/>
          </p:cNvPicPr>
          <p:nvPr userDrawn="1"/>
        </p:nvPicPr>
        <p:blipFill>
          <a:blip r:embed="rId6" r:link="rId7"/>
          <a:stretch>
            <a:fillRect/>
          </a:stretch>
        </p:blipFill>
        <p:spPr>
          <a:xfrm>
            <a:off x="548952" y="1648047"/>
            <a:ext cx="438524" cy="438524"/>
          </a:xfrm>
          <a:prstGeom prst="rect">
            <a:avLst/>
          </a:prstGeom>
        </p:spPr>
      </p:pic>
      <p:cxnSp>
        <p:nvCxnSpPr>
          <p:cNvPr id="17" name="Straight Connector 16">
            <a:extLst>
              <a:ext uri="{FF2B5EF4-FFF2-40B4-BE49-F238E27FC236}">
                <a16:creationId xmlns:a16="http://schemas.microsoft.com/office/drawing/2014/main" id="{B105A166-7208-F160-E99B-277FF96446D1}"/>
              </a:ext>
            </a:extLst>
          </p:cNvPr>
          <p:cNvCxnSpPr/>
          <p:nvPr userDrawn="1"/>
        </p:nvCxnSpPr>
        <p:spPr>
          <a:xfrm>
            <a:off x="3032449" y="6176865"/>
            <a:ext cx="0" cy="54461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1945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White Background Type Only">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DC83FA7-446E-954E-A578-0C58CA0B12E2}"/>
              </a:ext>
            </a:extLst>
          </p:cNvPr>
          <p:cNvGrpSpPr/>
          <p:nvPr userDrawn="1"/>
        </p:nvGrpSpPr>
        <p:grpSpPr>
          <a:xfrm>
            <a:off x="0" y="-4239"/>
            <a:ext cx="12192000" cy="1120580"/>
            <a:chOff x="0" y="-3180"/>
            <a:chExt cx="9144000" cy="840435"/>
          </a:xfrm>
        </p:grpSpPr>
        <p:grpSp>
          <p:nvGrpSpPr>
            <p:cNvPr id="7" name="Group 6">
              <a:extLst>
                <a:ext uri="{FF2B5EF4-FFF2-40B4-BE49-F238E27FC236}">
                  <a16:creationId xmlns:a16="http://schemas.microsoft.com/office/drawing/2014/main" id="{83953632-092F-C146-B9E2-97F73BB843BD}"/>
                </a:ext>
              </a:extLst>
            </p:cNvPr>
            <p:cNvGrpSpPr/>
            <p:nvPr userDrawn="1"/>
          </p:nvGrpSpPr>
          <p:grpSpPr>
            <a:xfrm>
              <a:off x="0" y="-3180"/>
              <a:ext cx="9144000" cy="840435"/>
              <a:chOff x="0" y="-3180"/>
              <a:chExt cx="9144000" cy="840435"/>
            </a:xfrm>
          </p:grpSpPr>
          <p:sp>
            <p:nvSpPr>
              <p:cNvPr id="3" name="Rectangle 2">
                <a:extLst>
                  <a:ext uri="{FF2B5EF4-FFF2-40B4-BE49-F238E27FC236}">
                    <a16:creationId xmlns:a16="http://schemas.microsoft.com/office/drawing/2014/main" id="{4F43BCCA-5A19-764F-B66D-1D82AC223596}"/>
                  </a:ext>
                </a:extLst>
              </p:cNvPr>
              <p:cNvSpPr/>
              <p:nvPr userDrawn="1"/>
            </p:nvSpPr>
            <p:spPr>
              <a:xfrm>
                <a:off x="2314965" y="-3180"/>
                <a:ext cx="6829035" cy="829315"/>
              </a:xfrm>
              <a:custGeom>
                <a:avLst/>
                <a:gdLst>
                  <a:gd name="connsiteX0" fmla="*/ 0 w 6829035"/>
                  <a:gd name="connsiteY0" fmla="*/ 0 h 822960"/>
                  <a:gd name="connsiteX1" fmla="*/ 6829035 w 6829035"/>
                  <a:gd name="connsiteY1" fmla="*/ 0 h 822960"/>
                  <a:gd name="connsiteX2" fmla="*/ 6829035 w 6829035"/>
                  <a:gd name="connsiteY2" fmla="*/ 822960 h 822960"/>
                  <a:gd name="connsiteX3" fmla="*/ 0 w 6829035"/>
                  <a:gd name="connsiteY3" fmla="*/ 822960 h 822960"/>
                  <a:gd name="connsiteX4" fmla="*/ 0 w 6829035"/>
                  <a:gd name="connsiteY4" fmla="*/ 0 h 822960"/>
                  <a:gd name="connsiteX0" fmla="*/ 0 w 6829035"/>
                  <a:gd name="connsiteY0" fmla="*/ 0 h 822960"/>
                  <a:gd name="connsiteX1" fmla="*/ 6829035 w 6829035"/>
                  <a:gd name="connsiteY1" fmla="*/ 0 h 822960"/>
                  <a:gd name="connsiteX2" fmla="*/ 6829035 w 6829035"/>
                  <a:gd name="connsiteY2" fmla="*/ 822960 h 822960"/>
                  <a:gd name="connsiteX3" fmla="*/ 555625 w 6829035"/>
                  <a:gd name="connsiteY3" fmla="*/ 822960 h 822960"/>
                  <a:gd name="connsiteX4" fmla="*/ 0 w 6829035"/>
                  <a:gd name="connsiteY4" fmla="*/ 0 h 822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9035" h="822960">
                    <a:moveTo>
                      <a:pt x="0" y="0"/>
                    </a:moveTo>
                    <a:lnTo>
                      <a:pt x="6829035" y="0"/>
                    </a:lnTo>
                    <a:lnTo>
                      <a:pt x="6829035" y="822960"/>
                    </a:lnTo>
                    <a:lnTo>
                      <a:pt x="555625" y="822960"/>
                    </a:lnTo>
                    <a:lnTo>
                      <a:pt x="0" y="0"/>
                    </a:lnTo>
                    <a:close/>
                  </a:path>
                </a:pathLst>
              </a:custGeom>
              <a:solidFill>
                <a:srgbClr val="575757"/>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2" name="Rectangle 1">
                <a:extLst>
                  <a:ext uri="{FF2B5EF4-FFF2-40B4-BE49-F238E27FC236}">
                    <a16:creationId xmlns:a16="http://schemas.microsoft.com/office/drawing/2014/main" id="{906C18A8-5BF9-9547-804C-9BFF00FBE96A}"/>
                  </a:ext>
                </a:extLst>
              </p:cNvPr>
              <p:cNvSpPr/>
              <p:nvPr userDrawn="1"/>
            </p:nvSpPr>
            <p:spPr>
              <a:xfrm>
                <a:off x="0" y="-3177"/>
                <a:ext cx="2938794" cy="829313"/>
              </a:xfrm>
              <a:custGeom>
                <a:avLst/>
                <a:gdLst>
                  <a:gd name="connsiteX0" fmla="*/ 0 w 2488928"/>
                  <a:gd name="connsiteY0" fmla="*/ 0 h 822325"/>
                  <a:gd name="connsiteX1" fmla="*/ 2488928 w 2488928"/>
                  <a:gd name="connsiteY1" fmla="*/ 0 h 822325"/>
                  <a:gd name="connsiteX2" fmla="*/ 2488928 w 2488928"/>
                  <a:gd name="connsiteY2" fmla="*/ 822325 h 822325"/>
                  <a:gd name="connsiteX3" fmla="*/ 0 w 2488928"/>
                  <a:gd name="connsiteY3" fmla="*/ 822325 h 822325"/>
                  <a:gd name="connsiteX4" fmla="*/ 0 w 2488928"/>
                  <a:gd name="connsiteY4" fmla="*/ 0 h 822325"/>
                  <a:gd name="connsiteX0" fmla="*/ 0 w 2938794"/>
                  <a:gd name="connsiteY0" fmla="*/ 0 h 836994"/>
                  <a:gd name="connsiteX1" fmla="*/ 2488928 w 2938794"/>
                  <a:gd name="connsiteY1" fmla="*/ 0 h 836994"/>
                  <a:gd name="connsiteX2" fmla="*/ 2938794 w 2938794"/>
                  <a:gd name="connsiteY2" fmla="*/ 836994 h 836994"/>
                  <a:gd name="connsiteX3" fmla="*/ 0 w 2938794"/>
                  <a:gd name="connsiteY3" fmla="*/ 822325 h 836994"/>
                  <a:gd name="connsiteX4" fmla="*/ 0 w 2938794"/>
                  <a:gd name="connsiteY4" fmla="*/ 0 h 836994"/>
                  <a:gd name="connsiteX0" fmla="*/ 0 w 2938794"/>
                  <a:gd name="connsiteY0" fmla="*/ 0 h 836994"/>
                  <a:gd name="connsiteX1" fmla="*/ 2317783 w 2938794"/>
                  <a:gd name="connsiteY1" fmla="*/ 0 h 836994"/>
                  <a:gd name="connsiteX2" fmla="*/ 2938794 w 2938794"/>
                  <a:gd name="connsiteY2" fmla="*/ 836994 h 836994"/>
                  <a:gd name="connsiteX3" fmla="*/ 0 w 2938794"/>
                  <a:gd name="connsiteY3" fmla="*/ 822325 h 836994"/>
                  <a:gd name="connsiteX4" fmla="*/ 0 w 2938794"/>
                  <a:gd name="connsiteY4" fmla="*/ 0 h 836994"/>
                  <a:gd name="connsiteX0" fmla="*/ 0 w 2938794"/>
                  <a:gd name="connsiteY0" fmla="*/ 0 h 836994"/>
                  <a:gd name="connsiteX1" fmla="*/ 2317783 w 2938794"/>
                  <a:gd name="connsiteY1" fmla="*/ 0 h 836994"/>
                  <a:gd name="connsiteX2" fmla="*/ 2938794 w 2938794"/>
                  <a:gd name="connsiteY2" fmla="*/ 836994 h 836994"/>
                  <a:gd name="connsiteX3" fmla="*/ 0 w 2938794"/>
                  <a:gd name="connsiteY3" fmla="*/ 831850 h 836994"/>
                  <a:gd name="connsiteX4" fmla="*/ 0 w 2938794"/>
                  <a:gd name="connsiteY4" fmla="*/ 0 h 836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8794" h="836994">
                    <a:moveTo>
                      <a:pt x="0" y="0"/>
                    </a:moveTo>
                    <a:lnTo>
                      <a:pt x="2317783" y="0"/>
                    </a:lnTo>
                    <a:lnTo>
                      <a:pt x="2938794" y="836994"/>
                    </a:lnTo>
                    <a:lnTo>
                      <a:pt x="0" y="831850"/>
                    </a:lnTo>
                    <a:lnTo>
                      <a:pt x="0" y="0"/>
                    </a:lnTo>
                    <a:close/>
                  </a:path>
                </a:pathLst>
              </a:custGeom>
              <a:solidFill>
                <a:srgbClr val="44883E"/>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400" dirty="0"/>
              </a:p>
            </p:txBody>
          </p:sp>
          <p:pic>
            <p:nvPicPr>
              <p:cNvPr id="5" name="Picture 4">
                <a:extLst>
                  <a:ext uri="{FF2B5EF4-FFF2-40B4-BE49-F238E27FC236}">
                    <a16:creationId xmlns:a16="http://schemas.microsoft.com/office/drawing/2014/main" id="{18C462FB-D239-7B48-A0DB-CB7AF9843DD8}"/>
                  </a:ext>
                </a:extLst>
              </p:cNvPr>
              <p:cNvPicPr>
                <a:picLocks noChangeAspect="1"/>
              </p:cNvPicPr>
              <p:nvPr userDrawn="1"/>
            </p:nvPicPr>
            <p:blipFill>
              <a:blip r:embed="rId2"/>
              <a:stretch>
                <a:fillRect/>
              </a:stretch>
            </p:blipFill>
            <p:spPr>
              <a:xfrm>
                <a:off x="2266796" y="-3175"/>
                <a:ext cx="761640" cy="840430"/>
              </a:xfrm>
              <a:prstGeom prst="rect">
                <a:avLst/>
              </a:prstGeom>
            </p:spPr>
          </p:pic>
        </p:grpSp>
        <p:pic>
          <p:nvPicPr>
            <p:cNvPr id="20" name="Picture 19">
              <a:extLst>
                <a:ext uri="{FF2B5EF4-FFF2-40B4-BE49-F238E27FC236}">
                  <a16:creationId xmlns:a16="http://schemas.microsoft.com/office/drawing/2014/main" id="{E0A8EE2A-83BE-C648-8B43-A530FE5A2CB4}"/>
                </a:ext>
              </a:extLst>
            </p:cNvPr>
            <p:cNvPicPr>
              <a:picLocks noChangeAspect="1"/>
            </p:cNvPicPr>
            <p:nvPr userDrawn="1"/>
          </p:nvPicPr>
          <p:blipFill>
            <a:blip r:embed="rId3"/>
            <a:srcRect/>
            <a:stretch/>
          </p:blipFill>
          <p:spPr>
            <a:xfrm>
              <a:off x="89642" y="103345"/>
              <a:ext cx="2135681" cy="636390"/>
            </a:xfrm>
            <a:prstGeom prst="rect">
              <a:avLst/>
            </a:prstGeom>
          </p:spPr>
        </p:pic>
      </p:grpSp>
      <p:grpSp>
        <p:nvGrpSpPr>
          <p:cNvPr id="22" name="Group 21">
            <a:extLst>
              <a:ext uri="{FF2B5EF4-FFF2-40B4-BE49-F238E27FC236}">
                <a16:creationId xmlns:a16="http://schemas.microsoft.com/office/drawing/2014/main" id="{A9471BC3-47F8-7244-857D-0A38FDC1196D}"/>
              </a:ext>
            </a:extLst>
          </p:cNvPr>
          <p:cNvGrpSpPr/>
          <p:nvPr userDrawn="1"/>
        </p:nvGrpSpPr>
        <p:grpSpPr>
          <a:xfrm>
            <a:off x="0" y="6755832"/>
            <a:ext cx="12192000" cy="117211"/>
            <a:chOff x="0" y="5055592"/>
            <a:chExt cx="9144000" cy="87908"/>
          </a:xfrm>
        </p:grpSpPr>
        <p:sp>
          <p:nvSpPr>
            <p:cNvPr id="23" name="Rectangle 22">
              <a:extLst>
                <a:ext uri="{FF2B5EF4-FFF2-40B4-BE49-F238E27FC236}">
                  <a16:creationId xmlns:a16="http://schemas.microsoft.com/office/drawing/2014/main" id="{F5602D0D-F3B4-C44C-AB8D-13FDB7A953BD}"/>
                </a:ext>
              </a:extLst>
            </p:cNvPr>
            <p:cNvSpPr/>
            <p:nvPr/>
          </p:nvSpPr>
          <p:spPr>
            <a:xfrm>
              <a:off x="0" y="5055592"/>
              <a:ext cx="9144000" cy="87908"/>
            </a:xfrm>
            <a:prstGeom prst="rect">
              <a:avLst/>
            </a:prstGeom>
            <a:solidFill>
              <a:srgbClr val="44883E"/>
            </a:solid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24" name="Rectangle 23">
              <a:extLst>
                <a:ext uri="{FF2B5EF4-FFF2-40B4-BE49-F238E27FC236}">
                  <a16:creationId xmlns:a16="http://schemas.microsoft.com/office/drawing/2014/main" id="{2CDB4D3B-8304-004D-B74A-FA12DF104E0D}"/>
                </a:ext>
              </a:extLst>
            </p:cNvPr>
            <p:cNvSpPr/>
            <p:nvPr/>
          </p:nvSpPr>
          <p:spPr>
            <a:xfrm>
              <a:off x="0" y="5055592"/>
              <a:ext cx="2283160" cy="87907"/>
            </a:xfrm>
            <a:prstGeom prst="rect">
              <a:avLst/>
            </a:prstGeom>
            <a:solidFill>
              <a:srgbClr val="FF9D6E"/>
            </a:solid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grpSp>
      <p:sp>
        <p:nvSpPr>
          <p:cNvPr id="25" name="Title 1">
            <a:extLst>
              <a:ext uri="{FF2B5EF4-FFF2-40B4-BE49-F238E27FC236}">
                <a16:creationId xmlns:a16="http://schemas.microsoft.com/office/drawing/2014/main" id="{F6C9B1C6-4885-5549-9DFA-20E56EF30C00}"/>
              </a:ext>
            </a:extLst>
          </p:cNvPr>
          <p:cNvSpPr>
            <a:spLocks noGrp="1"/>
          </p:cNvSpPr>
          <p:nvPr>
            <p:ph type="ctrTitle" hasCustomPrompt="1"/>
          </p:nvPr>
        </p:nvSpPr>
        <p:spPr>
          <a:xfrm>
            <a:off x="1522107" y="1757363"/>
            <a:ext cx="10374557" cy="2128836"/>
          </a:xfrm>
          <a:prstGeom prst="rect">
            <a:avLst/>
          </a:prstGeom>
        </p:spPr>
        <p:txBody>
          <a:bodyPr lIns="0" tIns="274320" rIns="0" bIns="0"/>
          <a:lstStyle>
            <a:lvl1pPr>
              <a:lnSpc>
                <a:spcPts val="6667"/>
              </a:lnSpc>
              <a:defRPr sz="5867" b="0" i="0" spc="-267" baseline="0">
                <a:solidFill>
                  <a:srgbClr val="44883E"/>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this </a:t>
            </a:r>
            <a:br>
              <a:rPr lang="en-US"/>
            </a:br>
            <a:r>
              <a:rPr lang="en-US"/>
              <a:t>master headline</a:t>
            </a:r>
          </a:p>
        </p:txBody>
      </p:sp>
      <p:sp>
        <p:nvSpPr>
          <p:cNvPr id="26" name="Subtitle 2">
            <a:extLst>
              <a:ext uri="{FF2B5EF4-FFF2-40B4-BE49-F238E27FC236}">
                <a16:creationId xmlns:a16="http://schemas.microsoft.com/office/drawing/2014/main" id="{EE116C31-DCB4-4541-A0A2-9DD3ED8B20AD}"/>
              </a:ext>
            </a:extLst>
          </p:cNvPr>
          <p:cNvSpPr>
            <a:spLocks noGrp="1"/>
          </p:cNvSpPr>
          <p:nvPr>
            <p:ph type="subTitle" idx="1" hasCustomPrompt="1"/>
          </p:nvPr>
        </p:nvSpPr>
        <p:spPr>
          <a:xfrm>
            <a:off x="1522106" y="3904260"/>
            <a:ext cx="10374556" cy="2452089"/>
          </a:xfrm>
          <a:prstGeom prst="rect">
            <a:avLst/>
          </a:prstGeom>
        </p:spPr>
        <p:txBody>
          <a:bodyPr wrap="square" lIns="0" tIns="137160" rIns="0" bIns="0"/>
          <a:lstStyle>
            <a:lvl1pPr marL="0" indent="0" algn="l">
              <a:lnSpc>
                <a:spcPts val="3200"/>
              </a:lnSpc>
              <a:spcBef>
                <a:spcPts val="0"/>
              </a:spcBef>
              <a:spcAft>
                <a:spcPts val="1600"/>
              </a:spcAft>
              <a:buNone/>
              <a:defRPr sz="2933" spc="-53" baseline="0">
                <a:solidFill>
                  <a:srgbClr val="575757"/>
                </a:solidFill>
                <a:latin typeface="Open Sans" panose="020B0606030504020204" pitchFamily="34" charset="0"/>
                <a:ea typeface="Open Sans" panose="020B0606030504020204" pitchFamily="34" charset="0"/>
                <a:cs typeface="Open Sans" panose="020B0606030504020204"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this master subhead</a:t>
            </a:r>
          </a:p>
        </p:txBody>
      </p:sp>
      <p:grpSp>
        <p:nvGrpSpPr>
          <p:cNvPr id="30" name="Group 29">
            <a:extLst>
              <a:ext uri="{FF2B5EF4-FFF2-40B4-BE49-F238E27FC236}">
                <a16:creationId xmlns:a16="http://schemas.microsoft.com/office/drawing/2014/main" id="{187E67AB-9907-814D-9D29-D848D0591E51}"/>
              </a:ext>
            </a:extLst>
          </p:cNvPr>
          <p:cNvGrpSpPr/>
          <p:nvPr userDrawn="1"/>
        </p:nvGrpSpPr>
        <p:grpSpPr>
          <a:xfrm>
            <a:off x="0" y="6765139"/>
            <a:ext cx="12192000" cy="117211"/>
            <a:chOff x="0" y="5055592"/>
            <a:chExt cx="9144000" cy="87908"/>
          </a:xfrm>
        </p:grpSpPr>
        <p:sp>
          <p:nvSpPr>
            <p:cNvPr id="31" name="Rectangle 30">
              <a:extLst>
                <a:ext uri="{FF2B5EF4-FFF2-40B4-BE49-F238E27FC236}">
                  <a16:creationId xmlns:a16="http://schemas.microsoft.com/office/drawing/2014/main" id="{15699AC2-95A8-D447-8D29-584DAC86551B}"/>
                </a:ext>
              </a:extLst>
            </p:cNvPr>
            <p:cNvSpPr/>
            <p:nvPr/>
          </p:nvSpPr>
          <p:spPr>
            <a:xfrm>
              <a:off x="0" y="5055592"/>
              <a:ext cx="9144000" cy="87908"/>
            </a:xfrm>
            <a:prstGeom prst="rect">
              <a:avLst/>
            </a:prstGeom>
            <a:solidFill>
              <a:srgbClr val="44883E"/>
            </a:solid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32" name="Rectangle 31">
              <a:extLst>
                <a:ext uri="{FF2B5EF4-FFF2-40B4-BE49-F238E27FC236}">
                  <a16:creationId xmlns:a16="http://schemas.microsoft.com/office/drawing/2014/main" id="{81235F7A-2EEB-D140-AFD6-5E91540CF743}"/>
                </a:ext>
              </a:extLst>
            </p:cNvPr>
            <p:cNvSpPr/>
            <p:nvPr/>
          </p:nvSpPr>
          <p:spPr>
            <a:xfrm>
              <a:off x="0" y="5055592"/>
              <a:ext cx="2283160" cy="87907"/>
            </a:xfrm>
            <a:prstGeom prst="rect">
              <a:avLst/>
            </a:prstGeom>
            <a:solidFill>
              <a:srgbClr val="FF9D6E"/>
            </a:solid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grpSp>
      <p:sp>
        <p:nvSpPr>
          <p:cNvPr id="6" name="Text Placeholder 5">
            <a:extLst>
              <a:ext uri="{FF2B5EF4-FFF2-40B4-BE49-F238E27FC236}">
                <a16:creationId xmlns:a16="http://schemas.microsoft.com/office/drawing/2014/main" id="{CE46FFFD-3A3D-9C48-B854-A871DF1C3781}"/>
              </a:ext>
            </a:extLst>
          </p:cNvPr>
          <p:cNvSpPr>
            <a:spLocks noGrp="1"/>
          </p:cNvSpPr>
          <p:nvPr>
            <p:ph type="body" sz="quarter" idx="11" hasCustomPrompt="1"/>
          </p:nvPr>
        </p:nvSpPr>
        <p:spPr>
          <a:xfrm>
            <a:off x="3973690" y="4236"/>
            <a:ext cx="7922972" cy="1096433"/>
          </a:xfrm>
          <a:prstGeom prst="rect">
            <a:avLst/>
          </a:prstGeom>
        </p:spPr>
        <p:txBody>
          <a:bodyPr lIns="0" tIns="0" rIns="0" bIns="0" anchor="ctr" anchorCtr="0"/>
          <a:lstStyle>
            <a:lvl1pPr marL="0" indent="0" algn="r">
              <a:lnSpc>
                <a:spcPts val="2933"/>
              </a:lnSpc>
              <a:spcBef>
                <a:spcPts val="0"/>
              </a:spcBef>
              <a:buNone/>
              <a:defRPr sz="2667" spc="-4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this master slide title</a:t>
            </a:r>
          </a:p>
        </p:txBody>
      </p:sp>
      <p:sp>
        <p:nvSpPr>
          <p:cNvPr id="16" name="Slide Number Placeholder 1">
            <a:extLst>
              <a:ext uri="{FF2B5EF4-FFF2-40B4-BE49-F238E27FC236}">
                <a16:creationId xmlns:a16="http://schemas.microsoft.com/office/drawing/2014/main" id="{12121783-4E77-714D-AC1B-5233D2821765}"/>
              </a:ext>
            </a:extLst>
          </p:cNvPr>
          <p:cNvSpPr>
            <a:spLocks noGrp="1"/>
          </p:cNvSpPr>
          <p:nvPr>
            <p:ph type="sldNum" sz="quarter" idx="4"/>
          </p:nvPr>
        </p:nvSpPr>
        <p:spPr>
          <a:xfrm>
            <a:off x="0" y="6356351"/>
            <a:ext cx="2743200" cy="366183"/>
          </a:xfrm>
          <a:prstGeom prst="rect">
            <a:avLst/>
          </a:prstGeom>
        </p:spPr>
        <p:txBody>
          <a:bodyPr vert="horz" lIns="91440" tIns="45720" rIns="91440" bIns="45720" rtlCol="0" anchor="ctr"/>
          <a:lstStyle>
            <a:lvl1pPr algn="l">
              <a:defRPr sz="1333" b="0" i="0">
                <a:solidFill>
                  <a:srgbClr val="575757"/>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BCD7221C-A62B-3F41-A629-7DEE34EAB2FE}" type="slidenum">
              <a:rPr lang="en-US" smtClean="0"/>
              <a:pPr/>
              <a:t>‹#›</a:t>
            </a:fld>
            <a:endParaRPr lang="en-US" dirty="0"/>
          </a:p>
        </p:txBody>
      </p:sp>
      <p:sp>
        <p:nvSpPr>
          <p:cNvPr id="9" name="Text Placeholder 8">
            <a:extLst>
              <a:ext uri="{FF2B5EF4-FFF2-40B4-BE49-F238E27FC236}">
                <a16:creationId xmlns:a16="http://schemas.microsoft.com/office/drawing/2014/main" id="{094F41F7-55E5-7245-8F7F-E4C33D97C5F9}"/>
              </a:ext>
            </a:extLst>
          </p:cNvPr>
          <p:cNvSpPr>
            <a:spLocks noGrp="1"/>
          </p:cNvSpPr>
          <p:nvPr>
            <p:ph type="body" sz="quarter" idx="12" hasCustomPrompt="1"/>
          </p:nvPr>
        </p:nvSpPr>
        <p:spPr>
          <a:xfrm>
            <a:off x="1522106" y="1100668"/>
            <a:ext cx="10374556" cy="671520"/>
          </a:xfrm>
          <a:prstGeom prst="rect">
            <a:avLst/>
          </a:prstGeom>
        </p:spPr>
        <p:txBody>
          <a:bodyPr lIns="0" tIns="0" rIns="0" bIns="0" anchor="ctr" anchorCtr="0"/>
          <a:lstStyle>
            <a:lvl1pPr marL="0" indent="0">
              <a:buNone/>
              <a:defRPr sz="1467" b="1" i="0" spc="267" baseline="0">
                <a:solidFill>
                  <a:srgbClr val="575757"/>
                </a:solidFill>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sz="1467" b="1" i="0">
                <a:latin typeface="Open Sans" panose="020B0606030504020204" pitchFamily="34" charset="0"/>
                <a:ea typeface="Open Sans" panose="020B0606030504020204" pitchFamily="34" charset="0"/>
                <a:cs typeface="Open Sans" panose="020B0606030504020204" pitchFamily="34" charset="0"/>
              </a:defRPr>
            </a:lvl2pPr>
            <a:lvl3pPr marL="914377" indent="0">
              <a:buNone/>
              <a:defRPr sz="1467" b="1" i="0">
                <a:latin typeface="Open Sans" panose="020B0606030504020204" pitchFamily="34" charset="0"/>
                <a:ea typeface="Open Sans" panose="020B0606030504020204" pitchFamily="34" charset="0"/>
                <a:cs typeface="Open Sans" panose="020B0606030504020204" pitchFamily="34" charset="0"/>
              </a:defRPr>
            </a:lvl3pPr>
            <a:lvl4pPr marL="1371566" indent="0">
              <a:buNone/>
              <a:defRPr sz="1467" b="1" i="0">
                <a:latin typeface="Open Sans" panose="020B0606030504020204" pitchFamily="34" charset="0"/>
                <a:ea typeface="Open Sans" panose="020B0606030504020204" pitchFamily="34" charset="0"/>
                <a:cs typeface="Open Sans" panose="020B0606030504020204" pitchFamily="34" charset="0"/>
              </a:defRPr>
            </a:lvl4pPr>
            <a:lvl5pPr marL="1828754" indent="0">
              <a:buNone/>
              <a:defRPr sz="1467" b="1"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(OR DELETE) OPTIONAL SUBHEAD TO CLARIFY BULLET POINTS</a:t>
            </a:r>
          </a:p>
        </p:txBody>
      </p:sp>
    </p:spTree>
    <p:extLst>
      <p:ext uri="{BB962C8B-B14F-4D97-AF65-F5344CB8AC3E}">
        <p14:creationId xmlns:p14="http://schemas.microsoft.com/office/powerpoint/2010/main" val="26785937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White Background For Charts">
    <p:bg>
      <p:bgRef idx="1001">
        <a:schemeClr val="bg1"/>
      </p:bgRef>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821256F0-9B66-4548-851D-398F6948E856}"/>
              </a:ext>
            </a:extLst>
          </p:cNvPr>
          <p:cNvGrpSpPr/>
          <p:nvPr userDrawn="1"/>
        </p:nvGrpSpPr>
        <p:grpSpPr>
          <a:xfrm>
            <a:off x="0" y="-4239"/>
            <a:ext cx="12192000" cy="1120580"/>
            <a:chOff x="0" y="-3180"/>
            <a:chExt cx="9144000" cy="840435"/>
          </a:xfrm>
        </p:grpSpPr>
        <p:grpSp>
          <p:nvGrpSpPr>
            <p:cNvPr id="17" name="Group 16">
              <a:extLst>
                <a:ext uri="{FF2B5EF4-FFF2-40B4-BE49-F238E27FC236}">
                  <a16:creationId xmlns:a16="http://schemas.microsoft.com/office/drawing/2014/main" id="{C163B4B4-1702-064C-9935-89025E109007}"/>
                </a:ext>
              </a:extLst>
            </p:cNvPr>
            <p:cNvGrpSpPr/>
            <p:nvPr userDrawn="1"/>
          </p:nvGrpSpPr>
          <p:grpSpPr>
            <a:xfrm>
              <a:off x="0" y="-3180"/>
              <a:ext cx="9144000" cy="840435"/>
              <a:chOff x="0" y="-3180"/>
              <a:chExt cx="9144000" cy="840435"/>
            </a:xfrm>
          </p:grpSpPr>
          <p:sp>
            <p:nvSpPr>
              <p:cNvPr id="28" name="Rectangle 2">
                <a:extLst>
                  <a:ext uri="{FF2B5EF4-FFF2-40B4-BE49-F238E27FC236}">
                    <a16:creationId xmlns:a16="http://schemas.microsoft.com/office/drawing/2014/main" id="{F9476625-55A9-3442-9974-13B77F47F438}"/>
                  </a:ext>
                </a:extLst>
              </p:cNvPr>
              <p:cNvSpPr/>
              <p:nvPr userDrawn="1"/>
            </p:nvSpPr>
            <p:spPr>
              <a:xfrm>
                <a:off x="2314965" y="-3180"/>
                <a:ext cx="6829035" cy="829315"/>
              </a:xfrm>
              <a:custGeom>
                <a:avLst/>
                <a:gdLst>
                  <a:gd name="connsiteX0" fmla="*/ 0 w 6829035"/>
                  <a:gd name="connsiteY0" fmla="*/ 0 h 822960"/>
                  <a:gd name="connsiteX1" fmla="*/ 6829035 w 6829035"/>
                  <a:gd name="connsiteY1" fmla="*/ 0 h 822960"/>
                  <a:gd name="connsiteX2" fmla="*/ 6829035 w 6829035"/>
                  <a:gd name="connsiteY2" fmla="*/ 822960 h 822960"/>
                  <a:gd name="connsiteX3" fmla="*/ 0 w 6829035"/>
                  <a:gd name="connsiteY3" fmla="*/ 822960 h 822960"/>
                  <a:gd name="connsiteX4" fmla="*/ 0 w 6829035"/>
                  <a:gd name="connsiteY4" fmla="*/ 0 h 822960"/>
                  <a:gd name="connsiteX0" fmla="*/ 0 w 6829035"/>
                  <a:gd name="connsiteY0" fmla="*/ 0 h 822960"/>
                  <a:gd name="connsiteX1" fmla="*/ 6829035 w 6829035"/>
                  <a:gd name="connsiteY1" fmla="*/ 0 h 822960"/>
                  <a:gd name="connsiteX2" fmla="*/ 6829035 w 6829035"/>
                  <a:gd name="connsiteY2" fmla="*/ 822960 h 822960"/>
                  <a:gd name="connsiteX3" fmla="*/ 555625 w 6829035"/>
                  <a:gd name="connsiteY3" fmla="*/ 822960 h 822960"/>
                  <a:gd name="connsiteX4" fmla="*/ 0 w 6829035"/>
                  <a:gd name="connsiteY4" fmla="*/ 0 h 822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9035" h="822960">
                    <a:moveTo>
                      <a:pt x="0" y="0"/>
                    </a:moveTo>
                    <a:lnTo>
                      <a:pt x="6829035" y="0"/>
                    </a:lnTo>
                    <a:lnTo>
                      <a:pt x="6829035" y="822960"/>
                    </a:lnTo>
                    <a:lnTo>
                      <a:pt x="555625" y="822960"/>
                    </a:lnTo>
                    <a:lnTo>
                      <a:pt x="0" y="0"/>
                    </a:lnTo>
                    <a:close/>
                  </a:path>
                </a:pathLst>
              </a:custGeom>
              <a:solidFill>
                <a:srgbClr val="575757"/>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29" name="Rectangle 1">
                <a:extLst>
                  <a:ext uri="{FF2B5EF4-FFF2-40B4-BE49-F238E27FC236}">
                    <a16:creationId xmlns:a16="http://schemas.microsoft.com/office/drawing/2014/main" id="{8424732B-5E9B-E648-B1D9-036BA9B5BBE8}"/>
                  </a:ext>
                </a:extLst>
              </p:cNvPr>
              <p:cNvSpPr/>
              <p:nvPr userDrawn="1"/>
            </p:nvSpPr>
            <p:spPr>
              <a:xfrm>
                <a:off x="0" y="-3177"/>
                <a:ext cx="2938794" cy="829313"/>
              </a:xfrm>
              <a:custGeom>
                <a:avLst/>
                <a:gdLst>
                  <a:gd name="connsiteX0" fmla="*/ 0 w 2488928"/>
                  <a:gd name="connsiteY0" fmla="*/ 0 h 822325"/>
                  <a:gd name="connsiteX1" fmla="*/ 2488928 w 2488928"/>
                  <a:gd name="connsiteY1" fmla="*/ 0 h 822325"/>
                  <a:gd name="connsiteX2" fmla="*/ 2488928 w 2488928"/>
                  <a:gd name="connsiteY2" fmla="*/ 822325 h 822325"/>
                  <a:gd name="connsiteX3" fmla="*/ 0 w 2488928"/>
                  <a:gd name="connsiteY3" fmla="*/ 822325 h 822325"/>
                  <a:gd name="connsiteX4" fmla="*/ 0 w 2488928"/>
                  <a:gd name="connsiteY4" fmla="*/ 0 h 822325"/>
                  <a:gd name="connsiteX0" fmla="*/ 0 w 2938794"/>
                  <a:gd name="connsiteY0" fmla="*/ 0 h 836994"/>
                  <a:gd name="connsiteX1" fmla="*/ 2488928 w 2938794"/>
                  <a:gd name="connsiteY1" fmla="*/ 0 h 836994"/>
                  <a:gd name="connsiteX2" fmla="*/ 2938794 w 2938794"/>
                  <a:gd name="connsiteY2" fmla="*/ 836994 h 836994"/>
                  <a:gd name="connsiteX3" fmla="*/ 0 w 2938794"/>
                  <a:gd name="connsiteY3" fmla="*/ 822325 h 836994"/>
                  <a:gd name="connsiteX4" fmla="*/ 0 w 2938794"/>
                  <a:gd name="connsiteY4" fmla="*/ 0 h 836994"/>
                  <a:gd name="connsiteX0" fmla="*/ 0 w 2938794"/>
                  <a:gd name="connsiteY0" fmla="*/ 0 h 836994"/>
                  <a:gd name="connsiteX1" fmla="*/ 2317783 w 2938794"/>
                  <a:gd name="connsiteY1" fmla="*/ 0 h 836994"/>
                  <a:gd name="connsiteX2" fmla="*/ 2938794 w 2938794"/>
                  <a:gd name="connsiteY2" fmla="*/ 836994 h 836994"/>
                  <a:gd name="connsiteX3" fmla="*/ 0 w 2938794"/>
                  <a:gd name="connsiteY3" fmla="*/ 822325 h 836994"/>
                  <a:gd name="connsiteX4" fmla="*/ 0 w 2938794"/>
                  <a:gd name="connsiteY4" fmla="*/ 0 h 836994"/>
                  <a:gd name="connsiteX0" fmla="*/ 0 w 2938794"/>
                  <a:gd name="connsiteY0" fmla="*/ 0 h 836994"/>
                  <a:gd name="connsiteX1" fmla="*/ 2317783 w 2938794"/>
                  <a:gd name="connsiteY1" fmla="*/ 0 h 836994"/>
                  <a:gd name="connsiteX2" fmla="*/ 2938794 w 2938794"/>
                  <a:gd name="connsiteY2" fmla="*/ 836994 h 836994"/>
                  <a:gd name="connsiteX3" fmla="*/ 0 w 2938794"/>
                  <a:gd name="connsiteY3" fmla="*/ 831850 h 836994"/>
                  <a:gd name="connsiteX4" fmla="*/ 0 w 2938794"/>
                  <a:gd name="connsiteY4" fmla="*/ 0 h 836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8794" h="836994">
                    <a:moveTo>
                      <a:pt x="0" y="0"/>
                    </a:moveTo>
                    <a:lnTo>
                      <a:pt x="2317783" y="0"/>
                    </a:lnTo>
                    <a:lnTo>
                      <a:pt x="2938794" y="836994"/>
                    </a:lnTo>
                    <a:lnTo>
                      <a:pt x="0" y="831850"/>
                    </a:lnTo>
                    <a:lnTo>
                      <a:pt x="0" y="0"/>
                    </a:lnTo>
                    <a:close/>
                  </a:path>
                </a:pathLst>
              </a:custGeom>
              <a:solidFill>
                <a:srgbClr val="44883E"/>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400" dirty="0"/>
              </a:p>
            </p:txBody>
          </p:sp>
          <p:pic>
            <p:nvPicPr>
              <p:cNvPr id="33" name="Picture 32">
                <a:extLst>
                  <a:ext uri="{FF2B5EF4-FFF2-40B4-BE49-F238E27FC236}">
                    <a16:creationId xmlns:a16="http://schemas.microsoft.com/office/drawing/2014/main" id="{FBBCB9B9-C5B5-534F-B790-7D19A8AA7435}"/>
                  </a:ext>
                </a:extLst>
              </p:cNvPr>
              <p:cNvPicPr>
                <a:picLocks noChangeAspect="1"/>
              </p:cNvPicPr>
              <p:nvPr userDrawn="1"/>
            </p:nvPicPr>
            <p:blipFill>
              <a:blip r:embed="rId2"/>
              <a:stretch>
                <a:fillRect/>
              </a:stretch>
            </p:blipFill>
            <p:spPr>
              <a:xfrm>
                <a:off x="2266796" y="-3175"/>
                <a:ext cx="761640" cy="840430"/>
              </a:xfrm>
              <a:prstGeom prst="rect">
                <a:avLst/>
              </a:prstGeom>
            </p:spPr>
          </p:pic>
        </p:grpSp>
        <p:pic>
          <p:nvPicPr>
            <p:cNvPr id="27" name="Picture 26">
              <a:extLst>
                <a:ext uri="{FF2B5EF4-FFF2-40B4-BE49-F238E27FC236}">
                  <a16:creationId xmlns:a16="http://schemas.microsoft.com/office/drawing/2014/main" id="{80BF3E0A-52E4-7F4B-AE85-2A1372C9414A}"/>
                </a:ext>
              </a:extLst>
            </p:cNvPr>
            <p:cNvPicPr>
              <a:picLocks noChangeAspect="1"/>
            </p:cNvPicPr>
            <p:nvPr userDrawn="1"/>
          </p:nvPicPr>
          <p:blipFill>
            <a:blip r:embed="rId3"/>
            <a:srcRect/>
            <a:stretch/>
          </p:blipFill>
          <p:spPr>
            <a:xfrm>
              <a:off x="89642" y="103345"/>
              <a:ext cx="2135681" cy="636390"/>
            </a:xfrm>
            <a:prstGeom prst="rect">
              <a:avLst/>
            </a:prstGeom>
          </p:spPr>
        </p:pic>
      </p:grpSp>
      <p:grpSp>
        <p:nvGrpSpPr>
          <p:cNvPr id="22" name="Group 21">
            <a:extLst>
              <a:ext uri="{FF2B5EF4-FFF2-40B4-BE49-F238E27FC236}">
                <a16:creationId xmlns:a16="http://schemas.microsoft.com/office/drawing/2014/main" id="{A9471BC3-47F8-7244-857D-0A38FDC1196D}"/>
              </a:ext>
            </a:extLst>
          </p:cNvPr>
          <p:cNvGrpSpPr/>
          <p:nvPr userDrawn="1"/>
        </p:nvGrpSpPr>
        <p:grpSpPr>
          <a:xfrm>
            <a:off x="0" y="6755832"/>
            <a:ext cx="12192000" cy="117211"/>
            <a:chOff x="0" y="5055592"/>
            <a:chExt cx="9144000" cy="87908"/>
          </a:xfrm>
        </p:grpSpPr>
        <p:sp>
          <p:nvSpPr>
            <p:cNvPr id="23" name="Rectangle 22">
              <a:extLst>
                <a:ext uri="{FF2B5EF4-FFF2-40B4-BE49-F238E27FC236}">
                  <a16:creationId xmlns:a16="http://schemas.microsoft.com/office/drawing/2014/main" id="{F5602D0D-F3B4-C44C-AB8D-13FDB7A953BD}"/>
                </a:ext>
              </a:extLst>
            </p:cNvPr>
            <p:cNvSpPr/>
            <p:nvPr/>
          </p:nvSpPr>
          <p:spPr>
            <a:xfrm>
              <a:off x="0" y="5055592"/>
              <a:ext cx="9144000" cy="87908"/>
            </a:xfrm>
            <a:prstGeom prst="rect">
              <a:avLst/>
            </a:prstGeom>
            <a:solidFill>
              <a:srgbClr val="44883E"/>
            </a:solid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24" name="Rectangle 23">
              <a:extLst>
                <a:ext uri="{FF2B5EF4-FFF2-40B4-BE49-F238E27FC236}">
                  <a16:creationId xmlns:a16="http://schemas.microsoft.com/office/drawing/2014/main" id="{2CDB4D3B-8304-004D-B74A-FA12DF104E0D}"/>
                </a:ext>
              </a:extLst>
            </p:cNvPr>
            <p:cNvSpPr/>
            <p:nvPr/>
          </p:nvSpPr>
          <p:spPr>
            <a:xfrm>
              <a:off x="0" y="5055592"/>
              <a:ext cx="2283160" cy="87907"/>
            </a:xfrm>
            <a:prstGeom prst="rect">
              <a:avLst/>
            </a:prstGeom>
            <a:solidFill>
              <a:srgbClr val="FF9D6E"/>
            </a:solid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grpSp>
      <p:grpSp>
        <p:nvGrpSpPr>
          <p:cNvPr id="30" name="Group 29">
            <a:extLst>
              <a:ext uri="{FF2B5EF4-FFF2-40B4-BE49-F238E27FC236}">
                <a16:creationId xmlns:a16="http://schemas.microsoft.com/office/drawing/2014/main" id="{187E67AB-9907-814D-9D29-D848D0591E51}"/>
              </a:ext>
            </a:extLst>
          </p:cNvPr>
          <p:cNvGrpSpPr/>
          <p:nvPr userDrawn="1"/>
        </p:nvGrpSpPr>
        <p:grpSpPr>
          <a:xfrm>
            <a:off x="0" y="6765139"/>
            <a:ext cx="12192000" cy="117211"/>
            <a:chOff x="0" y="5055592"/>
            <a:chExt cx="9144000" cy="87908"/>
          </a:xfrm>
        </p:grpSpPr>
        <p:sp>
          <p:nvSpPr>
            <p:cNvPr id="31" name="Rectangle 30">
              <a:extLst>
                <a:ext uri="{FF2B5EF4-FFF2-40B4-BE49-F238E27FC236}">
                  <a16:creationId xmlns:a16="http://schemas.microsoft.com/office/drawing/2014/main" id="{15699AC2-95A8-D447-8D29-584DAC86551B}"/>
                </a:ext>
              </a:extLst>
            </p:cNvPr>
            <p:cNvSpPr/>
            <p:nvPr/>
          </p:nvSpPr>
          <p:spPr>
            <a:xfrm>
              <a:off x="0" y="5055592"/>
              <a:ext cx="9144000" cy="87908"/>
            </a:xfrm>
            <a:prstGeom prst="rect">
              <a:avLst/>
            </a:prstGeom>
            <a:solidFill>
              <a:srgbClr val="44883E"/>
            </a:solid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32" name="Rectangle 31">
              <a:extLst>
                <a:ext uri="{FF2B5EF4-FFF2-40B4-BE49-F238E27FC236}">
                  <a16:creationId xmlns:a16="http://schemas.microsoft.com/office/drawing/2014/main" id="{81235F7A-2EEB-D140-AFD6-5E91540CF743}"/>
                </a:ext>
              </a:extLst>
            </p:cNvPr>
            <p:cNvSpPr/>
            <p:nvPr/>
          </p:nvSpPr>
          <p:spPr>
            <a:xfrm>
              <a:off x="0" y="5055592"/>
              <a:ext cx="2283160" cy="87907"/>
            </a:xfrm>
            <a:prstGeom prst="rect">
              <a:avLst/>
            </a:prstGeom>
            <a:solidFill>
              <a:srgbClr val="FF9D6E"/>
            </a:solidFill>
            <a:ln w="31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grpSp>
      <p:sp>
        <p:nvSpPr>
          <p:cNvPr id="6" name="Text Placeholder 5">
            <a:extLst>
              <a:ext uri="{FF2B5EF4-FFF2-40B4-BE49-F238E27FC236}">
                <a16:creationId xmlns:a16="http://schemas.microsoft.com/office/drawing/2014/main" id="{CE46FFFD-3A3D-9C48-B854-A871DF1C3781}"/>
              </a:ext>
            </a:extLst>
          </p:cNvPr>
          <p:cNvSpPr>
            <a:spLocks noGrp="1"/>
          </p:cNvSpPr>
          <p:nvPr>
            <p:ph type="body" sz="quarter" idx="11" hasCustomPrompt="1"/>
          </p:nvPr>
        </p:nvSpPr>
        <p:spPr>
          <a:xfrm>
            <a:off x="3973690" y="4236"/>
            <a:ext cx="7922972" cy="1096433"/>
          </a:xfrm>
          <a:prstGeom prst="rect">
            <a:avLst/>
          </a:prstGeom>
        </p:spPr>
        <p:txBody>
          <a:bodyPr lIns="0" tIns="0" rIns="0" bIns="0" anchor="ctr" anchorCtr="0"/>
          <a:lstStyle>
            <a:lvl1pPr marL="0" indent="0" algn="r">
              <a:lnSpc>
                <a:spcPts val="2933"/>
              </a:lnSpc>
              <a:spcBef>
                <a:spcPts val="0"/>
              </a:spcBef>
              <a:buNone/>
              <a:defRPr sz="2667" spc="-4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this master slide title</a:t>
            </a:r>
          </a:p>
        </p:txBody>
      </p:sp>
      <p:sp>
        <p:nvSpPr>
          <p:cNvPr id="14" name="Slide Number Placeholder 1">
            <a:extLst>
              <a:ext uri="{FF2B5EF4-FFF2-40B4-BE49-F238E27FC236}">
                <a16:creationId xmlns:a16="http://schemas.microsoft.com/office/drawing/2014/main" id="{E2F69235-D834-D144-84CA-32FA52B535C1}"/>
              </a:ext>
            </a:extLst>
          </p:cNvPr>
          <p:cNvSpPr>
            <a:spLocks noGrp="1"/>
          </p:cNvSpPr>
          <p:nvPr>
            <p:ph type="sldNum" sz="quarter" idx="4"/>
          </p:nvPr>
        </p:nvSpPr>
        <p:spPr>
          <a:xfrm>
            <a:off x="0" y="6356351"/>
            <a:ext cx="2743200" cy="366183"/>
          </a:xfrm>
          <a:prstGeom prst="rect">
            <a:avLst/>
          </a:prstGeom>
        </p:spPr>
        <p:txBody>
          <a:bodyPr vert="horz" lIns="91440" tIns="45720" rIns="91440" bIns="45720" rtlCol="0" anchor="ctr"/>
          <a:lstStyle>
            <a:lvl1pPr algn="l">
              <a:defRPr sz="1333" b="0" i="0">
                <a:solidFill>
                  <a:srgbClr val="575757"/>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BCD7221C-A62B-3F41-A629-7DEE34EAB2FE}" type="slidenum">
              <a:rPr lang="en-US" smtClean="0"/>
              <a:pPr/>
              <a:t>‹#›</a:t>
            </a:fld>
            <a:endParaRPr lang="en-US" dirty="0"/>
          </a:p>
        </p:txBody>
      </p:sp>
    </p:spTree>
    <p:extLst>
      <p:ext uri="{BB962C8B-B14F-4D97-AF65-F5344CB8AC3E}">
        <p14:creationId xmlns:p14="http://schemas.microsoft.com/office/powerpoint/2010/main" val="100141132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208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0E3AD-3313-6670-F38A-FF89AB78DB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E2E666-1466-0D1A-07C0-CD53402B57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755F12-8ABB-162B-0C12-A7DFB73D3DF5}"/>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5" name="Footer Placeholder 4">
            <a:extLst>
              <a:ext uri="{FF2B5EF4-FFF2-40B4-BE49-F238E27FC236}">
                <a16:creationId xmlns:a16="http://schemas.microsoft.com/office/drawing/2014/main" id="{D849CEE8-944C-DB71-36BC-A096A8591B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44D902-E34A-C8C9-789D-7389383D9F10}"/>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342607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379C1-CB48-F993-7F03-66ECD84B23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6FB3030-196A-31A8-865A-AC00A5472A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A68D3E-9BBC-4155-7B7E-C91686AD31AE}"/>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5" name="Footer Placeholder 4">
            <a:extLst>
              <a:ext uri="{FF2B5EF4-FFF2-40B4-BE49-F238E27FC236}">
                <a16:creationId xmlns:a16="http://schemas.microsoft.com/office/drawing/2014/main" id="{AA213E8D-D1F7-93E5-55AB-CED1BC2F27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204C37-3A15-98BD-9C24-9AB3853D1219}"/>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860748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9043C-D170-71B8-E786-F345342B5C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7BD99E-4C49-79D9-CDC6-F9D6840AF5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B503BE9-FA1B-6656-31F3-E0B5BBF27E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E3A8A72-1B9A-5FC9-9EA6-184CAA0A64D3}"/>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6" name="Footer Placeholder 5">
            <a:extLst>
              <a:ext uri="{FF2B5EF4-FFF2-40B4-BE49-F238E27FC236}">
                <a16:creationId xmlns:a16="http://schemas.microsoft.com/office/drawing/2014/main" id="{7D021453-F683-0918-EB20-36102C0E2C8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49171E-5F31-5081-0D3F-A916B3C1AB7E}"/>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639591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547ED-D9A8-5835-3B1A-306B753ED12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A1A91B-D485-6B04-85E9-DC47A5E833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DC060E-F1F6-623A-8E09-977CF7C797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5D1DD8-4E26-CF99-97CC-EB950CC190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490E49-96DA-6455-665A-93EA6D70D7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3EFC9B1-710F-3EAA-9551-16C02E053917}"/>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8" name="Footer Placeholder 7">
            <a:extLst>
              <a:ext uri="{FF2B5EF4-FFF2-40B4-BE49-F238E27FC236}">
                <a16:creationId xmlns:a16="http://schemas.microsoft.com/office/drawing/2014/main" id="{346DB3F7-1C20-3571-D40B-E2D13E1D708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E7BE501-C2B9-6837-0843-7C4BB34D5EF4}"/>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2500046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74820-5AFA-B179-E042-B5D9B8E7378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C016FB4-AD93-BDBD-C9EC-DB91D93FE4A2}"/>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4" name="Footer Placeholder 3">
            <a:extLst>
              <a:ext uri="{FF2B5EF4-FFF2-40B4-BE49-F238E27FC236}">
                <a16:creationId xmlns:a16="http://schemas.microsoft.com/office/drawing/2014/main" id="{FB009CDA-3ABA-4734-7D63-65E9ED8F835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F2AE97F-5017-B708-5E05-6D5C50641D87}"/>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301706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BF71FF-05B2-0E82-E817-F07C62C70A79}"/>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3" name="Footer Placeholder 2">
            <a:extLst>
              <a:ext uri="{FF2B5EF4-FFF2-40B4-BE49-F238E27FC236}">
                <a16:creationId xmlns:a16="http://schemas.microsoft.com/office/drawing/2014/main" id="{38679F18-9467-97A7-5543-A9501DF6603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F8D132D-6811-FCD9-C8BB-6002D4EC9E1A}"/>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290871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B7E17-E4C6-044F-1131-C2A6EDA0BC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80C4EDC-1164-A8AD-E3DB-B7AB5C8456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5DBF796-10CE-B5A2-33FB-24F13795D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429DE0-87D9-CDF6-6FBF-F20E868C3EC9}"/>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6" name="Footer Placeholder 5">
            <a:extLst>
              <a:ext uri="{FF2B5EF4-FFF2-40B4-BE49-F238E27FC236}">
                <a16:creationId xmlns:a16="http://schemas.microsoft.com/office/drawing/2014/main" id="{2277388F-DC89-C7C4-BF63-4650E26B9D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A8E7523-AB85-391B-7A48-7F8F6526189E}"/>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1754641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E3A0C-6F49-6A5C-9148-95A189E066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61A380F-123F-4E11-0FEC-54A7CFCC9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46C3139-B7A9-E08C-5E6B-A3581D2C45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9C6F54-4D0E-040A-0D85-FE50F764D4B7}"/>
              </a:ext>
            </a:extLst>
          </p:cNvPr>
          <p:cNvSpPr>
            <a:spLocks noGrp="1"/>
          </p:cNvSpPr>
          <p:nvPr>
            <p:ph type="dt" sz="half" idx="10"/>
          </p:nvPr>
        </p:nvSpPr>
        <p:spPr/>
        <p:txBody>
          <a:bodyPr/>
          <a:lstStyle/>
          <a:p>
            <a:fld id="{448D3D16-0433-44FA-A405-13804ED924E4}" type="datetimeFigureOut">
              <a:rPr lang="en-GB" smtClean="0"/>
              <a:t>03/07/2026</a:t>
            </a:fld>
            <a:endParaRPr lang="en-GB"/>
          </a:p>
        </p:txBody>
      </p:sp>
      <p:sp>
        <p:nvSpPr>
          <p:cNvPr id="6" name="Footer Placeholder 5">
            <a:extLst>
              <a:ext uri="{FF2B5EF4-FFF2-40B4-BE49-F238E27FC236}">
                <a16:creationId xmlns:a16="http://schemas.microsoft.com/office/drawing/2014/main" id="{E9C1ADF4-9820-C44F-5E89-12C971294C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912D5AA-23AC-EDF0-9187-3B29DAF6951D}"/>
              </a:ext>
            </a:extLst>
          </p:cNvPr>
          <p:cNvSpPr>
            <a:spLocks noGrp="1"/>
          </p:cNvSpPr>
          <p:nvPr>
            <p:ph type="sldNum" sz="quarter" idx="12"/>
          </p:nvPr>
        </p:nvSpPr>
        <p:spPr/>
        <p:txBody>
          <a:bodyPr/>
          <a:lstStyle/>
          <a:p>
            <a:fld id="{AC431161-FC9F-4610-886B-7F09C5BCA33B}" type="slidenum">
              <a:rPr lang="en-GB" smtClean="0"/>
              <a:t>‹#›</a:t>
            </a:fld>
            <a:endParaRPr lang="en-GB"/>
          </a:p>
        </p:txBody>
      </p:sp>
    </p:spTree>
    <p:extLst>
      <p:ext uri="{BB962C8B-B14F-4D97-AF65-F5344CB8AC3E}">
        <p14:creationId xmlns:p14="http://schemas.microsoft.com/office/powerpoint/2010/main" val="2177345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B60E7E-53DD-812C-390B-875D679D6F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15D9AF-DFF2-A1C3-F09F-5431741BB3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43CBE4-A633-1AB8-F62D-5C74CCA458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8D3D16-0433-44FA-A405-13804ED924E4}" type="datetimeFigureOut">
              <a:rPr lang="en-GB" smtClean="0"/>
              <a:t>03/07/2026</a:t>
            </a:fld>
            <a:endParaRPr lang="en-GB"/>
          </a:p>
        </p:txBody>
      </p:sp>
      <p:sp>
        <p:nvSpPr>
          <p:cNvPr id="5" name="Footer Placeholder 4">
            <a:extLst>
              <a:ext uri="{FF2B5EF4-FFF2-40B4-BE49-F238E27FC236}">
                <a16:creationId xmlns:a16="http://schemas.microsoft.com/office/drawing/2014/main" id="{C70DC80B-39A2-57A4-69F0-D137A9CC0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A78B1C7-0F50-7F37-B1A6-A302E2BF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C431161-FC9F-4610-886B-7F09C5BCA33B}" type="slidenum">
              <a:rPr lang="en-GB" smtClean="0"/>
              <a:t>‹#›</a:t>
            </a:fld>
            <a:endParaRPr lang="en-GB"/>
          </a:p>
        </p:txBody>
      </p:sp>
    </p:spTree>
    <p:extLst>
      <p:ext uri="{BB962C8B-B14F-4D97-AF65-F5344CB8AC3E}">
        <p14:creationId xmlns:p14="http://schemas.microsoft.com/office/powerpoint/2010/main" val="4228201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gif"/></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worldatlas.com/maps/united-states/california" TargetMode="External"/><Relationship Id="rId5" Type="http://schemas.openxmlformats.org/officeDocument/2006/relationships/image" Target="../media/image30.png"/><Relationship Id="rId4" Type="http://schemas.openxmlformats.org/officeDocument/2006/relationships/hyperlink" Target="https://usamap.us.com/printable-blank-map-of-the-united-states/" TargetMode="Externa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hyperlink" Target="https://paulinespiratesandprivateers.blogspot.com/2011/10/" TargetMode="External"/><Relationship Id="rId5" Type="http://schemas.microsoft.com/office/2007/relationships/hdphoto" Target="../media/hdphoto1.wdp"/><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3" Type="http://schemas.openxmlformats.org/officeDocument/2006/relationships/hyperlink" Target="mailto:bpeoples@carpetrecovery.org"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8.gif"/></Relationships>
</file>

<file path=ppt/slides/_rels/slide4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3.xml"/><Relationship Id="rId1" Type="http://schemas.openxmlformats.org/officeDocument/2006/relationships/slideLayout" Target="../slideLayouts/slideLayout1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hyperlink" Target="mailto:bpeoples@carpetrecovery.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gif"/></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A975C-92AA-43BE-0C4B-D61D7771EDD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7175D2-ECF7-914A-35B4-6E2E9F90E063}"/>
              </a:ext>
            </a:extLst>
          </p:cNvPr>
          <p:cNvSpPr>
            <a:spLocks noGrp="1"/>
          </p:cNvSpPr>
          <p:nvPr>
            <p:ph type="sldNum" sz="quarter" idx="12"/>
          </p:nvPr>
        </p:nvSpPr>
        <p:spPr>
          <a:xfrm>
            <a:off x="11001082" y="6290361"/>
            <a:ext cx="602338" cy="365125"/>
          </a:xfrm>
        </p:spPr>
        <p:txBody>
          <a:bodyPr anchor="ctr">
            <a:normAutofit/>
          </a:bodyPr>
          <a:lstStyle/>
          <a:p>
            <a:pPr>
              <a:spcAft>
                <a:spcPts val="600"/>
              </a:spcAft>
            </a:pPr>
            <a:r>
              <a:rPr lang="en-US"/>
              <a:t>| </a:t>
            </a:r>
            <a:fld id="{9141048C-E6A7-604B-AFFE-3488B6EB0CB6}" type="slidenum">
              <a:rPr lang="en-US" smtClean="0"/>
              <a:pPr>
                <a:spcAft>
                  <a:spcPts val="600"/>
                </a:spcAft>
              </a:pPr>
              <a:t>1</a:t>
            </a:fld>
            <a:endParaRPr lang="en-US"/>
          </a:p>
        </p:txBody>
      </p:sp>
      <p:sp>
        <p:nvSpPr>
          <p:cNvPr id="2" name="Title 1">
            <a:extLst>
              <a:ext uri="{FF2B5EF4-FFF2-40B4-BE49-F238E27FC236}">
                <a16:creationId xmlns:a16="http://schemas.microsoft.com/office/drawing/2014/main" id="{B601EEB1-817D-F38C-00D0-DF5A04273C95}"/>
              </a:ext>
            </a:extLst>
          </p:cNvPr>
          <p:cNvSpPr>
            <a:spLocks noGrp="1"/>
          </p:cNvSpPr>
          <p:nvPr>
            <p:ph type="ctrTitle"/>
          </p:nvPr>
        </p:nvSpPr>
        <p:spPr>
          <a:xfrm>
            <a:off x="470337" y="2297674"/>
            <a:ext cx="6180720" cy="2842218"/>
          </a:xfrm>
        </p:spPr>
        <p:txBody>
          <a:bodyPr anchor="b">
            <a:normAutofit/>
          </a:bodyPr>
          <a:lstStyle/>
          <a:p>
            <a:r>
              <a:rPr lang="en-GB" dirty="0"/>
              <a:t>Dr Bob Peoples – Carpet America Recovery Effort</a:t>
            </a:r>
          </a:p>
        </p:txBody>
      </p:sp>
      <p:sp>
        <p:nvSpPr>
          <p:cNvPr id="3" name="Footer Placeholder 3">
            <a:extLst>
              <a:ext uri="{FF2B5EF4-FFF2-40B4-BE49-F238E27FC236}">
                <a16:creationId xmlns:a16="http://schemas.microsoft.com/office/drawing/2014/main" id="{60A8CB7F-D889-2F63-9A30-33282ABF0E54}"/>
              </a:ext>
            </a:extLst>
          </p:cNvPr>
          <p:cNvSpPr>
            <a:spLocks noGrp="1"/>
          </p:cNvSpPr>
          <p:nvPr>
            <p:ph type="ftr" sz="quarter" idx="11"/>
          </p:nvPr>
        </p:nvSpPr>
        <p:spPr>
          <a:xfrm>
            <a:off x="3363309" y="6290361"/>
            <a:ext cx="6545801" cy="365125"/>
          </a:xfrm>
        </p:spPr>
        <p:txBody>
          <a:bodyPr/>
          <a:lstStyle/>
          <a:p>
            <a:r>
              <a:rPr lang="en-GB" sz="2000" b="1" i="1" dirty="0"/>
              <a:t>‘Turning Insight into Action - Collaboration for Change’</a:t>
            </a:r>
            <a:endParaRPr lang="en-US" sz="2000" dirty="0"/>
          </a:p>
        </p:txBody>
      </p:sp>
      <p:pic>
        <p:nvPicPr>
          <p:cNvPr id="7" name="Picture 6">
            <a:extLst>
              <a:ext uri="{FF2B5EF4-FFF2-40B4-BE49-F238E27FC236}">
                <a16:creationId xmlns:a16="http://schemas.microsoft.com/office/drawing/2014/main" id="{139A1EEB-091D-F67F-7A9A-BD9C6DC12AF6}"/>
              </a:ext>
            </a:extLst>
          </p:cNvPr>
          <p:cNvPicPr>
            <a:picLocks noChangeAspect="1"/>
          </p:cNvPicPr>
          <p:nvPr/>
        </p:nvPicPr>
        <p:blipFill>
          <a:blip r:embed="rId2"/>
          <a:srcRect t="6448" b="24605"/>
          <a:stretch>
            <a:fillRect/>
          </a:stretch>
        </p:blipFill>
        <p:spPr>
          <a:xfrm>
            <a:off x="2573128" y="810928"/>
            <a:ext cx="2531469" cy="2618072"/>
          </a:xfrm>
          <a:prstGeom prst="rect">
            <a:avLst/>
          </a:prstGeom>
        </p:spPr>
      </p:pic>
    </p:spTree>
    <p:extLst>
      <p:ext uri="{BB962C8B-B14F-4D97-AF65-F5344CB8AC3E}">
        <p14:creationId xmlns:p14="http://schemas.microsoft.com/office/powerpoint/2010/main" val="1593059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CB8BB-C7BF-CC58-0B7E-265CE44A3D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50F721-5956-3527-7BD2-46922B819723}"/>
              </a:ext>
            </a:extLst>
          </p:cNvPr>
          <p:cNvSpPr>
            <a:spLocks noGrp="1"/>
          </p:cNvSpPr>
          <p:nvPr>
            <p:ph type="title"/>
          </p:nvPr>
        </p:nvSpPr>
        <p:spPr/>
        <p:txBody>
          <a:bodyPr/>
          <a:lstStyle/>
          <a:p>
            <a:r>
              <a:rPr lang="en-US" sz="4267" dirty="0">
                <a:solidFill>
                  <a:srgbClr val="006600"/>
                </a:solidFill>
              </a:rPr>
              <a:t>Education</a:t>
            </a:r>
          </a:p>
        </p:txBody>
      </p:sp>
      <p:sp>
        <p:nvSpPr>
          <p:cNvPr id="5" name="Title 1">
            <a:extLst>
              <a:ext uri="{FF2B5EF4-FFF2-40B4-BE49-F238E27FC236}">
                <a16:creationId xmlns:a16="http://schemas.microsoft.com/office/drawing/2014/main" id="{55F126A2-9EBF-CA23-78A7-20846C3C184A}"/>
              </a:ext>
            </a:extLst>
          </p:cNvPr>
          <p:cNvSpPr txBox="1">
            <a:spLocks/>
          </p:cNvSpPr>
          <p:nvPr/>
        </p:nvSpPr>
        <p:spPr bwMode="auto">
          <a:xfrm>
            <a:off x="712017" y="1244709"/>
            <a:ext cx="10164233" cy="3400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t" anchorCtr="0" compatLnSpc="1">
            <a:prstTxWarp prst="textNoShape">
              <a:avLst/>
            </a:prstTxWarp>
          </a:bodyPr>
          <a:lstStyle>
            <a:lvl1pPr algn="l" rtl="0" eaLnBrk="0" fontAlgn="base" hangingPunct="0">
              <a:spcBef>
                <a:spcPct val="0"/>
              </a:spcBef>
              <a:spcAft>
                <a:spcPct val="0"/>
              </a:spcAft>
              <a:defRPr sz="3150">
                <a:solidFill>
                  <a:schemeClr val="tx2"/>
                </a:solidFill>
                <a:latin typeface="Arial" charset="0"/>
                <a:ea typeface="+mj-ea"/>
                <a:cs typeface="+mj-cs"/>
              </a:defRPr>
            </a:lvl1pPr>
            <a:lvl2pPr algn="l" rtl="0" eaLnBrk="0" fontAlgn="base" hangingPunct="0">
              <a:spcBef>
                <a:spcPct val="0"/>
              </a:spcBef>
              <a:spcAft>
                <a:spcPct val="0"/>
              </a:spcAft>
              <a:defRPr sz="3150">
                <a:solidFill>
                  <a:schemeClr val="tx2"/>
                </a:solidFill>
                <a:latin typeface="Arial" charset="0"/>
              </a:defRPr>
            </a:lvl2pPr>
            <a:lvl3pPr algn="l" rtl="0" eaLnBrk="0" fontAlgn="base" hangingPunct="0">
              <a:spcBef>
                <a:spcPct val="0"/>
              </a:spcBef>
              <a:spcAft>
                <a:spcPct val="0"/>
              </a:spcAft>
              <a:defRPr sz="3150">
                <a:solidFill>
                  <a:schemeClr val="tx2"/>
                </a:solidFill>
                <a:latin typeface="Arial" charset="0"/>
              </a:defRPr>
            </a:lvl3pPr>
            <a:lvl4pPr algn="l" rtl="0" eaLnBrk="0" fontAlgn="base" hangingPunct="0">
              <a:spcBef>
                <a:spcPct val="0"/>
              </a:spcBef>
              <a:spcAft>
                <a:spcPct val="0"/>
              </a:spcAft>
              <a:defRPr sz="3150">
                <a:solidFill>
                  <a:schemeClr val="tx2"/>
                </a:solidFill>
                <a:latin typeface="Arial" charset="0"/>
              </a:defRPr>
            </a:lvl4pPr>
            <a:lvl5pPr algn="l" rtl="0" eaLnBrk="0" fontAlgn="base" hangingPunct="0">
              <a:spcBef>
                <a:spcPct val="0"/>
              </a:spcBef>
              <a:spcAft>
                <a:spcPct val="0"/>
              </a:spcAft>
              <a:defRPr sz="3150">
                <a:solidFill>
                  <a:schemeClr val="tx2"/>
                </a:solidFill>
                <a:latin typeface="Arial" charset="0"/>
              </a:defRPr>
            </a:lvl5pPr>
            <a:lvl6pPr marL="342900" algn="l" rtl="0" fontAlgn="base">
              <a:spcBef>
                <a:spcPct val="0"/>
              </a:spcBef>
              <a:spcAft>
                <a:spcPct val="0"/>
              </a:spcAft>
              <a:defRPr sz="3150">
                <a:solidFill>
                  <a:schemeClr val="tx2"/>
                </a:solidFill>
                <a:latin typeface="Garamond" pitchFamily="18" charset="0"/>
              </a:defRPr>
            </a:lvl6pPr>
            <a:lvl7pPr marL="685800" algn="l" rtl="0" fontAlgn="base">
              <a:spcBef>
                <a:spcPct val="0"/>
              </a:spcBef>
              <a:spcAft>
                <a:spcPct val="0"/>
              </a:spcAft>
              <a:defRPr sz="3150">
                <a:solidFill>
                  <a:schemeClr val="tx2"/>
                </a:solidFill>
                <a:latin typeface="Garamond" pitchFamily="18" charset="0"/>
              </a:defRPr>
            </a:lvl7pPr>
            <a:lvl8pPr marL="1028700" algn="l" rtl="0" fontAlgn="base">
              <a:spcBef>
                <a:spcPct val="0"/>
              </a:spcBef>
              <a:spcAft>
                <a:spcPct val="0"/>
              </a:spcAft>
              <a:defRPr sz="3150">
                <a:solidFill>
                  <a:schemeClr val="tx2"/>
                </a:solidFill>
                <a:latin typeface="Garamond" pitchFamily="18" charset="0"/>
              </a:defRPr>
            </a:lvl8pPr>
            <a:lvl9pPr marL="1371600" algn="l" rtl="0" fontAlgn="base">
              <a:spcBef>
                <a:spcPct val="0"/>
              </a:spcBef>
              <a:spcAft>
                <a:spcPct val="0"/>
              </a:spcAft>
              <a:defRPr sz="3150">
                <a:solidFill>
                  <a:schemeClr val="tx2"/>
                </a:solidFill>
                <a:latin typeface="Garamond" pitchFamily="18" charset="0"/>
              </a:defRPr>
            </a:lvl9pPr>
          </a:lstStyle>
          <a:p>
            <a:pPr marL="380981" indent="-380981" defTabSz="1219140">
              <a:lnSpc>
                <a:spcPts val="4000"/>
              </a:lnSpc>
              <a:buFont typeface="Wingdings" panose="05000000000000000000" pitchFamily="2" charset="2"/>
              <a:buChar char="ü"/>
            </a:pPr>
            <a:r>
              <a:rPr lang="en-US" sz="2400" kern="0" dirty="0">
                <a:solidFill>
                  <a:prstClr val="black"/>
                </a:solidFill>
                <a:sym typeface="Arial"/>
              </a:rPr>
              <a:t>Recycling </a:t>
            </a:r>
            <a:r>
              <a:rPr lang="en-US" sz="2400" u="sng" kern="0" dirty="0">
                <a:solidFill>
                  <a:prstClr val="black"/>
                </a:solidFill>
                <a:sym typeface="Arial"/>
              </a:rPr>
              <a:t>foundational</a:t>
            </a:r>
            <a:r>
              <a:rPr lang="en-US" sz="2400" kern="0" dirty="0">
                <a:solidFill>
                  <a:prstClr val="black"/>
                </a:solidFill>
                <a:sym typeface="Arial"/>
              </a:rPr>
              <a:t> to solving our global plastics waste problem</a:t>
            </a:r>
          </a:p>
          <a:p>
            <a:pPr marL="380981" indent="-380981" defTabSz="1219140">
              <a:lnSpc>
                <a:spcPts val="4000"/>
              </a:lnSpc>
              <a:buFont typeface="Wingdings" panose="05000000000000000000" pitchFamily="2" charset="2"/>
              <a:buChar char="ü"/>
            </a:pPr>
            <a:r>
              <a:rPr lang="en-US" sz="2400" kern="0" dirty="0">
                <a:solidFill>
                  <a:prstClr val="black"/>
                </a:solidFill>
                <a:sym typeface="Arial"/>
              </a:rPr>
              <a:t>Chemical recycling </a:t>
            </a:r>
            <a:r>
              <a:rPr lang="en-US" sz="2400" u="sng" kern="0" dirty="0">
                <a:solidFill>
                  <a:prstClr val="black"/>
                </a:solidFill>
                <a:sym typeface="Arial"/>
              </a:rPr>
              <a:t>essential</a:t>
            </a:r>
            <a:r>
              <a:rPr lang="en-US" sz="2400" kern="0" dirty="0">
                <a:solidFill>
                  <a:prstClr val="black"/>
                </a:solidFill>
                <a:sym typeface="Arial"/>
              </a:rPr>
              <a:t> to tackling plastics waste problem</a:t>
            </a:r>
          </a:p>
          <a:p>
            <a:pPr marL="380981" indent="-380981" defTabSz="1219140">
              <a:lnSpc>
                <a:spcPts val="4000"/>
              </a:lnSpc>
              <a:buFont typeface="Wingdings" panose="05000000000000000000" pitchFamily="2" charset="2"/>
              <a:buChar char="ü"/>
            </a:pPr>
            <a:r>
              <a:rPr lang="en-US" sz="2400" kern="0" dirty="0">
                <a:solidFill>
                  <a:prstClr val="black"/>
                </a:solidFill>
                <a:sym typeface="Arial"/>
              </a:rPr>
              <a:t>Mechanical recycling </a:t>
            </a:r>
            <a:r>
              <a:rPr lang="en-US" sz="2400" u="sng" kern="0" dirty="0">
                <a:solidFill>
                  <a:prstClr val="black"/>
                </a:solidFill>
                <a:sym typeface="Arial"/>
              </a:rPr>
              <a:t>key</a:t>
            </a:r>
            <a:r>
              <a:rPr lang="en-US" sz="2400" kern="0" dirty="0">
                <a:solidFill>
                  <a:prstClr val="black"/>
                </a:solidFill>
                <a:sym typeface="Arial"/>
              </a:rPr>
              <a:t> to chemical recycling</a:t>
            </a:r>
          </a:p>
          <a:p>
            <a:pPr marL="380981" indent="-380981" defTabSz="1219140">
              <a:lnSpc>
                <a:spcPts val="4000"/>
              </a:lnSpc>
              <a:buFont typeface="Wingdings" panose="05000000000000000000" pitchFamily="2" charset="2"/>
              <a:buChar char="ü"/>
            </a:pPr>
            <a:r>
              <a:rPr lang="en-US" sz="2400" kern="0" dirty="0">
                <a:solidFill>
                  <a:prstClr val="black"/>
                </a:solidFill>
                <a:sym typeface="Arial"/>
              </a:rPr>
              <a:t>People lost in details of understanding technology &amp; terminology</a:t>
            </a:r>
          </a:p>
          <a:p>
            <a:pPr marL="380981" indent="-380981" defTabSz="1219140">
              <a:lnSpc>
                <a:spcPts val="4000"/>
              </a:lnSpc>
              <a:buFont typeface="Wingdings" panose="05000000000000000000" pitchFamily="2" charset="2"/>
              <a:buChar char="ü"/>
            </a:pPr>
            <a:r>
              <a:rPr lang="en-US" sz="2400" kern="0" dirty="0">
                <a:solidFill>
                  <a:prstClr val="black"/>
                </a:solidFill>
                <a:sym typeface="Arial"/>
              </a:rPr>
              <a:t>Plastic recycling works! Proven technology exists, but</a:t>
            </a:r>
          </a:p>
          <a:p>
            <a:pPr marL="836592" lvl="1" indent="-263519" defTabSz="1219140">
              <a:lnSpc>
                <a:spcPts val="4000"/>
              </a:lnSpc>
              <a:buClr>
                <a:srgbClr val="FF0000"/>
              </a:buClr>
              <a:buFont typeface="Wingdings" panose="05000000000000000000" pitchFamily="2" charset="2"/>
              <a:buChar char="v"/>
            </a:pPr>
            <a:r>
              <a:rPr lang="en-US" sz="2400" kern="0" dirty="0">
                <a:solidFill>
                  <a:prstClr val="black"/>
                </a:solidFill>
                <a:cs typeface="Arial"/>
                <a:sym typeface="Arial"/>
              </a:rPr>
              <a:t> Economics remain a challenging hurdle</a:t>
            </a:r>
            <a:endParaRPr lang="en-US" sz="2400" b="1" i="1" kern="0" dirty="0">
              <a:solidFill>
                <a:prstClr val="black"/>
              </a:solidFill>
              <a:cs typeface="Arial"/>
              <a:sym typeface="Arial"/>
            </a:endParaRPr>
          </a:p>
          <a:p>
            <a:pPr marL="380981" indent="-380981" defTabSz="1219140">
              <a:lnSpc>
                <a:spcPts val="4000"/>
              </a:lnSpc>
              <a:buFont typeface="Wingdings" panose="05000000000000000000" pitchFamily="2" charset="2"/>
              <a:buChar char="ü"/>
            </a:pPr>
            <a:r>
              <a:rPr lang="en-US" sz="2400" kern="0" dirty="0">
                <a:solidFill>
                  <a:prstClr val="black"/>
                </a:solidFill>
                <a:sym typeface="Arial"/>
              </a:rPr>
              <a:t>Certifications &amp; Mass Balance – important issues</a:t>
            </a:r>
            <a:br>
              <a:rPr lang="en-US" sz="2400" kern="0" dirty="0">
                <a:solidFill>
                  <a:prstClr val="black"/>
                </a:solidFill>
                <a:sym typeface="Arial"/>
              </a:rPr>
            </a:br>
            <a:endParaRPr lang="en-US" sz="2400" kern="0" dirty="0">
              <a:solidFill>
                <a:prstClr val="black"/>
              </a:solidFill>
              <a:sym typeface="Arial"/>
            </a:endParaRPr>
          </a:p>
        </p:txBody>
      </p:sp>
      <p:sp>
        <p:nvSpPr>
          <p:cNvPr id="3" name="TextBox 2">
            <a:extLst>
              <a:ext uri="{FF2B5EF4-FFF2-40B4-BE49-F238E27FC236}">
                <a16:creationId xmlns:a16="http://schemas.microsoft.com/office/drawing/2014/main" id="{D74E3A09-F0E2-5E9A-52F7-DC46886AAEFB}"/>
              </a:ext>
            </a:extLst>
          </p:cNvPr>
          <p:cNvSpPr txBox="1"/>
          <p:nvPr/>
        </p:nvSpPr>
        <p:spPr>
          <a:xfrm>
            <a:off x="1375757" y="5151215"/>
            <a:ext cx="8836751" cy="1200329"/>
          </a:xfrm>
          <a:prstGeom prst="rect">
            <a:avLst/>
          </a:prstGeom>
          <a:solidFill>
            <a:schemeClr val="tx1">
              <a:lumMod val="85000"/>
            </a:schemeClr>
          </a:solidFill>
        </p:spPr>
        <p:txBody>
          <a:bodyPr wrap="square" rtlCol="0">
            <a:spAutoFit/>
          </a:bodyPr>
          <a:lstStyle/>
          <a:p>
            <a:pPr algn="ctr" defTabSz="457189"/>
            <a:r>
              <a:rPr lang="en-US" sz="2400" i="1" dirty="0">
                <a:solidFill>
                  <a:srgbClr val="FF0000"/>
                </a:solidFill>
                <a:effectLst>
                  <a:outerShdw blurRad="38100" dist="38100" dir="2700000" algn="tl">
                    <a:srgbClr val="000000">
                      <a:alpha val="43137"/>
                    </a:srgbClr>
                  </a:outerShdw>
                </a:effectLst>
                <a:latin typeface="Century Gothic"/>
                <a:cs typeface="Arial"/>
                <a:sym typeface="Arial"/>
              </a:rPr>
              <a:t>Must recommit to helping decision makers understand</a:t>
            </a:r>
          </a:p>
          <a:p>
            <a:pPr algn="ctr" defTabSz="457189"/>
            <a:r>
              <a:rPr lang="en-US" sz="2400" i="1" dirty="0">
                <a:solidFill>
                  <a:srgbClr val="FF0000"/>
                </a:solidFill>
                <a:effectLst>
                  <a:outerShdw blurRad="38100" dist="38100" dir="2700000" algn="tl">
                    <a:srgbClr val="000000">
                      <a:alpha val="43137"/>
                    </a:srgbClr>
                  </a:outerShdw>
                </a:effectLst>
                <a:latin typeface="Century Gothic"/>
                <a:cs typeface="Arial"/>
                <a:sym typeface="Arial"/>
              </a:rPr>
              <a:t>Will save: time, money, frustration, delays, reputations</a:t>
            </a:r>
          </a:p>
          <a:p>
            <a:pPr algn="ctr" defTabSz="457189"/>
            <a:r>
              <a:rPr lang="en-US" sz="2400" i="1" dirty="0">
                <a:solidFill>
                  <a:srgbClr val="008000"/>
                </a:solidFill>
                <a:effectLst>
                  <a:outerShdw blurRad="38100" dist="38100" dir="2700000" algn="tl">
                    <a:srgbClr val="000000">
                      <a:alpha val="43137"/>
                    </a:srgbClr>
                  </a:outerShdw>
                </a:effectLst>
                <a:latin typeface="Century Gothic"/>
                <a:cs typeface="Arial"/>
                <a:sym typeface="Arial"/>
              </a:rPr>
              <a:t>It will enable progress</a:t>
            </a:r>
          </a:p>
        </p:txBody>
      </p:sp>
      <p:sp>
        <p:nvSpPr>
          <p:cNvPr id="6" name="Slide Number Placeholder 6">
            <a:extLst>
              <a:ext uri="{FF2B5EF4-FFF2-40B4-BE49-F238E27FC236}">
                <a16:creationId xmlns:a16="http://schemas.microsoft.com/office/drawing/2014/main" id="{1670293C-9834-FAF4-BDB9-3AB90DD0611A}"/>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fld id="{D57F1E4F-1CFF-5643-939E-02111984F565}" type="slidenum">
              <a:rPr lang="en-US" sz="1400">
                <a:solidFill>
                  <a:prstClr val="black"/>
                </a:solidFill>
                <a:latin typeface="Century Gothic"/>
                <a:sym typeface="Arial"/>
              </a:rPr>
              <a:pPr algn="ctr" defTabSz="457189"/>
              <a:t>10</a:t>
            </a:fld>
            <a:endParaRPr lang="en-US" sz="1400" dirty="0">
              <a:solidFill>
                <a:prstClr val="black"/>
              </a:solidFill>
              <a:latin typeface="Century Gothic"/>
              <a:sym typeface="Arial"/>
            </a:endParaRPr>
          </a:p>
        </p:txBody>
      </p:sp>
      <p:sp>
        <p:nvSpPr>
          <p:cNvPr id="4" name="TextBox 3">
            <a:extLst>
              <a:ext uri="{FF2B5EF4-FFF2-40B4-BE49-F238E27FC236}">
                <a16:creationId xmlns:a16="http://schemas.microsoft.com/office/drawing/2014/main" id="{7BDFF33C-6C0B-DA69-91E7-0C4FEE04CDCC}"/>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667347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B3FB9-CF80-2D93-2334-9A7277CCD15E}"/>
              </a:ext>
            </a:extLst>
          </p:cNvPr>
          <p:cNvSpPr>
            <a:spLocks noGrp="1"/>
          </p:cNvSpPr>
          <p:nvPr>
            <p:ph type="title"/>
          </p:nvPr>
        </p:nvSpPr>
        <p:spPr>
          <a:xfrm>
            <a:off x="646111" y="452717"/>
            <a:ext cx="10475079" cy="1400531"/>
          </a:xfrm>
        </p:spPr>
        <p:txBody>
          <a:bodyPr>
            <a:normAutofit fontScale="90000"/>
          </a:bodyPr>
          <a:lstStyle/>
          <a:p>
            <a:r>
              <a:rPr lang="en-US" sz="3733" dirty="0">
                <a:solidFill>
                  <a:schemeClr val="accent5">
                    <a:lumMod val="75000"/>
                  </a:schemeClr>
                </a:solidFill>
              </a:rPr>
              <a:t>Legislation: accelerating faster than business’s ability to adapt &amp; implement</a:t>
            </a:r>
            <a:br>
              <a:rPr lang="en-US" sz="4267" b="1" dirty="0"/>
            </a:br>
            <a:endParaRPr lang="en-US" sz="4267" dirty="0"/>
          </a:p>
        </p:txBody>
      </p:sp>
      <p:pic>
        <p:nvPicPr>
          <p:cNvPr id="6" name="Picture 5">
            <a:extLst>
              <a:ext uri="{FF2B5EF4-FFF2-40B4-BE49-F238E27FC236}">
                <a16:creationId xmlns:a16="http://schemas.microsoft.com/office/drawing/2014/main" id="{DBF6BB43-2F75-9147-4356-29483101F6B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103356" y="1853248"/>
            <a:ext cx="6803912" cy="4322875"/>
          </a:xfrm>
          <a:prstGeom prst="rect">
            <a:avLst/>
          </a:prstGeom>
        </p:spPr>
      </p:pic>
      <p:sp>
        <p:nvSpPr>
          <p:cNvPr id="7" name="TextBox 6">
            <a:extLst>
              <a:ext uri="{FF2B5EF4-FFF2-40B4-BE49-F238E27FC236}">
                <a16:creationId xmlns:a16="http://schemas.microsoft.com/office/drawing/2014/main" id="{7DD59773-1CF3-A0F1-1FC2-638F8BDD03A5}"/>
              </a:ext>
            </a:extLst>
          </p:cNvPr>
          <p:cNvSpPr txBox="1"/>
          <p:nvPr/>
        </p:nvSpPr>
        <p:spPr>
          <a:xfrm>
            <a:off x="320992" y="6288126"/>
            <a:ext cx="6861174" cy="276999"/>
          </a:xfrm>
          <a:prstGeom prst="rect">
            <a:avLst/>
          </a:prstGeom>
          <a:noFill/>
        </p:spPr>
        <p:txBody>
          <a:bodyPr wrap="none" rtlCol="0">
            <a:spAutoFit/>
          </a:bodyPr>
          <a:lstStyle/>
          <a:p>
            <a:pPr defTabSz="1219170">
              <a:buClr>
                <a:srgbClr val="000000"/>
              </a:buClr>
            </a:pPr>
            <a:r>
              <a:rPr lang="en-US" sz="1200" kern="0" dirty="0">
                <a:solidFill>
                  <a:srgbClr val="000000"/>
                </a:solidFill>
                <a:latin typeface="Arial"/>
                <a:cs typeface="Arial"/>
                <a:sym typeface="Arial"/>
              </a:rPr>
              <a:t>https://workingnation.com/thomas-friedman-technology-accelerating-faster-ability-adapt-can-catch/</a:t>
            </a:r>
          </a:p>
        </p:txBody>
      </p:sp>
      <p:sp>
        <p:nvSpPr>
          <p:cNvPr id="8" name="TextBox 7">
            <a:extLst>
              <a:ext uri="{FF2B5EF4-FFF2-40B4-BE49-F238E27FC236}">
                <a16:creationId xmlns:a16="http://schemas.microsoft.com/office/drawing/2014/main" id="{DFD61B93-3E0D-F548-B62D-2F907F531BB0}"/>
              </a:ext>
            </a:extLst>
          </p:cNvPr>
          <p:cNvSpPr txBox="1"/>
          <p:nvPr/>
        </p:nvSpPr>
        <p:spPr>
          <a:xfrm rot="16200000">
            <a:off x="2379442" y="3684043"/>
            <a:ext cx="1858201" cy="379656"/>
          </a:xfrm>
          <a:prstGeom prst="rect">
            <a:avLst/>
          </a:prstGeom>
          <a:solidFill>
            <a:schemeClr val="bg1"/>
          </a:solidFill>
        </p:spPr>
        <p:txBody>
          <a:bodyPr wrap="none" rtlCol="0">
            <a:spAutoFit/>
          </a:bodyPr>
          <a:lstStyle/>
          <a:p>
            <a:pPr defTabSz="1219170">
              <a:buClr>
                <a:srgbClr val="000000"/>
              </a:buClr>
            </a:pPr>
            <a:r>
              <a:rPr lang="en-US" sz="1867" kern="0" dirty="0">
                <a:solidFill>
                  <a:prstClr val="white"/>
                </a:solidFill>
                <a:latin typeface="Arial"/>
                <a:cs typeface="Arial"/>
                <a:sym typeface="Arial"/>
              </a:rPr>
              <a:t>Rate of Change</a:t>
            </a:r>
          </a:p>
        </p:txBody>
      </p:sp>
      <p:sp>
        <p:nvSpPr>
          <p:cNvPr id="9" name="Rectangle 8">
            <a:extLst>
              <a:ext uri="{FF2B5EF4-FFF2-40B4-BE49-F238E27FC236}">
                <a16:creationId xmlns:a16="http://schemas.microsoft.com/office/drawing/2014/main" id="{61A38E86-4B69-BBC7-2644-E3AACA50A356}"/>
              </a:ext>
            </a:extLst>
          </p:cNvPr>
          <p:cNvSpPr/>
          <p:nvPr/>
        </p:nvSpPr>
        <p:spPr>
          <a:xfrm>
            <a:off x="3114441" y="5098473"/>
            <a:ext cx="243903" cy="10086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entury Gothic"/>
              <a:sym typeface="Arial"/>
            </a:endParaRPr>
          </a:p>
        </p:txBody>
      </p:sp>
      <p:cxnSp>
        <p:nvCxnSpPr>
          <p:cNvPr id="11" name="Straight Connector 10">
            <a:extLst>
              <a:ext uri="{FF2B5EF4-FFF2-40B4-BE49-F238E27FC236}">
                <a16:creationId xmlns:a16="http://schemas.microsoft.com/office/drawing/2014/main" id="{B3702C6A-F949-C127-833C-A213C1AFAB3B}"/>
              </a:ext>
            </a:extLst>
          </p:cNvPr>
          <p:cNvCxnSpPr>
            <a:cxnSpLocks/>
          </p:cNvCxnSpPr>
          <p:nvPr/>
        </p:nvCxnSpPr>
        <p:spPr>
          <a:xfrm>
            <a:off x="3513727" y="1853249"/>
            <a:ext cx="0" cy="35333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6B15D3B-F767-51DE-6655-F55B47C6163E}"/>
              </a:ext>
            </a:extLst>
          </p:cNvPr>
          <p:cNvCxnSpPr/>
          <p:nvPr/>
        </p:nvCxnSpPr>
        <p:spPr>
          <a:xfrm>
            <a:off x="3513727" y="5386647"/>
            <a:ext cx="61512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D8AF070-078F-A023-AA55-FC36B50C455F}"/>
              </a:ext>
            </a:extLst>
          </p:cNvPr>
          <p:cNvSpPr txBox="1"/>
          <p:nvPr/>
        </p:nvSpPr>
        <p:spPr>
          <a:xfrm>
            <a:off x="3735183" y="5430981"/>
            <a:ext cx="715260" cy="379656"/>
          </a:xfrm>
          <a:prstGeom prst="rect">
            <a:avLst/>
          </a:prstGeom>
          <a:solidFill>
            <a:schemeClr val="bg1"/>
          </a:solidFill>
        </p:spPr>
        <p:txBody>
          <a:bodyPr wrap="none" rtlCol="0">
            <a:spAutoFit/>
          </a:bodyPr>
          <a:lstStyle/>
          <a:p>
            <a:pPr defTabSz="1219170">
              <a:buClr>
                <a:srgbClr val="000000"/>
              </a:buClr>
            </a:pPr>
            <a:r>
              <a:rPr lang="en-US" sz="1867" kern="0" dirty="0">
                <a:solidFill>
                  <a:prstClr val="white"/>
                </a:solidFill>
                <a:latin typeface="Arial"/>
                <a:cs typeface="Arial"/>
                <a:sym typeface="Arial"/>
              </a:rPr>
              <a:t>Time</a:t>
            </a:r>
          </a:p>
        </p:txBody>
      </p:sp>
      <p:sp>
        <p:nvSpPr>
          <p:cNvPr id="16" name="TextBox 15">
            <a:extLst>
              <a:ext uri="{FF2B5EF4-FFF2-40B4-BE49-F238E27FC236}">
                <a16:creationId xmlns:a16="http://schemas.microsoft.com/office/drawing/2014/main" id="{4DFA7767-DEF4-B089-F9F5-4F86E16F9AA0}"/>
              </a:ext>
            </a:extLst>
          </p:cNvPr>
          <p:cNvSpPr txBox="1"/>
          <p:nvPr/>
        </p:nvSpPr>
        <p:spPr>
          <a:xfrm>
            <a:off x="3653670" y="3450052"/>
            <a:ext cx="2257349" cy="379656"/>
          </a:xfrm>
          <a:prstGeom prst="rect">
            <a:avLst/>
          </a:prstGeom>
          <a:solidFill>
            <a:schemeClr val="bg1"/>
          </a:solidFill>
        </p:spPr>
        <p:txBody>
          <a:bodyPr wrap="none" rtlCol="0">
            <a:spAutoFit/>
          </a:bodyPr>
          <a:lstStyle/>
          <a:p>
            <a:pPr defTabSz="1219170">
              <a:buClr>
                <a:srgbClr val="000000"/>
              </a:buClr>
            </a:pPr>
            <a:r>
              <a:rPr lang="en-US" sz="1867" kern="0" dirty="0">
                <a:solidFill>
                  <a:srgbClr val="789BE2"/>
                </a:solidFill>
                <a:latin typeface="Arial"/>
                <a:cs typeface="Arial"/>
                <a:sym typeface="Arial"/>
              </a:rPr>
              <a:t>Human Adaptability</a:t>
            </a:r>
          </a:p>
        </p:txBody>
      </p:sp>
      <p:sp>
        <p:nvSpPr>
          <p:cNvPr id="17" name="TextBox 16">
            <a:extLst>
              <a:ext uri="{FF2B5EF4-FFF2-40B4-BE49-F238E27FC236}">
                <a16:creationId xmlns:a16="http://schemas.microsoft.com/office/drawing/2014/main" id="{A2539CE5-78DE-0121-3687-2F9B4EA6F28D}"/>
              </a:ext>
            </a:extLst>
          </p:cNvPr>
          <p:cNvSpPr txBox="1"/>
          <p:nvPr/>
        </p:nvSpPr>
        <p:spPr>
          <a:xfrm>
            <a:off x="4393195" y="4751335"/>
            <a:ext cx="1422184" cy="379656"/>
          </a:xfrm>
          <a:prstGeom prst="rect">
            <a:avLst/>
          </a:prstGeom>
          <a:solidFill>
            <a:schemeClr val="bg1"/>
          </a:solidFill>
        </p:spPr>
        <p:txBody>
          <a:bodyPr wrap="none" rtlCol="0">
            <a:spAutoFit/>
          </a:bodyPr>
          <a:lstStyle/>
          <a:p>
            <a:pPr defTabSz="1219170">
              <a:buClr>
                <a:srgbClr val="000000"/>
              </a:buClr>
            </a:pPr>
            <a:r>
              <a:rPr lang="en-US" sz="1867" kern="0" dirty="0">
                <a:solidFill>
                  <a:prstClr val="white">
                    <a:lumMod val="75000"/>
                  </a:prstClr>
                </a:solidFill>
                <a:latin typeface="Arial"/>
                <a:cs typeface="Arial"/>
                <a:sym typeface="Arial"/>
              </a:rPr>
              <a:t>Technology</a:t>
            </a:r>
          </a:p>
        </p:txBody>
      </p:sp>
      <p:sp>
        <p:nvSpPr>
          <p:cNvPr id="3" name="Slide Number Placeholder 6">
            <a:extLst>
              <a:ext uri="{FF2B5EF4-FFF2-40B4-BE49-F238E27FC236}">
                <a16:creationId xmlns:a16="http://schemas.microsoft.com/office/drawing/2014/main" id="{7BA3FD53-DE56-0068-88F5-7639CFBE8F02}"/>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11</a:t>
            </a:fld>
            <a:endParaRPr lang="en-US" sz="1400" dirty="0">
              <a:solidFill>
                <a:prstClr val="black"/>
              </a:solidFill>
              <a:latin typeface="Century Gothic"/>
              <a:sym typeface="Arial"/>
            </a:endParaRPr>
          </a:p>
        </p:txBody>
      </p:sp>
      <p:sp>
        <p:nvSpPr>
          <p:cNvPr id="4" name="TextBox 3">
            <a:extLst>
              <a:ext uri="{FF2B5EF4-FFF2-40B4-BE49-F238E27FC236}">
                <a16:creationId xmlns:a16="http://schemas.microsoft.com/office/drawing/2014/main" id="{BC77FC17-304D-1628-16B6-B5092A88665C}"/>
              </a:ext>
            </a:extLst>
          </p:cNvPr>
          <p:cNvSpPr txBox="1"/>
          <p:nvPr/>
        </p:nvSpPr>
        <p:spPr>
          <a:xfrm>
            <a:off x="5984421" y="2481475"/>
            <a:ext cx="1056460" cy="954107"/>
          </a:xfrm>
          <a:prstGeom prst="rect">
            <a:avLst/>
          </a:prstGeom>
          <a:solidFill>
            <a:schemeClr val="bg1"/>
          </a:solidFill>
        </p:spPr>
        <p:txBody>
          <a:bodyPr wrap="square" rtlCol="0">
            <a:spAutoFit/>
          </a:bodyPr>
          <a:lstStyle/>
          <a:p>
            <a:pPr defTabSz="1219170">
              <a:buClr>
                <a:srgbClr val="000000"/>
              </a:buClr>
            </a:pPr>
            <a:r>
              <a:rPr lang="en-US" sz="1400" kern="0" dirty="0">
                <a:solidFill>
                  <a:prstClr val="white">
                    <a:lumMod val="65000"/>
                  </a:prstClr>
                </a:solidFill>
                <a:latin typeface="Arial"/>
                <a:cs typeface="Arial"/>
                <a:sym typeface="Arial"/>
              </a:rPr>
              <a:t>Learning faster and governing smarter</a:t>
            </a:r>
          </a:p>
        </p:txBody>
      </p:sp>
      <p:sp>
        <p:nvSpPr>
          <p:cNvPr id="5" name="TextBox 4">
            <a:extLst>
              <a:ext uri="{FF2B5EF4-FFF2-40B4-BE49-F238E27FC236}">
                <a16:creationId xmlns:a16="http://schemas.microsoft.com/office/drawing/2014/main" id="{756DC2F9-DEFD-FE4E-9771-06DC697E6BBA}"/>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1972974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C0FE3-355C-E84C-AFD5-2B3D76C991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080212-8426-7544-12E2-EB7935FD043C}"/>
              </a:ext>
            </a:extLst>
          </p:cNvPr>
          <p:cNvSpPr>
            <a:spLocks noGrp="1"/>
          </p:cNvSpPr>
          <p:nvPr>
            <p:ph type="title"/>
          </p:nvPr>
        </p:nvSpPr>
        <p:spPr/>
        <p:txBody>
          <a:bodyPr/>
          <a:lstStyle/>
          <a:p>
            <a:r>
              <a:rPr lang="en-US" dirty="0">
                <a:solidFill>
                  <a:srgbClr val="006600"/>
                </a:solidFill>
              </a:rPr>
              <a:t>Post-Consumer (carpet) Content*</a:t>
            </a:r>
          </a:p>
        </p:txBody>
      </p:sp>
      <p:sp>
        <p:nvSpPr>
          <p:cNvPr id="3" name="Content Placeholder 2">
            <a:extLst>
              <a:ext uri="{FF2B5EF4-FFF2-40B4-BE49-F238E27FC236}">
                <a16:creationId xmlns:a16="http://schemas.microsoft.com/office/drawing/2014/main" id="{16DBEC7A-8416-2E2A-00D9-A66330108D15}"/>
              </a:ext>
            </a:extLst>
          </p:cNvPr>
          <p:cNvSpPr>
            <a:spLocks noGrp="1"/>
          </p:cNvSpPr>
          <p:nvPr>
            <p:ph idx="1"/>
          </p:nvPr>
        </p:nvSpPr>
        <p:spPr>
          <a:xfrm>
            <a:off x="854852" y="1403600"/>
            <a:ext cx="9404721" cy="4195481"/>
          </a:xfrm>
        </p:spPr>
        <p:txBody>
          <a:bodyPr/>
          <a:lstStyle/>
          <a:p>
            <a:pPr>
              <a:lnSpc>
                <a:spcPts val="1867"/>
              </a:lnSpc>
            </a:pPr>
            <a:r>
              <a:rPr lang="en-US" sz="2667" dirty="0"/>
              <a:t>Intent - drive demand</a:t>
            </a:r>
            <a:endParaRPr lang="en-US" sz="2133" dirty="0"/>
          </a:p>
          <a:p>
            <a:pPr>
              <a:lnSpc>
                <a:spcPts val="1867"/>
              </a:lnSpc>
            </a:pPr>
            <a:r>
              <a:rPr lang="en-US" sz="2667" dirty="0"/>
              <a:t>CA 5% by January 2028</a:t>
            </a:r>
          </a:p>
          <a:p>
            <a:pPr>
              <a:lnSpc>
                <a:spcPts val="1867"/>
              </a:lnSpc>
            </a:pPr>
            <a:r>
              <a:rPr lang="en-US" sz="2667" dirty="0"/>
              <a:t>NY 10% by 3031</a:t>
            </a:r>
          </a:p>
          <a:p>
            <a:pPr>
              <a:lnSpc>
                <a:spcPts val="1867"/>
              </a:lnSpc>
            </a:pPr>
            <a:r>
              <a:rPr lang="en-US" sz="2667" dirty="0"/>
              <a:t>Expect CA to align with NY</a:t>
            </a:r>
          </a:p>
          <a:p>
            <a:pPr>
              <a:lnSpc>
                <a:spcPts val="1867"/>
              </a:lnSpc>
            </a:pPr>
            <a:r>
              <a:rPr lang="en-US" sz="2667" dirty="0"/>
              <a:t>Pathways to achieve (content, redesign)</a:t>
            </a:r>
          </a:p>
          <a:p>
            <a:pPr>
              <a:lnSpc>
                <a:spcPts val="1867"/>
              </a:lnSpc>
            </a:pPr>
            <a:r>
              <a:rPr lang="en-US" sz="2667" dirty="0"/>
              <a:t>Availability of materials (geographic considerations)</a:t>
            </a:r>
          </a:p>
          <a:p>
            <a:pPr>
              <a:lnSpc>
                <a:spcPts val="1867"/>
              </a:lnSpc>
            </a:pPr>
            <a:r>
              <a:rPr lang="en-US" sz="2667" dirty="0"/>
              <a:t>Technical hurdles</a:t>
            </a:r>
          </a:p>
          <a:p>
            <a:pPr>
              <a:lnSpc>
                <a:spcPts val="1867"/>
              </a:lnSpc>
            </a:pPr>
            <a:r>
              <a:rPr lang="en-US" sz="2667" dirty="0"/>
              <a:t>Textile &amp; Packaging “competition”</a:t>
            </a:r>
          </a:p>
          <a:p>
            <a:pPr>
              <a:lnSpc>
                <a:spcPts val="1867"/>
              </a:lnSpc>
            </a:pPr>
            <a:r>
              <a:rPr lang="en-US" sz="2667" dirty="0"/>
              <a:t>Back stamping by January 1, 2027 (CA)</a:t>
            </a:r>
          </a:p>
          <a:p>
            <a:pPr>
              <a:lnSpc>
                <a:spcPts val="1867"/>
              </a:lnSpc>
            </a:pPr>
            <a:r>
              <a:rPr lang="en-US" sz="2667" dirty="0"/>
              <a:t>Unrealistic timelines?</a:t>
            </a:r>
          </a:p>
          <a:p>
            <a:pPr marL="0" indent="0">
              <a:buNone/>
            </a:pPr>
            <a:endParaRPr lang="en-US" sz="2667" dirty="0"/>
          </a:p>
        </p:txBody>
      </p:sp>
      <p:sp>
        <p:nvSpPr>
          <p:cNvPr id="4" name="TextBox 3">
            <a:extLst>
              <a:ext uri="{FF2B5EF4-FFF2-40B4-BE49-F238E27FC236}">
                <a16:creationId xmlns:a16="http://schemas.microsoft.com/office/drawing/2014/main" id="{90EBBCCC-E743-5C48-A6D6-31D64340408E}"/>
              </a:ext>
            </a:extLst>
          </p:cNvPr>
          <p:cNvSpPr txBox="1"/>
          <p:nvPr/>
        </p:nvSpPr>
        <p:spPr>
          <a:xfrm>
            <a:off x="646113" y="5994913"/>
            <a:ext cx="1952779" cy="379656"/>
          </a:xfrm>
          <a:prstGeom prst="rect">
            <a:avLst/>
          </a:prstGeom>
          <a:noFill/>
        </p:spPr>
        <p:txBody>
          <a:bodyPr wrap="none" rtlCol="0">
            <a:spAutoFit/>
          </a:bodyPr>
          <a:lstStyle/>
          <a:p>
            <a:pPr defTabSz="1219170">
              <a:buClr>
                <a:srgbClr val="000000"/>
              </a:buClr>
            </a:pPr>
            <a:r>
              <a:rPr lang="en-US" sz="1867" kern="0" dirty="0">
                <a:solidFill>
                  <a:srgbClr val="000000"/>
                </a:solidFill>
                <a:latin typeface="Arial"/>
                <a:cs typeface="Arial"/>
                <a:sym typeface="Arial"/>
              </a:rPr>
              <a:t>* CA law AB 863</a:t>
            </a:r>
          </a:p>
        </p:txBody>
      </p:sp>
      <p:pic>
        <p:nvPicPr>
          <p:cNvPr id="6" name="Picture 5">
            <a:extLst>
              <a:ext uri="{FF2B5EF4-FFF2-40B4-BE49-F238E27FC236}">
                <a16:creationId xmlns:a16="http://schemas.microsoft.com/office/drawing/2014/main" id="{098FAA80-83EE-A35A-6571-7D65E8B4116D}"/>
              </a:ext>
            </a:extLst>
          </p:cNvPr>
          <p:cNvPicPr>
            <a:picLocks noChangeAspect="1"/>
          </p:cNvPicPr>
          <p:nvPr/>
        </p:nvPicPr>
        <p:blipFill>
          <a:blip r:embed="rId3"/>
          <a:stretch>
            <a:fillRect/>
          </a:stretch>
        </p:blipFill>
        <p:spPr>
          <a:xfrm>
            <a:off x="5872480" y="5479205"/>
            <a:ext cx="5220421" cy="1019715"/>
          </a:xfrm>
          <a:prstGeom prst="rect">
            <a:avLst/>
          </a:prstGeom>
        </p:spPr>
      </p:pic>
      <p:sp>
        <p:nvSpPr>
          <p:cNvPr id="7" name="Slide Number Placeholder 6">
            <a:extLst>
              <a:ext uri="{FF2B5EF4-FFF2-40B4-BE49-F238E27FC236}">
                <a16:creationId xmlns:a16="http://schemas.microsoft.com/office/drawing/2014/main" id="{3F296CFB-3AEC-8659-197C-6FAC06503AFF}"/>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12</a:t>
            </a:fld>
            <a:endParaRPr lang="en-US" sz="1400" dirty="0">
              <a:solidFill>
                <a:prstClr val="black"/>
              </a:solidFill>
              <a:latin typeface="Century Gothic"/>
              <a:sym typeface="Arial"/>
            </a:endParaRPr>
          </a:p>
        </p:txBody>
      </p:sp>
      <p:sp>
        <p:nvSpPr>
          <p:cNvPr id="5" name="TextBox 4">
            <a:extLst>
              <a:ext uri="{FF2B5EF4-FFF2-40B4-BE49-F238E27FC236}">
                <a16:creationId xmlns:a16="http://schemas.microsoft.com/office/drawing/2014/main" id="{70936F91-4B90-2310-2689-188A32C4DCE9}"/>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487488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6252C-8C86-06AE-3DA5-72125971ACB8}"/>
              </a:ext>
            </a:extLst>
          </p:cNvPr>
          <p:cNvSpPr>
            <a:spLocks noGrp="1"/>
          </p:cNvSpPr>
          <p:nvPr>
            <p:ph type="title"/>
          </p:nvPr>
        </p:nvSpPr>
        <p:spPr>
          <a:xfrm>
            <a:off x="646112" y="452717"/>
            <a:ext cx="10245408" cy="1400531"/>
          </a:xfrm>
        </p:spPr>
        <p:txBody>
          <a:bodyPr/>
          <a:lstStyle/>
          <a:p>
            <a:r>
              <a:rPr lang="en-US" dirty="0">
                <a:solidFill>
                  <a:srgbClr val="006600"/>
                </a:solidFill>
              </a:rPr>
              <a:t>Accounting &amp; Certification – How To?</a:t>
            </a:r>
          </a:p>
        </p:txBody>
      </p:sp>
      <p:sp>
        <p:nvSpPr>
          <p:cNvPr id="3" name="Content Placeholder 2">
            <a:extLst>
              <a:ext uri="{FF2B5EF4-FFF2-40B4-BE49-F238E27FC236}">
                <a16:creationId xmlns:a16="http://schemas.microsoft.com/office/drawing/2014/main" id="{E403D8C2-C87B-5AB5-0596-40761C37D159}"/>
              </a:ext>
            </a:extLst>
          </p:cNvPr>
          <p:cNvSpPr>
            <a:spLocks noGrp="1"/>
          </p:cNvSpPr>
          <p:nvPr>
            <p:ph idx="1"/>
          </p:nvPr>
        </p:nvSpPr>
        <p:spPr>
          <a:xfrm>
            <a:off x="1047892" y="1454400"/>
            <a:ext cx="9297056" cy="4195481"/>
          </a:xfrm>
        </p:spPr>
        <p:txBody>
          <a:bodyPr/>
          <a:lstStyle/>
          <a:p>
            <a:pPr>
              <a:lnSpc>
                <a:spcPts val="1867"/>
              </a:lnSpc>
            </a:pPr>
            <a:r>
              <a:rPr lang="en-US" sz="2667" dirty="0"/>
              <a:t>Claims</a:t>
            </a:r>
          </a:p>
          <a:p>
            <a:pPr lvl="1">
              <a:lnSpc>
                <a:spcPts val="1867"/>
              </a:lnSpc>
              <a:buFont typeface="Courier New" panose="02070309020205020404" pitchFamily="49" charset="0"/>
              <a:buChar char="o"/>
            </a:pPr>
            <a:r>
              <a:rPr lang="en-US" sz="2400" dirty="0"/>
              <a:t>Physical content vs. Attributed claim</a:t>
            </a:r>
          </a:p>
          <a:p>
            <a:pPr>
              <a:lnSpc>
                <a:spcPts val="1867"/>
              </a:lnSpc>
            </a:pPr>
            <a:r>
              <a:rPr lang="en-US" sz="2400" dirty="0"/>
              <a:t>Chain-of-Custody Models (Country of Origin &amp; Content)</a:t>
            </a:r>
          </a:p>
          <a:p>
            <a:pPr lvl="1">
              <a:lnSpc>
                <a:spcPts val="1867"/>
              </a:lnSpc>
              <a:buFont typeface="Courier New" panose="02070309020205020404" pitchFamily="49" charset="0"/>
              <a:buChar char="o"/>
            </a:pPr>
            <a:r>
              <a:rPr lang="en-US" sz="2400" dirty="0"/>
              <a:t>Mass Balance</a:t>
            </a:r>
          </a:p>
          <a:p>
            <a:pPr lvl="2">
              <a:lnSpc>
                <a:spcPts val="1200"/>
              </a:lnSpc>
            </a:pPr>
            <a:r>
              <a:rPr lang="en-US" sz="2133" dirty="0"/>
              <a:t>Rolling average percent model</a:t>
            </a:r>
          </a:p>
          <a:p>
            <a:pPr lvl="2">
              <a:lnSpc>
                <a:spcPts val="1200"/>
              </a:lnSpc>
            </a:pPr>
            <a:r>
              <a:rPr lang="en-US" sz="2133" dirty="0"/>
              <a:t>Credit method : attribution</a:t>
            </a:r>
          </a:p>
          <a:p>
            <a:pPr lvl="3" indent="-139697">
              <a:lnSpc>
                <a:spcPts val="1200"/>
              </a:lnSpc>
            </a:pPr>
            <a:r>
              <a:rPr lang="en-US" sz="2133" dirty="0"/>
              <a:t> Proportional</a:t>
            </a:r>
          </a:p>
          <a:p>
            <a:pPr lvl="3" indent="-139697">
              <a:lnSpc>
                <a:spcPts val="1200"/>
              </a:lnSpc>
            </a:pPr>
            <a:r>
              <a:rPr lang="en-US" sz="2133" dirty="0"/>
              <a:t> Non-proportional</a:t>
            </a:r>
          </a:p>
          <a:p>
            <a:pPr lvl="2">
              <a:lnSpc>
                <a:spcPts val="1200"/>
              </a:lnSpc>
            </a:pPr>
            <a:r>
              <a:rPr lang="en-US" sz="2133" dirty="0"/>
              <a:t>Book-and-Claim</a:t>
            </a:r>
          </a:p>
          <a:p>
            <a:pPr marL="914377" lvl="2" indent="0">
              <a:lnSpc>
                <a:spcPts val="1200"/>
              </a:lnSpc>
              <a:buNone/>
            </a:pPr>
            <a:endParaRPr lang="en-US" sz="2133" dirty="0"/>
          </a:p>
          <a:p>
            <a:r>
              <a:rPr lang="en-US" sz="2667" dirty="0"/>
              <a:t>“Accounting” – </a:t>
            </a:r>
            <a:r>
              <a:rPr lang="en-US" sz="3200" i="1" dirty="0"/>
              <a:t>CARE strategy</a:t>
            </a:r>
            <a:endParaRPr lang="en-US" sz="2667" i="1" dirty="0"/>
          </a:p>
        </p:txBody>
      </p:sp>
      <p:sp>
        <p:nvSpPr>
          <p:cNvPr id="4" name="Slide Number Placeholder 6">
            <a:extLst>
              <a:ext uri="{FF2B5EF4-FFF2-40B4-BE49-F238E27FC236}">
                <a16:creationId xmlns:a16="http://schemas.microsoft.com/office/drawing/2014/main" id="{9750F8F1-EDF7-54C8-2D9F-F0505C3C47B4}"/>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13</a:t>
            </a:fld>
            <a:endParaRPr lang="en-US" sz="1400" dirty="0">
              <a:solidFill>
                <a:prstClr val="black"/>
              </a:solidFill>
              <a:latin typeface="Century Gothic"/>
              <a:sym typeface="Arial"/>
            </a:endParaRPr>
          </a:p>
        </p:txBody>
      </p:sp>
      <p:sp>
        <p:nvSpPr>
          <p:cNvPr id="5" name="TextBox 4">
            <a:extLst>
              <a:ext uri="{FF2B5EF4-FFF2-40B4-BE49-F238E27FC236}">
                <a16:creationId xmlns:a16="http://schemas.microsoft.com/office/drawing/2014/main" id="{22445284-59E0-623E-8EDC-95FA58788B26}"/>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820433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6BD89-48E6-427E-3914-B70A8E2A1D3F}"/>
            </a:ext>
          </a:extLst>
        </p:cNvPr>
        <p:cNvGrpSpPr/>
        <p:nvPr/>
      </p:nvGrpSpPr>
      <p:grpSpPr>
        <a:xfrm>
          <a:off x="0" y="0"/>
          <a:ext cx="0" cy="0"/>
          <a:chOff x="0" y="0"/>
          <a:chExt cx="0" cy="0"/>
        </a:xfrm>
      </p:grpSpPr>
      <p:sp>
        <p:nvSpPr>
          <p:cNvPr id="4" name="Slide Number Placeholder 6">
            <a:extLst>
              <a:ext uri="{FF2B5EF4-FFF2-40B4-BE49-F238E27FC236}">
                <a16:creationId xmlns:a16="http://schemas.microsoft.com/office/drawing/2014/main" id="{AA9BF8F3-5E44-1C1B-3ABA-82CB42E2FC9C}"/>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fld id="{D57F1E4F-1CFF-5643-939E-02111984F565}" type="slidenum">
              <a:rPr lang="en-US" sz="1400">
                <a:solidFill>
                  <a:prstClr val="black"/>
                </a:solidFill>
                <a:latin typeface="Century Gothic"/>
                <a:sym typeface="Arial"/>
              </a:rPr>
              <a:pPr algn="ctr" defTabSz="457189"/>
              <a:t>14</a:t>
            </a:fld>
            <a:endParaRPr lang="en-US" sz="1400" dirty="0">
              <a:solidFill>
                <a:prstClr val="black"/>
              </a:solidFill>
              <a:latin typeface="Century Gothic"/>
              <a:sym typeface="Arial"/>
            </a:endParaRPr>
          </a:p>
        </p:txBody>
      </p:sp>
      <p:sp>
        <p:nvSpPr>
          <p:cNvPr id="8" name="Title 7">
            <a:extLst>
              <a:ext uri="{FF2B5EF4-FFF2-40B4-BE49-F238E27FC236}">
                <a16:creationId xmlns:a16="http://schemas.microsoft.com/office/drawing/2014/main" id="{CFCCBD26-3DC5-7F65-DE65-0026E599B9D2}"/>
              </a:ext>
            </a:extLst>
          </p:cNvPr>
          <p:cNvSpPr>
            <a:spLocks noGrp="1"/>
          </p:cNvSpPr>
          <p:nvPr>
            <p:ph type="title"/>
          </p:nvPr>
        </p:nvSpPr>
        <p:spPr>
          <a:xfrm>
            <a:off x="1190637" y="867257"/>
            <a:ext cx="9404723" cy="1400531"/>
          </a:xfrm>
        </p:spPr>
        <p:txBody>
          <a:bodyPr/>
          <a:lstStyle/>
          <a:p>
            <a:pPr algn="ctr"/>
            <a:r>
              <a:rPr lang="en-US" sz="5333" b="1" dirty="0">
                <a:solidFill>
                  <a:srgbClr val="006600"/>
                </a:solidFill>
                <a:effectLst>
                  <a:outerShdw blurRad="38100" dist="38100" dir="2700000" algn="tl">
                    <a:srgbClr val="000000">
                      <a:alpha val="43137"/>
                    </a:srgbClr>
                  </a:outerShdw>
                </a:effectLst>
                <a:latin typeface="Bradley Hand ITC" panose="03070402050302030203" pitchFamily="66" charset="0"/>
                <a:ea typeface="+mn-ea"/>
                <a:cs typeface="+mn-cs"/>
              </a:rPr>
              <a:t>Back Stamping</a:t>
            </a:r>
          </a:p>
        </p:txBody>
      </p:sp>
      <p:sp>
        <p:nvSpPr>
          <p:cNvPr id="2" name="TextBox 1">
            <a:extLst>
              <a:ext uri="{FF2B5EF4-FFF2-40B4-BE49-F238E27FC236}">
                <a16:creationId xmlns:a16="http://schemas.microsoft.com/office/drawing/2014/main" id="{CF59F32E-96DB-4C68-70D3-D0B5EDF89154}"/>
              </a:ext>
            </a:extLst>
          </p:cNvPr>
          <p:cNvSpPr txBox="1"/>
          <p:nvPr/>
        </p:nvSpPr>
        <p:spPr>
          <a:xfrm>
            <a:off x="2063604" y="2478377"/>
            <a:ext cx="7658793" cy="1241237"/>
          </a:xfrm>
          <a:prstGeom prst="rect">
            <a:avLst/>
          </a:prstGeom>
          <a:noFill/>
        </p:spPr>
        <p:txBody>
          <a:bodyPr wrap="square" rtlCol="0">
            <a:spAutoFit/>
          </a:bodyPr>
          <a:lstStyle/>
          <a:p>
            <a:pPr algn="ctr" defTabSz="1219170">
              <a:buClr>
                <a:srgbClr val="000000"/>
              </a:buClr>
            </a:pPr>
            <a:r>
              <a:rPr lang="en-US" sz="3733" kern="0" dirty="0">
                <a:solidFill>
                  <a:srgbClr val="000000"/>
                </a:solidFill>
                <a:latin typeface="Arial"/>
                <a:cs typeface="Arial"/>
                <a:sym typeface="Arial"/>
              </a:rPr>
              <a:t>A new requirement under statute for California &amp; New York</a:t>
            </a:r>
          </a:p>
        </p:txBody>
      </p:sp>
      <p:sp>
        <p:nvSpPr>
          <p:cNvPr id="3" name="TextBox 2">
            <a:extLst>
              <a:ext uri="{FF2B5EF4-FFF2-40B4-BE49-F238E27FC236}">
                <a16:creationId xmlns:a16="http://schemas.microsoft.com/office/drawing/2014/main" id="{A5B4899C-42DB-E96D-CC0D-C0CC17FDAE97}"/>
              </a:ext>
            </a:extLst>
          </p:cNvPr>
          <p:cNvSpPr txBox="1"/>
          <p:nvPr/>
        </p:nvSpPr>
        <p:spPr>
          <a:xfrm>
            <a:off x="4523392" y="4284383"/>
            <a:ext cx="2488182" cy="1938992"/>
          </a:xfrm>
          <a:prstGeom prst="rect">
            <a:avLst/>
          </a:prstGeom>
          <a:noFill/>
        </p:spPr>
        <p:txBody>
          <a:bodyPr wrap="none" rtlCol="0">
            <a:spAutoFit/>
          </a:bodyPr>
          <a:lstStyle/>
          <a:p>
            <a:pPr marL="380990" indent="-380990" defTabSz="1219170">
              <a:buClr>
                <a:srgbClr val="000000"/>
              </a:buClr>
              <a:buFont typeface="Wingdings" panose="05000000000000000000" pitchFamily="2" charset="2"/>
              <a:buChar char="ü"/>
            </a:pPr>
            <a:r>
              <a:rPr lang="en-US" sz="2400" kern="0" dirty="0">
                <a:solidFill>
                  <a:srgbClr val="000000"/>
                </a:solidFill>
                <a:latin typeface="Arial"/>
                <a:cs typeface="Arial"/>
                <a:sym typeface="Arial"/>
              </a:rPr>
              <a:t>Recycle Need</a:t>
            </a:r>
          </a:p>
          <a:p>
            <a:pPr marL="380990" indent="-380990" defTabSz="1219170">
              <a:buClr>
                <a:srgbClr val="000000"/>
              </a:buClr>
              <a:buFont typeface="Wingdings" panose="05000000000000000000" pitchFamily="2" charset="2"/>
              <a:buChar char="ü"/>
            </a:pPr>
            <a:r>
              <a:rPr lang="en-US" sz="2400" kern="0" dirty="0">
                <a:solidFill>
                  <a:srgbClr val="000000"/>
                </a:solidFill>
                <a:latin typeface="Arial"/>
                <a:cs typeface="Arial"/>
                <a:sym typeface="Arial"/>
              </a:rPr>
              <a:t>Consistency</a:t>
            </a:r>
          </a:p>
          <a:p>
            <a:pPr marL="380990" indent="-380990" defTabSz="1219170">
              <a:buClr>
                <a:srgbClr val="000000"/>
              </a:buClr>
              <a:buFont typeface="Wingdings" panose="05000000000000000000" pitchFamily="2" charset="2"/>
              <a:buChar char="ü"/>
            </a:pPr>
            <a:r>
              <a:rPr lang="en-US" sz="2400" kern="0" dirty="0">
                <a:solidFill>
                  <a:srgbClr val="000000"/>
                </a:solidFill>
                <a:latin typeface="Arial"/>
                <a:cs typeface="Arial"/>
                <a:sym typeface="Arial"/>
              </a:rPr>
              <a:t>Capability</a:t>
            </a:r>
          </a:p>
          <a:p>
            <a:pPr marL="380990" indent="-380990" defTabSz="1219170">
              <a:buClr>
                <a:srgbClr val="000000"/>
              </a:buClr>
              <a:buFont typeface="Wingdings" panose="05000000000000000000" pitchFamily="2" charset="2"/>
              <a:buChar char="ü"/>
            </a:pPr>
            <a:r>
              <a:rPr lang="en-US" sz="2400" kern="0" dirty="0">
                <a:solidFill>
                  <a:srgbClr val="000000"/>
                </a:solidFill>
                <a:latin typeface="Arial"/>
                <a:cs typeface="Arial"/>
                <a:sym typeface="Arial"/>
              </a:rPr>
              <a:t>Efficiency</a:t>
            </a:r>
          </a:p>
          <a:p>
            <a:pPr marL="380990" indent="-380990" defTabSz="1219170">
              <a:buClr>
                <a:srgbClr val="000000"/>
              </a:buClr>
              <a:buFont typeface="Wingdings" panose="05000000000000000000" pitchFamily="2" charset="2"/>
              <a:buChar char="ü"/>
            </a:pPr>
            <a:r>
              <a:rPr lang="en-US" sz="2400" kern="0" dirty="0">
                <a:solidFill>
                  <a:srgbClr val="000000"/>
                </a:solidFill>
                <a:latin typeface="Arial"/>
                <a:cs typeface="Arial"/>
                <a:sym typeface="Arial"/>
              </a:rPr>
              <a:t>Certification</a:t>
            </a:r>
          </a:p>
        </p:txBody>
      </p:sp>
      <p:sp>
        <p:nvSpPr>
          <p:cNvPr id="5" name="TextBox 4">
            <a:extLst>
              <a:ext uri="{FF2B5EF4-FFF2-40B4-BE49-F238E27FC236}">
                <a16:creationId xmlns:a16="http://schemas.microsoft.com/office/drawing/2014/main" id="{7879BCED-462E-F2DE-2FFE-BD400F7D0DDF}"/>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2558229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4FB33-BD37-BE25-1393-F7B8EF91A6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F6CEA5-292F-E6CD-E7E7-CD147640B847}"/>
              </a:ext>
            </a:extLst>
          </p:cNvPr>
          <p:cNvSpPr>
            <a:spLocks noGrp="1"/>
          </p:cNvSpPr>
          <p:nvPr>
            <p:ph type="title"/>
          </p:nvPr>
        </p:nvSpPr>
        <p:spPr>
          <a:xfrm>
            <a:off x="838201" y="365127"/>
            <a:ext cx="6148388" cy="688760"/>
          </a:xfrm>
        </p:spPr>
        <p:txBody>
          <a:bodyPr>
            <a:normAutofit fontScale="90000"/>
          </a:bodyPr>
          <a:lstStyle/>
          <a:p>
            <a:r>
              <a:rPr lang="en-US" b="1" dirty="0"/>
              <a:t>Other Considerations</a:t>
            </a:r>
          </a:p>
        </p:txBody>
      </p:sp>
      <p:pic>
        <p:nvPicPr>
          <p:cNvPr id="8" name="Picture 2" descr="LA Recycles Carpet!">
            <a:extLst>
              <a:ext uri="{FF2B5EF4-FFF2-40B4-BE49-F238E27FC236}">
                <a16:creationId xmlns:a16="http://schemas.microsoft.com/office/drawing/2014/main" id="{4E0E401A-8308-78B4-04D9-106FA1CC21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6172" y="365127"/>
            <a:ext cx="2229456" cy="64017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ome - The Carpet and Rug Institute">
            <a:extLst>
              <a:ext uri="{FF2B5EF4-FFF2-40B4-BE49-F238E27FC236}">
                <a16:creationId xmlns:a16="http://schemas.microsoft.com/office/drawing/2014/main" id="{B4F4604E-5C0B-9FDA-05B3-404B5FD22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6021" y="315848"/>
            <a:ext cx="1818128" cy="727251"/>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ED1E093D-496B-D3CC-39C8-82FF2CD60157}"/>
              </a:ext>
            </a:extLst>
          </p:cNvPr>
          <p:cNvSpPr txBox="1">
            <a:spLocks/>
          </p:cNvSpPr>
          <p:nvPr/>
        </p:nvSpPr>
        <p:spPr>
          <a:xfrm>
            <a:off x="838202" y="1499505"/>
            <a:ext cx="9521239" cy="47203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792" indent="-304792" defTabSz="1219170">
              <a:spcBef>
                <a:spcPts val="1333"/>
              </a:spcBef>
              <a:buClr>
                <a:srgbClr val="000000"/>
              </a:buClr>
            </a:pPr>
            <a:r>
              <a:rPr lang="en-US" sz="2667" dirty="0">
                <a:solidFill>
                  <a:prstClr val="black"/>
                </a:solidFill>
                <a:latin typeface="Century Gothic"/>
                <a:sym typeface="Arial"/>
              </a:rPr>
              <a:t>Existing Requirements:</a:t>
            </a:r>
          </a:p>
          <a:p>
            <a:pPr marL="914377" lvl="1" indent="-304792" defTabSz="1219170">
              <a:spcBef>
                <a:spcPts val="667"/>
              </a:spcBef>
              <a:buClr>
                <a:srgbClr val="000000"/>
              </a:buClr>
              <a:buFont typeface="Courier New" panose="02070309020205020404" pitchFamily="49" charset="0"/>
              <a:buChar char="o"/>
            </a:pPr>
            <a:r>
              <a:rPr lang="en-US" dirty="0">
                <a:solidFill>
                  <a:prstClr val="black"/>
                </a:solidFill>
                <a:latin typeface="Century Gothic"/>
                <a:sym typeface="Arial"/>
              </a:rPr>
              <a:t>Textile Fiber Products ID Act</a:t>
            </a:r>
          </a:p>
          <a:p>
            <a:pPr marL="914377" lvl="1" indent="-304792" defTabSz="1219170">
              <a:spcBef>
                <a:spcPts val="667"/>
              </a:spcBef>
              <a:buClr>
                <a:srgbClr val="000000"/>
              </a:buClr>
              <a:buFont typeface="Courier New" panose="02070309020205020404" pitchFamily="49" charset="0"/>
              <a:buChar char="o"/>
            </a:pPr>
            <a:r>
              <a:rPr lang="en-US" dirty="0">
                <a:solidFill>
                  <a:prstClr val="black"/>
                </a:solidFill>
                <a:latin typeface="Century Gothic"/>
                <a:sym typeface="Arial"/>
              </a:rPr>
              <a:t>FTC regulations </a:t>
            </a:r>
          </a:p>
          <a:p>
            <a:pPr marL="914377" lvl="1" indent="-304792" defTabSz="1219170">
              <a:spcBef>
                <a:spcPts val="667"/>
              </a:spcBef>
              <a:buClr>
                <a:srgbClr val="000000"/>
              </a:buClr>
              <a:buFont typeface="Courier New" panose="02070309020205020404" pitchFamily="49" charset="0"/>
              <a:buChar char="o"/>
            </a:pPr>
            <a:r>
              <a:rPr lang="en-US" dirty="0">
                <a:solidFill>
                  <a:prstClr val="black"/>
                </a:solidFill>
                <a:latin typeface="Century Gothic"/>
                <a:sym typeface="Arial"/>
              </a:rPr>
              <a:t>FHA regulations</a:t>
            </a:r>
          </a:p>
          <a:p>
            <a:pPr marL="914377" lvl="1" indent="-304792" defTabSz="1219170">
              <a:spcBef>
                <a:spcPts val="667"/>
              </a:spcBef>
              <a:buClr>
                <a:srgbClr val="000000"/>
              </a:buClr>
              <a:buFont typeface="Courier New" panose="02070309020205020404" pitchFamily="49" charset="0"/>
              <a:buChar char="o"/>
            </a:pPr>
            <a:r>
              <a:rPr lang="en-US" dirty="0">
                <a:solidFill>
                  <a:prstClr val="black"/>
                </a:solidFill>
                <a:latin typeface="Century Gothic"/>
                <a:sym typeface="Arial"/>
              </a:rPr>
              <a:t>Other requirements?</a:t>
            </a:r>
          </a:p>
          <a:p>
            <a:pPr marL="914377" lvl="1" indent="-304792" defTabSz="1219170">
              <a:spcBef>
                <a:spcPts val="667"/>
              </a:spcBef>
              <a:buClr>
                <a:srgbClr val="000000"/>
              </a:buClr>
              <a:buFont typeface="Courier New" panose="02070309020205020404" pitchFamily="49" charset="0"/>
              <a:buChar char="o"/>
            </a:pPr>
            <a:r>
              <a:rPr lang="en-US" dirty="0">
                <a:solidFill>
                  <a:prstClr val="black"/>
                </a:solidFill>
                <a:latin typeface="Century Gothic"/>
                <a:sym typeface="Arial"/>
              </a:rPr>
              <a:t>Differences: Residential and Commercial requirements</a:t>
            </a:r>
          </a:p>
          <a:p>
            <a:pPr marL="914377" lvl="1" indent="-304792" defTabSz="1219170">
              <a:spcBef>
                <a:spcPts val="667"/>
              </a:spcBef>
              <a:buClr>
                <a:srgbClr val="000000"/>
              </a:buClr>
              <a:buFont typeface="Courier New" panose="02070309020205020404" pitchFamily="49" charset="0"/>
              <a:buChar char="o"/>
            </a:pPr>
            <a:endParaRPr lang="en-US" dirty="0">
              <a:solidFill>
                <a:prstClr val="black"/>
              </a:solidFill>
              <a:latin typeface="Century Gothic"/>
              <a:sym typeface="Arial"/>
            </a:endParaRPr>
          </a:p>
          <a:p>
            <a:pPr marL="304792" indent="-304792" defTabSz="1219170">
              <a:spcBef>
                <a:spcPts val="1333"/>
              </a:spcBef>
              <a:buClr>
                <a:srgbClr val="000000"/>
              </a:buClr>
            </a:pPr>
            <a:r>
              <a:rPr lang="en-US" sz="2667" dirty="0">
                <a:solidFill>
                  <a:prstClr val="black"/>
                </a:solidFill>
                <a:latin typeface="Century Gothic"/>
                <a:sym typeface="Arial"/>
              </a:rPr>
              <a:t>Protocol issued (Joint Task Force)</a:t>
            </a:r>
          </a:p>
          <a:p>
            <a:pPr marL="304792" indent="-304792" defTabSz="1219170">
              <a:spcBef>
                <a:spcPts val="1333"/>
              </a:spcBef>
              <a:buClr>
                <a:srgbClr val="000000"/>
              </a:buClr>
            </a:pPr>
            <a:endParaRPr lang="en-US" sz="1800" dirty="0">
              <a:solidFill>
                <a:prstClr val="black"/>
              </a:solidFill>
              <a:latin typeface="Century Gothic"/>
              <a:sym typeface="Arial"/>
            </a:endParaRPr>
          </a:p>
        </p:txBody>
      </p:sp>
      <p:sp>
        <p:nvSpPr>
          <p:cNvPr id="3" name="Slide Number Placeholder 6">
            <a:extLst>
              <a:ext uri="{FF2B5EF4-FFF2-40B4-BE49-F238E27FC236}">
                <a16:creationId xmlns:a16="http://schemas.microsoft.com/office/drawing/2014/main" id="{06DA9DEA-AE6A-9958-D713-B5C303AB7D9B}"/>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15</a:t>
            </a:fld>
            <a:endParaRPr lang="en-US" sz="1400" dirty="0">
              <a:solidFill>
                <a:prstClr val="black"/>
              </a:solidFill>
              <a:latin typeface="Century Gothic"/>
              <a:sym typeface="Arial"/>
            </a:endParaRPr>
          </a:p>
        </p:txBody>
      </p:sp>
      <p:sp>
        <p:nvSpPr>
          <p:cNvPr id="4" name="TextBox 3">
            <a:extLst>
              <a:ext uri="{FF2B5EF4-FFF2-40B4-BE49-F238E27FC236}">
                <a16:creationId xmlns:a16="http://schemas.microsoft.com/office/drawing/2014/main" id="{F8C07A4A-15FD-1E00-1703-2F4F4BEF37FA}"/>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192656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0E99712-843F-D13B-5068-CCFE25FD1F8A}"/>
              </a:ext>
            </a:extLst>
          </p:cNvPr>
          <p:cNvSpPr txBox="1"/>
          <p:nvPr/>
        </p:nvSpPr>
        <p:spPr>
          <a:xfrm>
            <a:off x="510690" y="5039080"/>
            <a:ext cx="4201703" cy="1528945"/>
          </a:xfrm>
          <a:prstGeom prst="rect">
            <a:avLst/>
          </a:prstGeom>
          <a:noFill/>
        </p:spPr>
        <p:txBody>
          <a:bodyPr wrap="square" rtlCol="0">
            <a:spAutoFit/>
          </a:bodyPr>
          <a:lstStyle/>
          <a:p>
            <a:pPr defTabSz="1219170">
              <a:buClr>
                <a:srgbClr val="000000"/>
              </a:buClr>
            </a:pPr>
            <a:r>
              <a:rPr lang="en-US" sz="1867" i="1" kern="0" dirty="0">
                <a:solidFill>
                  <a:srgbClr val="000000"/>
                </a:solidFill>
                <a:latin typeface="Arial"/>
                <a:cs typeface="Arial"/>
                <a:sym typeface="Arial"/>
              </a:rPr>
              <a:t>Manufacturers using polymers not included in the codes listed should alert CARE or CRI so this Appendix can be updated.</a:t>
            </a:r>
            <a:endParaRPr lang="en-US" sz="1867" kern="0" dirty="0">
              <a:solidFill>
                <a:srgbClr val="000000"/>
              </a:solidFill>
              <a:latin typeface="Arial"/>
              <a:cs typeface="Arial"/>
              <a:sym typeface="Arial"/>
            </a:endParaRPr>
          </a:p>
          <a:p>
            <a:pPr defTabSz="1219170">
              <a:buClr>
                <a:srgbClr val="000000"/>
              </a:buClr>
            </a:pPr>
            <a:endParaRPr lang="en-US" sz="1867" kern="0" dirty="0">
              <a:solidFill>
                <a:srgbClr val="000000"/>
              </a:solidFill>
              <a:latin typeface="Arial"/>
              <a:cs typeface="Arial"/>
              <a:sym typeface="Arial"/>
            </a:endParaRPr>
          </a:p>
        </p:txBody>
      </p:sp>
      <p:pic>
        <p:nvPicPr>
          <p:cNvPr id="7" name="Picture 6">
            <a:extLst>
              <a:ext uri="{FF2B5EF4-FFF2-40B4-BE49-F238E27FC236}">
                <a16:creationId xmlns:a16="http://schemas.microsoft.com/office/drawing/2014/main" id="{CC9E6C27-C906-A78A-BA2A-91B5A72582E1}"/>
              </a:ext>
            </a:extLst>
          </p:cNvPr>
          <p:cNvPicPr>
            <a:picLocks noChangeAspect="1"/>
          </p:cNvPicPr>
          <p:nvPr/>
        </p:nvPicPr>
        <p:blipFill>
          <a:blip r:embed="rId3" cstate="screen">
            <a:extLst>
              <a:ext uri="{28A0092B-C50C-407E-A947-70E740481C1C}">
                <a14:useLocalDpi xmlns:a14="http://schemas.microsoft.com/office/drawing/2010/main"/>
              </a:ext>
            </a:extLst>
          </a:blip>
          <a:srcRect l="5968" t="12967" r="4712" b="1548"/>
          <a:stretch>
            <a:fillRect/>
          </a:stretch>
        </p:blipFill>
        <p:spPr>
          <a:xfrm>
            <a:off x="4866006" y="1308423"/>
            <a:ext cx="6262253" cy="4998720"/>
          </a:xfrm>
          <a:prstGeom prst="rect">
            <a:avLst/>
          </a:prstGeom>
        </p:spPr>
      </p:pic>
      <p:sp>
        <p:nvSpPr>
          <p:cNvPr id="8" name="Title 1">
            <a:extLst>
              <a:ext uri="{FF2B5EF4-FFF2-40B4-BE49-F238E27FC236}">
                <a16:creationId xmlns:a16="http://schemas.microsoft.com/office/drawing/2014/main" id="{54919FB4-2D6F-DB47-D140-8F23C4ECC5FA}"/>
              </a:ext>
            </a:extLst>
          </p:cNvPr>
          <p:cNvSpPr txBox="1">
            <a:spLocks/>
          </p:cNvSpPr>
          <p:nvPr/>
        </p:nvSpPr>
        <p:spPr>
          <a:xfrm>
            <a:off x="609600" y="606432"/>
            <a:ext cx="10972800" cy="1139825"/>
          </a:xfrm>
          <a:prstGeom prst="rect">
            <a:avLst/>
          </a:prstGeom>
        </p:spPr>
        <p:txBody>
          <a:bodyPr/>
          <a:lstStyle>
            <a:lvl1pPr algn="l" defTabSz="342900" rtl="0" eaLnBrk="1" latinLnBrk="0" hangingPunct="1">
              <a:spcBef>
                <a:spcPct val="0"/>
              </a:spcBef>
              <a:buNone/>
              <a:defRPr sz="3150" b="0" i="0" kern="1200">
                <a:solidFill>
                  <a:schemeClr val="bg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457189"/>
            <a:r>
              <a:rPr lang="en-US" sz="3600" cap="all" dirty="0">
                <a:solidFill>
                  <a:srgbClr val="006600"/>
                </a:solidFill>
                <a:latin typeface="Biome"/>
                <a:sym typeface="Arial"/>
              </a:rPr>
              <a:t>Protocol &amp; Polymer codes</a:t>
            </a:r>
          </a:p>
        </p:txBody>
      </p:sp>
      <p:sp>
        <p:nvSpPr>
          <p:cNvPr id="2" name="Slide Number Placeholder 6">
            <a:extLst>
              <a:ext uri="{FF2B5EF4-FFF2-40B4-BE49-F238E27FC236}">
                <a16:creationId xmlns:a16="http://schemas.microsoft.com/office/drawing/2014/main" id="{4C273F2B-71A4-9467-035A-6ECC52EBECFE}"/>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16</a:t>
            </a:fld>
            <a:endParaRPr lang="en-US" sz="1400" dirty="0">
              <a:solidFill>
                <a:prstClr val="black"/>
              </a:solidFill>
              <a:latin typeface="Century Gothic"/>
              <a:sym typeface="Arial"/>
            </a:endParaRPr>
          </a:p>
        </p:txBody>
      </p:sp>
      <p:sp>
        <p:nvSpPr>
          <p:cNvPr id="3" name="TextBox 2">
            <a:extLst>
              <a:ext uri="{FF2B5EF4-FFF2-40B4-BE49-F238E27FC236}">
                <a16:creationId xmlns:a16="http://schemas.microsoft.com/office/drawing/2014/main" id="{B9C23083-1523-3DBB-DF23-7904079909B8}"/>
              </a:ext>
            </a:extLst>
          </p:cNvPr>
          <p:cNvSpPr txBox="1"/>
          <p:nvPr/>
        </p:nvSpPr>
        <p:spPr>
          <a:xfrm>
            <a:off x="531009" y="1525847"/>
            <a:ext cx="4201703" cy="3252878"/>
          </a:xfrm>
          <a:prstGeom prst="rect">
            <a:avLst/>
          </a:prstGeom>
          <a:noFill/>
        </p:spPr>
        <p:txBody>
          <a:bodyPr wrap="square" rtlCol="0">
            <a:spAutoFit/>
          </a:bodyPr>
          <a:lstStyle/>
          <a:p>
            <a:pPr defTabSz="1219170">
              <a:buClr>
                <a:srgbClr val="000000"/>
              </a:buClr>
            </a:pPr>
            <a:r>
              <a:rPr lang="en-US" sz="1867" i="1" kern="0" dirty="0">
                <a:solidFill>
                  <a:srgbClr val="000000"/>
                </a:solidFill>
                <a:latin typeface="Arial"/>
                <a:cs typeface="Arial"/>
                <a:sym typeface="Arial"/>
              </a:rPr>
              <a:t>Specified Information</a:t>
            </a:r>
          </a:p>
          <a:p>
            <a:pPr marL="232828" indent="-232828" defTabSz="1219170">
              <a:buClr>
                <a:srgbClr val="000000"/>
              </a:buClr>
              <a:buFont typeface="Arial" panose="020B0604020202020204" pitchFamily="34" charset="0"/>
              <a:buChar char="•"/>
            </a:pPr>
            <a:endParaRPr lang="en-US" sz="1867" i="1" kern="0" dirty="0">
              <a:solidFill>
                <a:srgbClr val="000000"/>
              </a:solidFill>
              <a:latin typeface="Arial"/>
              <a:cs typeface="Arial"/>
              <a:sym typeface="Arial"/>
            </a:endParaRPr>
          </a:p>
          <a:p>
            <a:pPr defTabSz="1219170">
              <a:buClr>
                <a:srgbClr val="000000"/>
              </a:buClr>
            </a:pPr>
            <a:endParaRPr lang="en-US" sz="1867" i="1" u="sng" kern="0" dirty="0">
              <a:solidFill>
                <a:srgbClr val="000000"/>
              </a:solidFill>
              <a:latin typeface="Arial"/>
              <a:cs typeface="Arial"/>
              <a:sym typeface="Arial"/>
            </a:endParaRPr>
          </a:p>
          <a:p>
            <a:pPr defTabSz="1219170">
              <a:buClr>
                <a:srgbClr val="000000"/>
              </a:buClr>
            </a:pPr>
            <a:r>
              <a:rPr lang="en-US" sz="1867" i="1" u="sng" kern="0" dirty="0">
                <a:solidFill>
                  <a:srgbClr val="000000"/>
                </a:solidFill>
                <a:latin typeface="Arial"/>
                <a:cs typeface="Arial"/>
                <a:sym typeface="Arial"/>
              </a:rPr>
              <a:t>Broadloom</a:t>
            </a:r>
          </a:p>
          <a:p>
            <a:pPr marL="232828" indent="-232828" defTabSz="1219170">
              <a:buClr>
                <a:srgbClr val="000000"/>
              </a:buClr>
              <a:buFont typeface="Arial" panose="020B0604020202020204" pitchFamily="34" charset="0"/>
              <a:buChar char="•"/>
            </a:pPr>
            <a:r>
              <a:rPr lang="en-US" sz="1867" i="1" kern="0" dirty="0">
                <a:solidFill>
                  <a:srgbClr val="000000"/>
                </a:solidFill>
                <a:latin typeface="Arial"/>
                <a:cs typeface="Arial"/>
                <a:sym typeface="Arial"/>
              </a:rPr>
              <a:t>Repeat pattern: width &amp; run</a:t>
            </a:r>
          </a:p>
          <a:p>
            <a:pPr marL="232828" indent="-232828" defTabSz="1219170">
              <a:buClr>
                <a:srgbClr val="000000"/>
              </a:buClr>
              <a:buFont typeface="Arial" panose="020B0604020202020204" pitchFamily="34" charset="0"/>
              <a:buChar char="•"/>
            </a:pPr>
            <a:r>
              <a:rPr lang="en-US" sz="1867" i="1" kern="0" dirty="0">
                <a:solidFill>
                  <a:srgbClr val="000000"/>
                </a:solidFill>
                <a:latin typeface="Arial"/>
                <a:cs typeface="Arial"/>
                <a:sym typeface="Arial"/>
              </a:rPr>
              <a:t>Font size</a:t>
            </a:r>
          </a:p>
          <a:p>
            <a:pPr marL="232828" indent="-232828" defTabSz="1219170">
              <a:buClr>
                <a:srgbClr val="000000"/>
              </a:buClr>
              <a:buFont typeface="Arial" panose="020B0604020202020204" pitchFamily="34" charset="0"/>
              <a:buChar char="•"/>
            </a:pPr>
            <a:r>
              <a:rPr lang="en-US" sz="1867" i="1" kern="0" dirty="0">
                <a:solidFill>
                  <a:srgbClr val="000000"/>
                </a:solidFill>
                <a:latin typeface="Arial"/>
                <a:cs typeface="Arial"/>
                <a:sym typeface="Arial"/>
              </a:rPr>
              <a:t>Durability</a:t>
            </a:r>
          </a:p>
          <a:p>
            <a:pPr marL="232828" indent="-232828" defTabSz="1219170">
              <a:buClr>
                <a:srgbClr val="000000"/>
              </a:buClr>
              <a:buFont typeface="Arial" panose="020B0604020202020204" pitchFamily="34" charset="0"/>
              <a:buChar char="•"/>
            </a:pPr>
            <a:endParaRPr lang="en-US" sz="1867" i="1" kern="0" dirty="0">
              <a:solidFill>
                <a:srgbClr val="000000"/>
              </a:solidFill>
              <a:latin typeface="Arial"/>
              <a:cs typeface="Arial"/>
              <a:sym typeface="Arial"/>
            </a:endParaRPr>
          </a:p>
          <a:p>
            <a:pPr defTabSz="1219170">
              <a:buClr>
                <a:srgbClr val="000000"/>
              </a:buClr>
            </a:pPr>
            <a:r>
              <a:rPr lang="en-US" sz="1867" i="1" u="sng" kern="0" dirty="0">
                <a:solidFill>
                  <a:srgbClr val="000000"/>
                </a:solidFill>
                <a:latin typeface="Arial"/>
                <a:cs typeface="Arial"/>
                <a:sym typeface="Arial"/>
              </a:rPr>
              <a:t>Carpet Tile</a:t>
            </a:r>
            <a:r>
              <a:rPr lang="en-US" sz="1867" i="1" kern="0" dirty="0">
                <a:solidFill>
                  <a:srgbClr val="000000"/>
                </a:solidFill>
                <a:latin typeface="Arial"/>
                <a:cs typeface="Arial"/>
                <a:sym typeface="Arial"/>
              </a:rPr>
              <a:t>  </a:t>
            </a:r>
          </a:p>
          <a:p>
            <a:pPr marL="232828" indent="-232828" defTabSz="1219170">
              <a:buClr>
                <a:srgbClr val="000000"/>
              </a:buClr>
              <a:buFont typeface="Arial" panose="020B0604020202020204" pitchFamily="34" charset="0"/>
              <a:buChar char="•"/>
            </a:pPr>
            <a:r>
              <a:rPr lang="en-US" sz="1867" i="1" kern="0" dirty="0">
                <a:solidFill>
                  <a:srgbClr val="000000"/>
                </a:solidFill>
                <a:latin typeface="Arial"/>
                <a:cs typeface="Arial"/>
                <a:sym typeface="Arial"/>
              </a:rPr>
              <a:t>25% of tiles</a:t>
            </a:r>
            <a:endParaRPr lang="en-US" sz="1867" kern="0" dirty="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endParaRPr lang="en-US" sz="1867" kern="0" dirty="0">
              <a:solidFill>
                <a:srgbClr val="000000"/>
              </a:solidFill>
              <a:latin typeface="Arial"/>
              <a:cs typeface="Arial"/>
              <a:sym typeface="Arial"/>
            </a:endParaRPr>
          </a:p>
        </p:txBody>
      </p:sp>
      <p:sp>
        <p:nvSpPr>
          <p:cNvPr id="4" name="TextBox 3">
            <a:extLst>
              <a:ext uri="{FF2B5EF4-FFF2-40B4-BE49-F238E27FC236}">
                <a16:creationId xmlns:a16="http://schemas.microsoft.com/office/drawing/2014/main" id="{5BCEE3CB-B8DF-9BB6-B4AD-EE0115C86788}"/>
              </a:ext>
            </a:extLst>
          </p:cNvPr>
          <p:cNvSpPr txBox="1"/>
          <p:nvPr/>
        </p:nvSpPr>
        <p:spPr>
          <a:xfrm>
            <a:off x="458674" y="1984295"/>
            <a:ext cx="4289957" cy="379656"/>
          </a:xfrm>
          <a:prstGeom prst="rect">
            <a:avLst/>
          </a:prstGeom>
          <a:noFill/>
        </p:spPr>
        <p:txBody>
          <a:bodyPr wrap="none" rtlCol="0">
            <a:spAutoFit/>
          </a:bodyPr>
          <a:lstStyle/>
          <a:p>
            <a:pPr defTabSz="1219170">
              <a:buClr>
                <a:srgbClr val="000000"/>
              </a:buClr>
            </a:pPr>
            <a:r>
              <a:rPr lang="en-US" sz="1867" kern="0" dirty="0">
                <a:solidFill>
                  <a:srgbClr val="000000"/>
                </a:solidFill>
                <a:effectLst>
                  <a:outerShdw blurRad="38100" dist="38100" dir="2700000" algn="tl">
                    <a:srgbClr val="000000">
                      <a:alpha val="43137"/>
                    </a:srgbClr>
                  </a:outerShdw>
                </a:effectLst>
                <a:latin typeface="Congenial Light" panose="020F0502020204030204" pitchFamily="2" charset="0"/>
                <a:cs typeface="Arial"/>
                <a:sym typeface="Arial"/>
              </a:rPr>
              <a:t>&lt; </a:t>
            </a:r>
            <a:r>
              <a:rPr lang="en-US" sz="1867" kern="0" dirty="0">
                <a:solidFill>
                  <a:srgbClr val="FF0000"/>
                </a:solidFill>
                <a:effectLst>
                  <a:outerShdw blurRad="38100" dist="38100" dir="2700000" algn="tl">
                    <a:srgbClr val="000000">
                      <a:alpha val="43137"/>
                    </a:srgbClr>
                  </a:outerShdw>
                </a:effectLst>
                <a:latin typeface="Century Gothic"/>
                <a:cs typeface="Arial"/>
                <a:sym typeface="Arial"/>
              </a:rPr>
              <a:t>Manufacturer</a:t>
            </a:r>
            <a:r>
              <a:rPr lang="en-US" sz="1867" kern="0" dirty="0">
                <a:solidFill>
                  <a:srgbClr val="FF0000"/>
                </a:solidFill>
                <a:effectLst>
                  <a:outerShdw blurRad="38100" dist="38100" dir="2700000" algn="tl">
                    <a:srgbClr val="000000">
                      <a:alpha val="43137"/>
                    </a:srgbClr>
                  </a:outerShdw>
                </a:effectLst>
                <a:latin typeface="Congenial Light" panose="020F0502020204030204" pitchFamily="2" charset="0"/>
                <a:cs typeface="Arial"/>
                <a:sym typeface="Arial"/>
              </a:rPr>
              <a:t>, Date, Face, Backing </a:t>
            </a:r>
            <a:r>
              <a:rPr lang="en-US" sz="1867" kern="0" dirty="0">
                <a:solidFill>
                  <a:srgbClr val="000000"/>
                </a:solidFill>
                <a:effectLst>
                  <a:outerShdw blurRad="38100" dist="38100" dir="2700000" algn="tl">
                    <a:srgbClr val="000000">
                      <a:alpha val="43137"/>
                    </a:srgbClr>
                  </a:outerShdw>
                </a:effectLst>
                <a:latin typeface="Congenial Light" panose="020F0502020204030204" pitchFamily="2" charset="0"/>
                <a:cs typeface="Arial"/>
                <a:sym typeface="Arial"/>
              </a:rPr>
              <a:t>&gt;</a:t>
            </a:r>
          </a:p>
        </p:txBody>
      </p:sp>
      <p:sp>
        <p:nvSpPr>
          <p:cNvPr id="5" name="TextBox 4">
            <a:extLst>
              <a:ext uri="{FF2B5EF4-FFF2-40B4-BE49-F238E27FC236}">
                <a16:creationId xmlns:a16="http://schemas.microsoft.com/office/drawing/2014/main" id="{9DE693CF-8B47-D50E-120D-FB452D3CE7CD}"/>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1060798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C4A60F-C150-7C20-3293-0AE2CF3A7963}"/>
              </a:ext>
            </a:extLst>
          </p:cNvPr>
          <p:cNvPicPr>
            <a:picLocks noChangeAspect="1"/>
          </p:cNvPicPr>
          <p:nvPr/>
        </p:nvPicPr>
        <p:blipFill>
          <a:blip r:embed="rId3"/>
          <a:stretch>
            <a:fillRect/>
          </a:stretch>
        </p:blipFill>
        <p:spPr>
          <a:xfrm>
            <a:off x="5137518" y="396146"/>
            <a:ext cx="5779255" cy="5248073"/>
          </a:xfrm>
          <a:prstGeom prst="rect">
            <a:avLst/>
          </a:prstGeom>
        </p:spPr>
      </p:pic>
      <p:sp>
        <p:nvSpPr>
          <p:cNvPr id="5" name="Title 1">
            <a:extLst>
              <a:ext uri="{FF2B5EF4-FFF2-40B4-BE49-F238E27FC236}">
                <a16:creationId xmlns:a16="http://schemas.microsoft.com/office/drawing/2014/main" id="{BF20B617-2020-21D9-A90B-437CE0EAA69C}"/>
              </a:ext>
            </a:extLst>
          </p:cNvPr>
          <p:cNvSpPr txBox="1">
            <a:spLocks/>
          </p:cNvSpPr>
          <p:nvPr/>
        </p:nvSpPr>
        <p:spPr>
          <a:xfrm>
            <a:off x="609600" y="606432"/>
            <a:ext cx="10972800" cy="1139825"/>
          </a:xfrm>
          <a:prstGeom prst="rect">
            <a:avLst/>
          </a:prstGeom>
        </p:spPr>
        <p:txBody>
          <a:bodyPr/>
          <a:lstStyle>
            <a:lvl1pPr algn="l" defTabSz="342900" rtl="0" eaLnBrk="1" latinLnBrk="0" hangingPunct="1">
              <a:spcBef>
                <a:spcPct val="0"/>
              </a:spcBef>
              <a:buNone/>
              <a:defRPr sz="3150" b="0" i="0" kern="1200">
                <a:solidFill>
                  <a:schemeClr val="bg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457189"/>
            <a:r>
              <a:rPr lang="en-US" sz="3600" cap="all" dirty="0">
                <a:solidFill>
                  <a:srgbClr val="006600"/>
                </a:solidFill>
                <a:latin typeface="Biome"/>
                <a:sym typeface="Arial"/>
              </a:rPr>
              <a:t>Examples</a:t>
            </a:r>
          </a:p>
        </p:txBody>
      </p:sp>
      <p:sp>
        <p:nvSpPr>
          <p:cNvPr id="2" name="Slide Number Placeholder 6">
            <a:extLst>
              <a:ext uri="{FF2B5EF4-FFF2-40B4-BE49-F238E27FC236}">
                <a16:creationId xmlns:a16="http://schemas.microsoft.com/office/drawing/2014/main" id="{15247E38-BC31-C181-5AEA-A1A4D9FC515C}"/>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17</a:t>
            </a:fld>
            <a:endParaRPr lang="en-US" sz="1400" dirty="0">
              <a:solidFill>
                <a:prstClr val="black"/>
              </a:solidFill>
              <a:latin typeface="Century Gothic"/>
              <a:sym typeface="Arial"/>
            </a:endParaRPr>
          </a:p>
        </p:txBody>
      </p:sp>
      <p:sp>
        <p:nvSpPr>
          <p:cNvPr id="3" name="TextBox 2">
            <a:extLst>
              <a:ext uri="{FF2B5EF4-FFF2-40B4-BE49-F238E27FC236}">
                <a16:creationId xmlns:a16="http://schemas.microsoft.com/office/drawing/2014/main" id="{81ED6511-12E2-06E5-BB3B-5870507DB45A}"/>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pic>
        <p:nvPicPr>
          <p:cNvPr id="1026" name="Picture 2">
            <a:extLst>
              <a:ext uri="{FF2B5EF4-FFF2-40B4-BE49-F238E27FC236}">
                <a16:creationId xmlns:a16="http://schemas.microsoft.com/office/drawing/2014/main" id="{2AECE27E-2667-CF82-2DFA-8CFE570167C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a:fillRect/>
          </a:stretch>
        </p:blipFill>
        <p:spPr bwMode="auto">
          <a:xfrm rot="5400000">
            <a:off x="2601345" y="3493300"/>
            <a:ext cx="779699" cy="5211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94710584-22D9-0580-34D6-F15038F10009}"/>
              </a:ext>
            </a:extLst>
          </p:cNvPr>
          <p:cNvSpPr txBox="1"/>
          <p:nvPr/>
        </p:nvSpPr>
        <p:spPr>
          <a:xfrm>
            <a:off x="349227" y="2190180"/>
            <a:ext cx="3405099" cy="748795"/>
          </a:xfrm>
          <a:prstGeom prst="rect">
            <a:avLst/>
          </a:prstGeom>
          <a:noFill/>
        </p:spPr>
        <p:txBody>
          <a:bodyPr wrap="none" rtlCol="0">
            <a:spAutoFit/>
          </a:bodyPr>
          <a:lstStyle/>
          <a:p>
            <a:pPr defTabSz="1219170">
              <a:buClr>
                <a:srgbClr val="000000"/>
              </a:buClr>
            </a:pPr>
            <a:r>
              <a:rPr lang="en-US" sz="2133" b="1" kern="0" dirty="0">
                <a:solidFill>
                  <a:srgbClr val="000000"/>
                </a:solidFill>
                <a:latin typeface="Arial"/>
                <a:cs typeface="Arial"/>
                <a:sym typeface="Arial"/>
              </a:rPr>
              <a:t>PA6 &amp; PP :: </a:t>
            </a:r>
          </a:p>
          <a:p>
            <a:pPr defTabSz="1219170">
              <a:buClr>
                <a:srgbClr val="000000"/>
              </a:buClr>
            </a:pPr>
            <a:r>
              <a:rPr lang="en-US" sz="2133" b="1" kern="0" dirty="0">
                <a:solidFill>
                  <a:srgbClr val="000000"/>
                </a:solidFill>
                <a:latin typeface="Arial"/>
                <a:cs typeface="Arial"/>
                <a:sym typeface="Arial"/>
              </a:rPr>
              <a:t>	Mnfg-Date-A-D </a:t>
            </a:r>
          </a:p>
        </p:txBody>
      </p:sp>
      <p:sp>
        <p:nvSpPr>
          <p:cNvPr id="7" name="TextBox 6">
            <a:extLst>
              <a:ext uri="{FF2B5EF4-FFF2-40B4-BE49-F238E27FC236}">
                <a16:creationId xmlns:a16="http://schemas.microsoft.com/office/drawing/2014/main" id="{18414649-FF34-B75B-E746-2C9B622C397F}"/>
              </a:ext>
            </a:extLst>
          </p:cNvPr>
          <p:cNvSpPr txBox="1"/>
          <p:nvPr/>
        </p:nvSpPr>
        <p:spPr>
          <a:xfrm>
            <a:off x="349227" y="3276742"/>
            <a:ext cx="3799438" cy="748795"/>
          </a:xfrm>
          <a:prstGeom prst="rect">
            <a:avLst/>
          </a:prstGeom>
          <a:noFill/>
        </p:spPr>
        <p:txBody>
          <a:bodyPr wrap="none" rtlCol="0">
            <a:spAutoFit/>
          </a:bodyPr>
          <a:lstStyle/>
          <a:p>
            <a:pPr defTabSz="1219170">
              <a:buClr>
                <a:srgbClr val="000000"/>
              </a:buClr>
            </a:pPr>
            <a:r>
              <a:rPr lang="en-US" sz="2133" b="1" kern="0" dirty="0">
                <a:solidFill>
                  <a:srgbClr val="000000"/>
                </a:solidFill>
                <a:latin typeface="Arial"/>
                <a:cs typeface="Arial"/>
                <a:sym typeface="Arial"/>
              </a:rPr>
              <a:t>PET/PA6 &amp; PP/PET ::</a:t>
            </a:r>
          </a:p>
          <a:p>
            <a:pPr defTabSz="1219170">
              <a:buClr>
                <a:srgbClr val="000000"/>
              </a:buClr>
            </a:pPr>
            <a:r>
              <a:rPr lang="en-US" sz="2133" b="1" kern="0" dirty="0">
                <a:solidFill>
                  <a:srgbClr val="000000"/>
                </a:solidFill>
                <a:latin typeface="Arial"/>
                <a:cs typeface="Arial"/>
                <a:sym typeface="Arial"/>
              </a:rPr>
              <a:t>	Mnfg-Date-CA-DC </a:t>
            </a:r>
          </a:p>
        </p:txBody>
      </p:sp>
      <p:sp>
        <p:nvSpPr>
          <p:cNvPr id="8" name="TextBox 7">
            <a:extLst>
              <a:ext uri="{FF2B5EF4-FFF2-40B4-BE49-F238E27FC236}">
                <a16:creationId xmlns:a16="http://schemas.microsoft.com/office/drawing/2014/main" id="{DA83F5F6-4C56-EDCF-6224-2D34962ABC69}"/>
              </a:ext>
            </a:extLst>
          </p:cNvPr>
          <p:cNvSpPr txBox="1"/>
          <p:nvPr/>
        </p:nvSpPr>
        <p:spPr>
          <a:xfrm>
            <a:off x="5501142" y="5683856"/>
            <a:ext cx="3500497" cy="666977"/>
          </a:xfrm>
          <a:prstGeom prst="rect">
            <a:avLst/>
          </a:prstGeom>
          <a:noFill/>
        </p:spPr>
        <p:txBody>
          <a:bodyPr wrap="square" rtlCol="0">
            <a:spAutoFit/>
          </a:bodyPr>
          <a:lstStyle/>
          <a:p>
            <a:pPr defTabSz="1219170">
              <a:buClr>
                <a:srgbClr val="000000"/>
              </a:buClr>
            </a:pPr>
            <a:r>
              <a:rPr lang="en-US" sz="1867" kern="0" dirty="0">
                <a:solidFill>
                  <a:srgbClr val="FF0000"/>
                </a:solidFill>
                <a:latin typeface="Arial"/>
                <a:cs typeface="Arial"/>
                <a:sym typeface="Arial"/>
              </a:rPr>
              <a:t>1 inch, 16 bit print head</a:t>
            </a:r>
          </a:p>
          <a:p>
            <a:pPr defTabSz="1219170">
              <a:buClr>
                <a:srgbClr val="000000"/>
              </a:buClr>
            </a:pPr>
            <a:r>
              <a:rPr lang="en-US" sz="1867" kern="0" dirty="0">
                <a:solidFill>
                  <a:srgbClr val="FF0000"/>
                </a:solidFill>
                <a:latin typeface="Arial"/>
                <a:cs typeface="Arial"/>
                <a:sym typeface="Arial"/>
              </a:rPr>
              <a:t>(Non-protocol print example)</a:t>
            </a:r>
          </a:p>
        </p:txBody>
      </p:sp>
    </p:spTree>
    <p:extLst>
      <p:ext uri="{BB962C8B-B14F-4D97-AF65-F5344CB8AC3E}">
        <p14:creationId xmlns:p14="http://schemas.microsoft.com/office/powerpoint/2010/main" val="48612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450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5DFB9-4B44-02C6-6541-2B8F10218DC5}"/>
              </a:ext>
            </a:extLst>
          </p:cNvPr>
          <p:cNvSpPr>
            <a:spLocks noGrp="1"/>
          </p:cNvSpPr>
          <p:nvPr>
            <p:ph type="ctrTitle"/>
          </p:nvPr>
        </p:nvSpPr>
        <p:spPr>
          <a:xfrm>
            <a:off x="1097280" y="1072261"/>
            <a:ext cx="10058400" cy="1330121"/>
          </a:xfrm>
        </p:spPr>
        <p:txBody>
          <a:bodyPr/>
          <a:lstStyle/>
          <a:p>
            <a:r>
              <a:rPr lang="en-US" sz="6400" dirty="0"/>
              <a:t>CARE National Survey</a:t>
            </a:r>
          </a:p>
        </p:txBody>
      </p:sp>
      <p:pic>
        <p:nvPicPr>
          <p:cNvPr id="4" name="Picture 2" descr="Image preview">
            <a:extLst>
              <a:ext uri="{FF2B5EF4-FFF2-40B4-BE49-F238E27FC236}">
                <a16:creationId xmlns:a16="http://schemas.microsoft.com/office/drawing/2014/main" id="{C6531E59-857D-D063-0CF4-777170FB0A4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58527" y="5315772"/>
            <a:ext cx="6015604" cy="9399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EC7A0AB-3699-0E86-3488-28F210E58C2B}"/>
              </a:ext>
            </a:extLst>
          </p:cNvPr>
          <p:cNvSpPr txBox="1"/>
          <p:nvPr/>
        </p:nvSpPr>
        <p:spPr>
          <a:xfrm>
            <a:off x="3566854" y="3755994"/>
            <a:ext cx="5089465" cy="707886"/>
          </a:xfrm>
          <a:prstGeom prst="rect">
            <a:avLst/>
          </a:prstGeom>
          <a:noFill/>
        </p:spPr>
        <p:txBody>
          <a:bodyPr wrap="square" rtlCol="0">
            <a:spAutoFit/>
          </a:bodyPr>
          <a:lstStyle/>
          <a:p>
            <a:pPr algn="ctr" defTabSz="457189">
              <a:defRPr/>
            </a:pPr>
            <a:r>
              <a:rPr lang="en-US" sz="4000" b="1" dirty="0">
                <a:solidFill>
                  <a:srgbClr val="63A537">
                    <a:lumMod val="75000"/>
                  </a:srgbClr>
                </a:solidFill>
                <a:latin typeface="Calibri" panose="020F0502020204030204"/>
                <a:cs typeface="Arial"/>
                <a:sym typeface="Arial"/>
              </a:rPr>
              <a:t>202</a:t>
            </a:r>
            <a:r>
              <a:rPr lang="en-US" sz="4000" b="1" kern="0" dirty="0">
                <a:solidFill>
                  <a:srgbClr val="63A537">
                    <a:lumMod val="75000"/>
                  </a:srgbClr>
                </a:solidFill>
                <a:latin typeface="Calibri" panose="020F0502020204030204"/>
                <a:cs typeface="Arial"/>
                <a:sym typeface="Arial"/>
              </a:rPr>
              <a:t>5</a:t>
            </a:r>
            <a:r>
              <a:rPr lang="en-US" sz="4000" b="1" dirty="0">
                <a:solidFill>
                  <a:srgbClr val="63A537">
                    <a:lumMod val="75000"/>
                  </a:srgbClr>
                </a:solidFill>
                <a:latin typeface="Calibri" panose="020F0502020204030204"/>
                <a:cs typeface="Arial"/>
                <a:sym typeface="Arial"/>
              </a:rPr>
              <a:t> </a:t>
            </a:r>
            <a:r>
              <a:rPr lang="en-US" sz="4000" b="1" i="1" dirty="0">
                <a:solidFill>
                  <a:srgbClr val="63A537">
                    <a:lumMod val="75000"/>
                  </a:srgbClr>
                </a:solidFill>
                <a:latin typeface="Calibri" panose="020F0502020204030204"/>
                <a:cs typeface="Arial"/>
                <a:sym typeface="Arial"/>
              </a:rPr>
              <a:t>DRAFT</a:t>
            </a:r>
            <a:r>
              <a:rPr lang="en-US" sz="4000" b="1" dirty="0">
                <a:solidFill>
                  <a:srgbClr val="63A537">
                    <a:lumMod val="75000"/>
                  </a:srgbClr>
                </a:solidFill>
                <a:latin typeface="Calibri" panose="020F0502020204030204"/>
                <a:cs typeface="Arial"/>
                <a:sym typeface="Arial"/>
              </a:rPr>
              <a:t> Results</a:t>
            </a:r>
          </a:p>
        </p:txBody>
      </p:sp>
      <p:sp>
        <p:nvSpPr>
          <p:cNvPr id="3" name="Slide Number Placeholder 6">
            <a:extLst>
              <a:ext uri="{FF2B5EF4-FFF2-40B4-BE49-F238E27FC236}">
                <a16:creationId xmlns:a16="http://schemas.microsoft.com/office/drawing/2014/main" id="{5A89081C-9D9F-C9EE-DD82-DE6246AECB71}"/>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18</a:t>
            </a:fld>
            <a:endParaRPr lang="en-US" sz="1400" dirty="0">
              <a:solidFill>
                <a:prstClr val="black"/>
              </a:solidFill>
              <a:latin typeface="Century Gothic"/>
              <a:sym typeface="Arial"/>
            </a:endParaRPr>
          </a:p>
        </p:txBody>
      </p:sp>
      <p:sp>
        <p:nvSpPr>
          <p:cNvPr id="6" name="TextBox 5">
            <a:extLst>
              <a:ext uri="{FF2B5EF4-FFF2-40B4-BE49-F238E27FC236}">
                <a16:creationId xmlns:a16="http://schemas.microsoft.com/office/drawing/2014/main" id="{B6EEFBD2-A68D-AC00-8F61-15786DAD72E5}"/>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2201419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FF806-DF31-E51C-7FB9-A6920E43EB93}"/>
              </a:ext>
            </a:extLst>
          </p:cNvPr>
          <p:cNvSpPr>
            <a:spLocks noGrp="1"/>
          </p:cNvSpPr>
          <p:nvPr>
            <p:ph type="title"/>
          </p:nvPr>
        </p:nvSpPr>
        <p:spPr/>
        <p:txBody>
          <a:bodyPr/>
          <a:lstStyle/>
          <a:p>
            <a:r>
              <a:rPr lang="en-US" dirty="0"/>
              <a:t>Purpose of National Survey</a:t>
            </a:r>
          </a:p>
        </p:txBody>
      </p:sp>
      <p:sp>
        <p:nvSpPr>
          <p:cNvPr id="3" name="Content Placeholder 2">
            <a:extLst>
              <a:ext uri="{FF2B5EF4-FFF2-40B4-BE49-F238E27FC236}">
                <a16:creationId xmlns:a16="http://schemas.microsoft.com/office/drawing/2014/main" id="{ED1A525C-FDCA-017D-986B-734B67BAD7B1}"/>
              </a:ext>
            </a:extLst>
          </p:cNvPr>
          <p:cNvSpPr>
            <a:spLocks noGrp="1"/>
          </p:cNvSpPr>
          <p:nvPr>
            <p:ph idx="1"/>
          </p:nvPr>
        </p:nvSpPr>
        <p:spPr/>
        <p:txBody>
          <a:bodyPr/>
          <a:lstStyle/>
          <a:p>
            <a:pPr marL="457189" indent="-304792"/>
            <a:r>
              <a:rPr lang="en-US" dirty="0"/>
              <a:t>Reintroduction after COVID Pandemic: reporting was stopped</a:t>
            </a:r>
          </a:p>
          <a:p>
            <a:pPr marL="457189" indent="-304792"/>
            <a:r>
              <a:rPr lang="en-US" dirty="0"/>
              <a:t>Reestablish a baseline of carpet recycling activity nationally</a:t>
            </a:r>
          </a:p>
          <a:p>
            <a:pPr marL="457189" indent="-304792"/>
            <a:r>
              <a:rPr lang="en-US" dirty="0"/>
              <a:t>Work to </a:t>
            </a:r>
            <a:r>
              <a:rPr lang="en-US" u="sng" dirty="0"/>
              <a:t>fill</a:t>
            </a:r>
            <a:r>
              <a:rPr lang="en-US" dirty="0"/>
              <a:t> </a:t>
            </a:r>
            <a:r>
              <a:rPr lang="en-US" u="sng" dirty="0"/>
              <a:t>in</a:t>
            </a:r>
            <a:r>
              <a:rPr lang="en-US" dirty="0"/>
              <a:t> missing years: 2020, 2021, 2022</a:t>
            </a:r>
          </a:p>
          <a:p>
            <a:pPr marL="457189" indent="-304792"/>
            <a:r>
              <a:rPr lang="en-US" dirty="0"/>
              <a:t>Survey sent January 7, and concluded on February 6, 2026</a:t>
            </a:r>
          </a:p>
          <a:p>
            <a:pPr marL="457189" indent="-304792"/>
            <a:r>
              <a:rPr lang="en-US" dirty="0"/>
              <a:t>Analysis added CA information to national survey</a:t>
            </a:r>
          </a:p>
          <a:p>
            <a:pPr marL="457189" indent="-304792"/>
            <a:r>
              <a:rPr lang="en-US" dirty="0"/>
              <a:t>Mass balance approach employed</a:t>
            </a:r>
          </a:p>
          <a:p>
            <a:pPr marL="457189" indent="-304792"/>
            <a:r>
              <a:rPr lang="en-US" dirty="0"/>
              <a:t>13 responses</a:t>
            </a:r>
          </a:p>
          <a:p>
            <a:endParaRPr lang="en-US" dirty="0"/>
          </a:p>
        </p:txBody>
      </p:sp>
      <p:pic>
        <p:nvPicPr>
          <p:cNvPr id="4" name="Picture 6" descr="A green recycle symbol with rolled up paper&#10;&#10;Description automatically generated">
            <a:extLst>
              <a:ext uri="{FF2B5EF4-FFF2-40B4-BE49-F238E27FC236}">
                <a16:creationId xmlns:a16="http://schemas.microsoft.com/office/drawing/2014/main" id="{7D9178CD-0648-699B-76A6-5F538D688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22" y="5925743"/>
            <a:ext cx="892399" cy="8647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3497CC5-C142-E90D-F9A4-2DDC708B7210}"/>
              </a:ext>
            </a:extLst>
          </p:cNvPr>
          <p:cNvSpPr txBox="1"/>
          <p:nvPr/>
        </p:nvSpPr>
        <p:spPr>
          <a:xfrm>
            <a:off x="4438243" y="5310190"/>
            <a:ext cx="5489003" cy="584775"/>
          </a:xfrm>
          <a:prstGeom prst="rect">
            <a:avLst/>
          </a:prstGeom>
          <a:noFill/>
        </p:spPr>
        <p:txBody>
          <a:bodyPr wrap="none" rtlCol="0">
            <a:spAutoFit/>
          </a:bodyPr>
          <a:lstStyle/>
          <a:p>
            <a:pPr defTabSz="1219170">
              <a:buClr>
                <a:srgbClr val="000000"/>
              </a:buClr>
            </a:pPr>
            <a:r>
              <a:rPr lang="en-US" sz="3200" b="1" kern="0" dirty="0">
                <a:solidFill>
                  <a:srgbClr val="000000"/>
                </a:solidFill>
                <a:latin typeface="Bradley Hand ITC" panose="03070402050302030203" pitchFamily="66" charset="0"/>
                <a:cs typeface="Arial"/>
                <a:sym typeface="Arial"/>
              </a:rPr>
              <a:t>Thank you to our participants!</a:t>
            </a:r>
          </a:p>
        </p:txBody>
      </p:sp>
      <p:sp>
        <p:nvSpPr>
          <p:cNvPr id="5" name="Slide Number Placeholder 6">
            <a:extLst>
              <a:ext uri="{FF2B5EF4-FFF2-40B4-BE49-F238E27FC236}">
                <a16:creationId xmlns:a16="http://schemas.microsoft.com/office/drawing/2014/main" id="{646DEBF5-4EE1-3FB1-EFE4-6B8A4009CCF4}"/>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19</a:t>
            </a:fld>
            <a:endParaRPr lang="en-US" sz="1400" dirty="0">
              <a:solidFill>
                <a:prstClr val="black"/>
              </a:solidFill>
              <a:latin typeface="Century Gothic"/>
              <a:sym typeface="Arial"/>
            </a:endParaRPr>
          </a:p>
        </p:txBody>
      </p:sp>
      <p:sp>
        <p:nvSpPr>
          <p:cNvPr id="7" name="TextBox 6">
            <a:extLst>
              <a:ext uri="{FF2B5EF4-FFF2-40B4-BE49-F238E27FC236}">
                <a16:creationId xmlns:a16="http://schemas.microsoft.com/office/drawing/2014/main" id="{9771293F-1473-1B31-0086-707B6CB8BB26}"/>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2725767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60"/>
          <p:cNvSpPr txBox="1">
            <a:spLocks noGrp="1"/>
          </p:cNvSpPr>
          <p:nvPr>
            <p:ph type="ctrTitle"/>
          </p:nvPr>
        </p:nvSpPr>
        <p:spPr>
          <a:xfrm>
            <a:off x="468921" y="880268"/>
            <a:ext cx="11316676" cy="2736800"/>
          </a:xfrm>
          <a:prstGeom prst="rect">
            <a:avLst/>
          </a:prstGeom>
        </p:spPr>
        <p:txBody>
          <a:bodyPr spcFirstLastPara="1" wrap="square" lIns="121900" tIns="121900" rIns="121900" bIns="121900" anchor="b" anchorCtr="0">
            <a:noAutofit/>
          </a:bodyPr>
          <a:lstStyle/>
          <a:p>
            <a:r>
              <a:rPr lang="en" sz="5867" dirty="0"/>
              <a:t>UK Sustainable Flooring Alliance</a:t>
            </a:r>
            <a:br>
              <a:rPr lang="en" sz="5867" dirty="0"/>
            </a:br>
            <a:r>
              <a:rPr lang="en" sz="5867" dirty="0"/>
              <a:t>Annual Conference</a:t>
            </a:r>
            <a:endParaRPr sz="5867" dirty="0"/>
          </a:p>
        </p:txBody>
      </p:sp>
      <p:sp>
        <p:nvSpPr>
          <p:cNvPr id="489" name="Google Shape;489;p60"/>
          <p:cNvSpPr txBox="1">
            <a:spLocks noGrp="1"/>
          </p:cNvSpPr>
          <p:nvPr>
            <p:ph type="subTitle" idx="1"/>
          </p:nvPr>
        </p:nvSpPr>
        <p:spPr>
          <a:xfrm>
            <a:off x="1386667" y="5065504"/>
            <a:ext cx="9418800" cy="589200"/>
          </a:xfrm>
          <a:prstGeom prst="rect">
            <a:avLst/>
          </a:prstGeom>
        </p:spPr>
        <p:txBody>
          <a:bodyPr spcFirstLastPara="1" wrap="square" lIns="121900" tIns="121900" rIns="121900" bIns="121900" anchor="t" anchorCtr="0">
            <a:noAutofit/>
          </a:bodyPr>
          <a:lstStyle/>
          <a:p>
            <a:pPr marL="0" indent="0">
              <a:buClr>
                <a:schemeClr val="dk1"/>
              </a:buClr>
              <a:buSzPts val="1100"/>
            </a:pPr>
            <a:r>
              <a:rPr lang="en" dirty="0">
                <a:solidFill>
                  <a:schemeClr val="dk1"/>
                </a:solidFill>
              </a:rPr>
              <a:t>July 1, 2026</a:t>
            </a:r>
          </a:p>
          <a:p>
            <a:pPr marL="0" indent="0">
              <a:buClr>
                <a:schemeClr val="dk1"/>
              </a:buClr>
              <a:buSzPts val="1100"/>
            </a:pPr>
            <a:r>
              <a:rPr lang="en" dirty="0">
                <a:solidFill>
                  <a:schemeClr val="dk1"/>
                </a:solidFill>
              </a:rPr>
              <a:t>Solihull, U.K.</a:t>
            </a:r>
            <a:endParaRPr dirty="0"/>
          </a:p>
        </p:txBody>
      </p:sp>
      <p:sp>
        <p:nvSpPr>
          <p:cNvPr id="6" name="Rectangle 5">
            <a:extLst>
              <a:ext uri="{FF2B5EF4-FFF2-40B4-BE49-F238E27FC236}">
                <a16:creationId xmlns:a16="http://schemas.microsoft.com/office/drawing/2014/main" id="{51443489-3971-2EFC-E4B8-2E3CE29538BB}"/>
              </a:ext>
            </a:extLst>
          </p:cNvPr>
          <p:cNvSpPr/>
          <p:nvPr/>
        </p:nvSpPr>
        <p:spPr>
          <a:xfrm>
            <a:off x="416820" y="4845540"/>
            <a:ext cx="2688493" cy="965473"/>
          </a:xfrm>
          <a:prstGeom prst="rect">
            <a:avLst/>
          </a:prstGeom>
          <a:solidFill>
            <a:srgbClr val="000099">
              <a:alpha val="8117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5F2EE"/>
              </a:solidFill>
              <a:latin typeface="Arial"/>
              <a:sym typeface="Arial"/>
            </a:endParaRPr>
          </a:p>
        </p:txBody>
      </p:sp>
      <p:pic>
        <p:nvPicPr>
          <p:cNvPr id="5" name="Picture 4">
            <a:extLst>
              <a:ext uri="{FF2B5EF4-FFF2-40B4-BE49-F238E27FC236}">
                <a16:creationId xmlns:a16="http://schemas.microsoft.com/office/drawing/2014/main" id="{89635D62-AAA4-19DC-6A32-92120DD032FE}"/>
              </a:ext>
            </a:extLst>
          </p:cNvPr>
          <p:cNvPicPr>
            <a:picLocks noChangeAspect="1"/>
          </p:cNvPicPr>
          <p:nvPr/>
        </p:nvPicPr>
        <p:blipFill>
          <a:blip r:embed="rId3"/>
          <a:stretch>
            <a:fillRect/>
          </a:stretch>
        </p:blipFill>
        <p:spPr>
          <a:xfrm>
            <a:off x="523312" y="4949745"/>
            <a:ext cx="2452080" cy="718905"/>
          </a:xfrm>
          <a:prstGeom prst="rect">
            <a:avLst/>
          </a:prstGeom>
        </p:spPr>
      </p:pic>
      <p:pic>
        <p:nvPicPr>
          <p:cNvPr id="10" name="Picture 9">
            <a:extLst>
              <a:ext uri="{FF2B5EF4-FFF2-40B4-BE49-F238E27FC236}">
                <a16:creationId xmlns:a16="http://schemas.microsoft.com/office/drawing/2014/main" id="{EE5B2127-D044-3E5D-8D6C-96659BE67B89}"/>
              </a:ext>
            </a:extLst>
          </p:cNvPr>
          <p:cNvPicPr>
            <a:picLocks noChangeAspect="1"/>
          </p:cNvPicPr>
          <p:nvPr/>
        </p:nvPicPr>
        <p:blipFill>
          <a:blip r:embed="rId4"/>
          <a:stretch>
            <a:fillRect/>
          </a:stretch>
        </p:blipFill>
        <p:spPr>
          <a:xfrm>
            <a:off x="6096001" y="640588"/>
            <a:ext cx="5829300" cy="812800"/>
          </a:xfrm>
          <a:prstGeom prst="rect">
            <a:avLst/>
          </a:prstGeom>
        </p:spPr>
      </p:pic>
      <p:sp>
        <p:nvSpPr>
          <p:cNvPr id="11" name="TextBox 10">
            <a:extLst>
              <a:ext uri="{FF2B5EF4-FFF2-40B4-BE49-F238E27FC236}">
                <a16:creationId xmlns:a16="http://schemas.microsoft.com/office/drawing/2014/main" id="{29BB299E-2536-1920-1B65-CFCC37B4DFC8}"/>
              </a:ext>
            </a:extLst>
          </p:cNvPr>
          <p:cNvSpPr txBox="1"/>
          <p:nvPr/>
        </p:nvSpPr>
        <p:spPr>
          <a:xfrm>
            <a:off x="2975393" y="3834757"/>
            <a:ext cx="6006773" cy="666786"/>
          </a:xfrm>
          <a:prstGeom prst="rect">
            <a:avLst/>
          </a:prstGeom>
          <a:noFill/>
        </p:spPr>
        <p:txBody>
          <a:bodyPr wrap="none" rtlCol="0">
            <a:spAutoFit/>
          </a:bodyPr>
          <a:lstStyle/>
          <a:p>
            <a:pPr defTabSz="1219170">
              <a:buClr>
                <a:srgbClr val="000000"/>
              </a:buClr>
            </a:pPr>
            <a:r>
              <a:rPr lang="en-US" sz="3733" i="1" kern="0" dirty="0">
                <a:solidFill>
                  <a:srgbClr val="008000"/>
                </a:solidFill>
                <a:latin typeface="Arial"/>
                <a:cs typeface="Arial"/>
                <a:sym typeface="Arial"/>
              </a:rPr>
              <a:t>Challenges &amp; Opportunities</a:t>
            </a:r>
          </a:p>
        </p:txBody>
      </p:sp>
      <p:sp>
        <p:nvSpPr>
          <p:cNvPr id="12" name="TextBox 11">
            <a:extLst>
              <a:ext uri="{FF2B5EF4-FFF2-40B4-BE49-F238E27FC236}">
                <a16:creationId xmlns:a16="http://schemas.microsoft.com/office/drawing/2014/main" id="{4BA47238-72ED-6AF0-D91F-7F3AE699E14B}"/>
              </a:ext>
            </a:extLst>
          </p:cNvPr>
          <p:cNvSpPr txBox="1"/>
          <p:nvPr/>
        </p:nvSpPr>
        <p:spPr>
          <a:xfrm>
            <a:off x="10680425" y="6523243"/>
            <a:ext cx="1308371" cy="256545"/>
          </a:xfrm>
          <a:prstGeom prst="rect">
            <a:avLst/>
          </a:prstGeom>
          <a:noFill/>
        </p:spPr>
        <p:txBody>
          <a:bodyPr wrap="none" rtlCol="0">
            <a:spAutoFit/>
          </a:bodyPr>
          <a:lstStyle/>
          <a:p>
            <a:pPr defTabSz="1219170">
              <a:buClr>
                <a:srgbClr val="000000"/>
              </a:buClr>
            </a:pPr>
            <a:r>
              <a:rPr lang="en-US" sz="1067" kern="0" dirty="0">
                <a:solidFill>
                  <a:srgbClr val="000000"/>
                </a:solidFill>
                <a:latin typeface="Arial"/>
                <a:cs typeface="Arial"/>
                <a:sym typeface="Arial"/>
              </a:rPr>
              <a:t>SFA-UK July 2026</a:t>
            </a:r>
          </a:p>
        </p:txBody>
      </p:sp>
      <p:sp>
        <p:nvSpPr>
          <p:cNvPr id="2" name="TextBox 1">
            <a:extLst>
              <a:ext uri="{FF2B5EF4-FFF2-40B4-BE49-F238E27FC236}">
                <a16:creationId xmlns:a16="http://schemas.microsoft.com/office/drawing/2014/main" id="{BDB52704-FE46-795B-6C68-2F136C48139B}"/>
              </a:ext>
            </a:extLst>
          </p:cNvPr>
          <p:cNvSpPr txBox="1"/>
          <p:nvPr/>
        </p:nvSpPr>
        <p:spPr>
          <a:xfrm>
            <a:off x="10680424" y="5977732"/>
            <a:ext cx="1465466" cy="338554"/>
          </a:xfrm>
          <a:prstGeom prst="rect">
            <a:avLst/>
          </a:prstGeom>
          <a:noFill/>
        </p:spPr>
        <p:txBody>
          <a:bodyPr wrap="none" rtlCol="0">
            <a:spAutoFit/>
          </a:bodyPr>
          <a:lstStyle/>
          <a:p>
            <a:pPr defTabSz="1219170">
              <a:buClr>
                <a:srgbClr val="000000"/>
              </a:buClr>
            </a:pPr>
            <a:r>
              <a:rPr lang="en-US" sz="1600" kern="0" dirty="0">
                <a:solidFill>
                  <a:srgbClr val="000000"/>
                </a:solidFill>
                <a:latin typeface="Arial"/>
                <a:cs typeface="Arial"/>
                <a:sym typeface="Arial"/>
              </a:rPr>
              <a:t>© CARE, Inc. </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89"/>
                                        </p:tgtEl>
                                        <p:attrNameLst>
                                          <p:attrName>style.visibility</p:attrName>
                                        </p:attrNameLst>
                                      </p:cBhvr>
                                      <p:to>
                                        <p:strVal val="visible"/>
                                      </p:to>
                                    </p:set>
                                    <p:anim calcmode="lin" valueType="num">
                                      <p:cBhvr additive="base">
                                        <p:cTn id="7" dur="2000"/>
                                        <p:tgtEl>
                                          <p:spTgt spid="48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CDDE-99C4-39E6-2BBB-E0FE1D9C33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A3E4EC-A19A-3DCE-6A10-0CA43A48F872}"/>
              </a:ext>
            </a:extLst>
          </p:cNvPr>
          <p:cNvSpPr>
            <a:spLocks noGrp="1"/>
          </p:cNvSpPr>
          <p:nvPr>
            <p:ph type="title"/>
          </p:nvPr>
        </p:nvSpPr>
        <p:spPr>
          <a:xfrm>
            <a:off x="950967" y="593367"/>
            <a:ext cx="10290000" cy="763600"/>
          </a:xfrm>
        </p:spPr>
        <p:txBody>
          <a:bodyPr/>
          <a:lstStyle/>
          <a:p>
            <a:r>
              <a:rPr lang="en-US" dirty="0"/>
              <a:t>Mass Balance Accounting</a:t>
            </a:r>
          </a:p>
        </p:txBody>
      </p:sp>
      <p:sp>
        <p:nvSpPr>
          <p:cNvPr id="4" name="Slide Number Placeholder 2">
            <a:extLst>
              <a:ext uri="{FF2B5EF4-FFF2-40B4-BE49-F238E27FC236}">
                <a16:creationId xmlns:a16="http://schemas.microsoft.com/office/drawing/2014/main" id="{C5056BFA-1F21-A33A-0E78-80046A7C7623}"/>
              </a:ext>
            </a:extLst>
          </p:cNvPr>
          <p:cNvSpPr>
            <a:spLocks noGrp="1"/>
          </p:cNvSpPr>
          <p:nvPr>
            <p:ph type="sldNum" sz="quarter" idx="12"/>
          </p:nvPr>
        </p:nvSpPr>
        <p:spPr>
          <a:xfrm>
            <a:off x="10662460" y="6459786"/>
            <a:ext cx="1312025" cy="365125"/>
          </a:xfrm>
        </p:spPr>
        <p:txBody>
          <a:bodyPr/>
          <a:lstStyle/>
          <a:p>
            <a:pPr algn="r" defTabSz="914377">
              <a:defRPr/>
            </a:pPr>
            <a:fld id="{E4EAAB7D-B80A-412D-AE5D-BF1BC72AED42}" type="slidenum">
              <a:rPr lang="en-US" sz="1051" b="1">
                <a:solidFill>
                  <a:srgbClr val="FFFFFF"/>
                </a:solidFill>
                <a:latin typeface="Calibri" panose="020F0502020204030204"/>
                <a:cs typeface="Arial"/>
                <a:sym typeface="Arial"/>
              </a:rPr>
              <a:pPr algn="r" defTabSz="914377">
                <a:defRPr/>
              </a:pPr>
              <a:t>20</a:t>
            </a:fld>
            <a:endParaRPr lang="en-US" sz="1051" b="1" dirty="0">
              <a:solidFill>
                <a:srgbClr val="FFFFFF"/>
              </a:solidFill>
              <a:latin typeface="Calibri" panose="020F0502020204030204"/>
              <a:cs typeface="Arial"/>
              <a:sym typeface="Arial"/>
            </a:endParaRPr>
          </a:p>
        </p:txBody>
      </p:sp>
      <p:pic>
        <p:nvPicPr>
          <p:cNvPr id="17" name="Picture 16">
            <a:extLst>
              <a:ext uri="{FF2B5EF4-FFF2-40B4-BE49-F238E27FC236}">
                <a16:creationId xmlns:a16="http://schemas.microsoft.com/office/drawing/2014/main" id="{299E85BE-6CF1-A30B-5523-D19E9C4537D1}"/>
              </a:ext>
            </a:extLst>
          </p:cNvPr>
          <p:cNvPicPr>
            <a:picLocks noChangeAspect="1"/>
          </p:cNvPicPr>
          <p:nvPr/>
        </p:nvPicPr>
        <p:blipFill>
          <a:blip r:embed="rId3" cstate="email">
            <a:extLst>
              <a:ext uri="{28A0092B-C50C-407E-A947-70E740481C1C}">
                <a14:useLocalDpi xmlns:a14="http://schemas.microsoft.com/office/drawing/2010/main"/>
              </a:ext>
            </a:extLst>
          </a:blip>
          <a:srcRect l="4724" b="5823"/>
          <a:stretch>
            <a:fillRect/>
          </a:stretch>
        </p:blipFill>
        <p:spPr>
          <a:xfrm>
            <a:off x="758967" y="1679527"/>
            <a:ext cx="10704000" cy="4568875"/>
          </a:xfrm>
          <a:prstGeom prst="rect">
            <a:avLst/>
          </a:prstGeom>
        </p:spPr>
      </p:pic>
      <p:pic>
        <p:nvPicPr>
          <p:cNvPr id="3" name="Picture 6" descr="A green recycle symbol with rolled up paper&#10;&#10;Description automatically generated">
            <a:extLst>
              <a:ext uri="{FF2B5EF4-FFF2-40B4-BE49-F238E27FC236}">
                <a16:creationId xmlns:a16="http://schemas.microsoft.com/office/drawing/2014/main" id="{039323D0-3614-72EC-808B-3197EB642F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22" y="5925743"/>
            <a:ext cx="892399" cy="864704"/>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6">
            <a:extLst>
              <a:ext uri="{FF2B5EF4-FFF2-40B4-BE49-F238E27FC236}">
                <a16:creationId xmlns:a16="http://schemas.microsoft.com/office/drawing/2014/main" id="{1557E13D-1FBD-568B-74E3-C44332CCF6AB}"/>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20</a:t>
            </a:fld>
            <a:endParaRPr lang="en-US" sz="1400" dirty="0">
              <a:solidFill>
                <a:prstClr val="black"/>
              </a:solidFill>
              <a:latin typeface="Century Gothic"/>
              <a:sym typeface="Arial"/>
            </a:endParaRPr>
          </a:p>
        </p:txBody>
      </p:sp>
      <p:sp>
        <p:nvSpPr>
          <p:cNvPr id="6" name="TextBox 5">
            <a:extLst>
              <a:ext uri="{FF2B5EF4-FFF2-40B4-BE49-F238E27FC236}">
                <a16:creationId xmlns:a16="http://schemas.microsoft.com/office/drawing/2014/main" id="{E393149D-7585-ADB7-AEC5-8D80A025012F}"/>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
        <p:nvSpPr>
          <p:cNvPr id="7" name="TextBox 6">
            <a:extLst>
              <a:ext uri="{FF2B5EF4-FFF2-40B4-BE49-F238E27FC236}">
                <a16:creationId xmlns:a16="http://schemas.microsoft.com/office/drawing/2014/main" id="{DBD37742-EB40-6008-E6BD-04064839DD4F}"/>
              </a:ext>
            </a:extLst>
          </p:cNvPr>
          <p:cNvSpPr txBox="1"/>
          <p:nvPr/>
        </p:nvSpPr>
        <p:spPr>
          <a:xfrm>
            <a:off x="3299870" y="3672200"/>
            <a:ext cx="992579" cy="338554"/>
          </a:xfrm>
          <a:prstGeom prst="rect">
            <a:avLst/>
          </a:prstGeom>
          <a:solidFill>
            <a:srgbClr val="7030A0"/>
          </a:solidFill>
        </p:spPr>
        <p:txBody>
          <a:bodyPr wrap="none" rtlCol="0">
            <a:spAutoFit/>
          </a:bodyPr>
          <a:lstStyle/>
          <a:p>
            <a:pPr defTabSz="1219170">
              <a:buClr>
                <a:srgbClr val="000000"/>
              </a:buClr>
            </a:pPr>
            <a:r>
              <a:rPr lang="en-US" sz="1600" kern="0" dirty="0">
                <a:solidFill>
                  <a:srgbClr val="F5F2EE"/>
                </a:solidFill>
                <a:latin typeface="Arial"/>
                <a:cs typeface="Arial"/>
                <a:sym typeface="Arial"/>
              </a:rPr>
              <a:t>Collector</a:t>
            </a:r>
          </a:p>
        </p:txBody>
      </p:sp>
    </p:spTree>
    <p:extLst>
      <p:ext uri="{BB962C8B-B14F-4D97-AF65-F5344CB8AC3E}">
        <p14:creationId xmlns:p14="http://schemas.microsoft.com/office/powerpoint/2010/main" val="4118689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8FC31-5BBC-36FE-2164-9BA10A4A624C}"/>
              </a:ext>
            </a:extLst>
          </p:cNvPr>
          <p:cNvSpPr>
            <a:spLocks noGrp="1"/>
          </p:cNvSpPr>
          <p:nvPr>
            <p:ph type="title"/>
          </p:nvPr>
        </p:nvSpPr>
        <p:spPr>
          <a:xfrm>
            <a:off x="7859486" y="404427"/>
            <a:ext cx="3690257" cy="1450757"/>
          </a:xfrm>
        </p:spPr>
        <p:txBody>
          <a:bodyPr spcFirstLastPara="1" vert="horz" wrap="square" lIns="91440" tIns="45720" rIns="91440" bIns="45720" rtlCol="0" anchor="b" anchorCtr="0">
            <a:normAutofit/>
          </a:bodyPr>
          <a:lstStyle/>
          <a:p>
            <a:r>
              <a:rPr lang="en-US" dirty="0"/>
              <a:t>Sankey Model Overview</a:t>
            </a:r>
          </a:p>
        </p:txBody>
      </p:sp>
      <p:sp>
        <p:nvSpPr>
          <p:cNvPr id="5" name="Content Placeholder 2">
            <a:extLst>
              <a:ext uri="{FF2B5EF4-FFF2-40B4-BE49-F238E27FC236}">
                <a16:creationId xmlns:a16="http://schemas.microsoft.com/office/drawing/2014/main" id="{764B9B9E-FA90-82D9-DE5D-804D64461162}"/>
              </a:ext>
            </a:extLst>
          </p:cNvPr>
          <p:cNvSpPr txBox="1">
            <a:spLocks/>
          </p:cNvSpPr>
          <p:nvPr/>
        </p:nvSpPr>
        <p:spPr>
          <a:xfrm>
            <a:off x="7859486" y="2198915"/>
            <a:ext cx="3690257" cy="3670180"/>
          </a:xfrm>
          <a:prstGeom prst="rect">
            <a:avLst/>
          </a:prstGeom>
        </p:spPr>
        <p:txBody>
          <a:bodyPr vert="horz" lIns="0" tIns="45720" rIns="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457189" indent="-457189" defTabSz="914377">
              <a:lnSpc>
                <a:spcPct val="90000"/>
              </a:lnSpc>
              <a:spcBef>
                <a:spcPts val="1333"/>
              </a:spcBef>
              <a:buClr>
                <a:srgbClr val="3F3533"/>
              </a:buClr>
              <a:buFont typeface="Wingdings" panose="05000000000000000000" pitchFamily="2" charset="2"/>
              <a:buChar char="§"/>
            </a:pPr>
            <a:r>
              <a:rPr lang="en-US" dirty="0">
                <a:solidFill>
                  <a:srgbClr val="000000">
                    <a:lumMod val="75000"/>
                    <a:lumOff val="25000"/>
                  </a:srgbClr>
                </a:solidFill>
                <a:latin typeface="Arial"/>
                <a:sym typeface="Arial"/>
              </a:rPr>
              <a:t>Vertical colored bars indicate different entities in recycling process</a:t>
            </a:r>
          </a:p>
          <a:p>
            <a:pPr marL="457189" indent="-457189" defTabSz="914377">
              <a:lnSpc>
                <a:spcPct val="90000"/>
              </a:lnSpc>
              <a:spcBef>
                <a:spcPts val="1333"/>
              </a:spcBef>
              <a:buClr>
                <a:srgbClr val="3F3533"/>
              </a:buClr>
              <a:buFont typeface="Wingdings" panose="05000000000000000000" pitchFamily="2" charset="2"/>
              <a:buChar char="§"/>
            </a:pPr>
            <a:r>
              <a:rPr lang="en-US" dirty="0">
                <a:solidFill>
                  <a:srgbClr val="000000">
                    <a:lumMod val="75000"/>
                    <a:lumOff val="25000"/>
                  </a:srgbClr>
                </a:solidFill>
                <a:latin typeface="Arial"/>
                <a:sym typeface="Arial"/>
              </a:rPr>
              <a:t>Mass flow is represented by vertical grey bands</a:t>
            </a:r>
          </a:p>
          <a:p>
            <a:pPr marL="457189" indent="-457189" defTabSz="914377">
              <a:lnSpc>
                <a:spcPct val="90000"/>
              </a:lnSpc>
              <a:spcBef>
                <a:spcPts val="1333"/>
              </a:spcBef>
              <a:buClr>
                <a:srgbClr val="3F3533"/>
              </a:buClr>
              <a:buFont typeface="Wingdings" panose="05000000000000000000" pitchFamily="2" charset="2"/>
              <a:buChar char="§"/>
            </a:pPr>
            <a:r>
              <a:rPr lang="en-US" dirty="0">
                <a:solidFill>
                  <a:srgbClr val="000000">
                    <a:lumMod val="75000"/>
                    <a:lumOff val="25000"/>
                  </a:srgbClr>
                </a:solidFill>
                <a:latin typeface="Arial"/>
                <a:sym typeface="Arial"/>
              </a:rPr>
              <a:t>Relative magnitudes represented by thickness of band</a:t>
            </a:r>
          </a:p>
          <a:p>
            <a:pPr marL="457189" indent="-457189" defTabSz="914377">
              <a:lnSpc>
                <a:spcPct val="90000"/>
              </a:lnSpc>
              <a:spcBef>
                <a:spcPts val="1333"/>
              </a:spcBef>
              <a:buClr>
                <a:srgbClr val="3F3533"/>
              </a:buClr>
              <a:buFont typeface="Wingdings" panose="05000000000000000000" pitchFamily="2" charset="2"/>
              <a:buChar char="§"/>
            </a:pPr>
            <a:r>
              <a:rPr lang="en-US" dirty="0">
                <a:solidFill>
                  <a:srgbClr val="000000">
                    <a:lumMod val="75000"/>
                    <a:lumOff val="25000"/>
                  </a:srgbClr>
                </a:solidFill>
                <a:latin typeface="Arial"/>
                <a:sym typeface="Arial"/>
              </a:rPr>
              <a:t>Imbalance of flow represented by a larger colored bar compared to incoming or outgoing grey band</a:t>
            </a:r>
          </a:p>
        </p:txBody>
      </p:sp>
      <p:grpSp>
        <p:nvGrpSpPr>
          <p:cNvPr id="14" name="Group 13">
            <a:extLst>
              <a:ext uri="{FF2B5EF4-FFF2-40B4-BE49-F238E27FC236}">
                <a16:creationId xmlns:a16="http://schemas.microsoft.com/office/drawing/2014/main" id="{AEB445EA-8A6B-C576-53D7-D5A6BE8AFE72}"/>
              </a:ext>
            </a:extLst>
          </p:cNvPr>
          <p:cNvGrpSpPr/>
          <p:nvPr/>
        </p:nvGrpSpPr>
        <p:grpSpPr>
          <a:xfrm>
            <a:off x="436675" y="614408"/>
            <a:ext cx="7302875" cy="4915153"/>
            <a:chOff x="257917" y="-4165277"/>
            <a:chExt cx="7302875" cy="4915153"/>
          </a:xfrm>
        </p:grpSpPr>
        <p:pic>
          <p:nvPicPr>
            <p:cNvPr id="10" name="Picture 9">
              <a:extLst>
                <a:ext uri="{FF2B5EF4-FFF2-40B4-BE49-F238E27FC236}">
                  <a16:creationId xmlns:a16="http://schemas.microsoft.com/office/drawing/2014/main" id="{DC211EAE-0244-4739-4B10-84E3ED4F31BC}"/>
                </a:ext>
              </a:extLst>
            </p:cNvPr>
            <p:cNvPicPr>
              <a:picLocks noChangeAspect="1"/>
            </p:cNvPicPr>
            <p:nvPr/>
          </p:nvPicPr>
          <p:blipFill>
            <a:blip r:embed="rId3"/>
            <a:stretch>
              <a:fillRect/>
            </a:stretch>
          </p:blipFill>
          <p:spPr>
            <a:xfrm>
              <a:off x="257917" y="-4165277"/>
              <a:ext cx="7302875" cy="4915153"/>
            </a:xfrm>
            <a:prstGeom prst="rect">
              <a:avLst/>
            </a:prstGeom>
          </p:spPr>
        </p:pic>
        <p:sp>
          <p:nvSpPr>
            <p:cNvPr id="9" name="Rectangle 8">
              <a:extLst>
                <a:ext uri="{FF2B5EF4-FFF2-40B4-BE49-F238E27FC236}">
                  <a16:creationId xmlns:a16="http://schemas.microsoft.com/office/drawing/2014/main" id="{436DC4E5-B80B-0C87-B4B7-B9B448D1BFCA}"/>
                </a:ext>
              </a:extLst>
            </p:cNvPr>
            <p:cNvSpPr/>
            <p:nvPr/>
          </p:nvSpPr>
          <p:spPr>
            <a:xfrm>
              <a:off x="3634681" y="-4151313"/>
              <a:ext cx="162773" cy="268429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400" kern="0" dirty="0">
                <a:solidFill>
                  <a:srgbClr val="7030A0"/>
                </a:solidFill>
                <a:latin typeface="Arial"/>
                <a:sym typeface="Arial"/>
              </a:endParaRPr>
            </a:p>
          </p:txBody>
        </p:sp>
        <p:pic>
          <p:nvPicPr>
            <p:cNvPr id="6" name="Picture 5">
              <a:extLst>
                <a:ext uri="{FF2B5EF4-FFF2-40B4-BE49-F238E27FC236}">
                  <a16:creationId xmlns:a16="http://schemas.microsoft.com/office/drawing/2014/main" id="{5CCF81E9-E9EA-9912-DC71-B8D306F28DD3}"/>
                </a:ext>
              </a:extLst>
            </p:cNvPr>
            <p:cNvPicPr>
              <a:picLocks noChangeAspect="1"/>
            </p:cNvPicPr>
            <p:nvPr/>
          </p:nvPicPr>
          <p:blipFill>
            <a:blip r:embed="rId4"/>
            <a:stretch>
              <a:fillRect/>
            </a:stretch>
          </p:blipFill>
          <p:spPr>
            <a:xfrm>
              <a:off x="3396523" y="-3020784"/>
              <a:ext cx="238158" cy="609685"/>
            </a:xfrm>
            <a:prstGeom prst="rect">
              <a:avLst/>
            </a:prstGeom>
          </p:spPr>
        </p:pic>
        <p:pic>
          <p:nvPicPr>
            <p:cNvPr id="7" name="Picture 6">
              <a:extLst>
                <a:ext uri="{FF2B5EF4-FFF2-40B4-BE49-F238E27FC236}">
                  <a16:creationId xmlns:a16="http://schemas.microsoft.com/office/drawing/2014/main" id="{422AB204-FB8E-9B8D-D38C-DCED7FD0229E}"/>
                </a:ext>
              </a:extLst>
            </p:cNvPr>
            <p:cNvPicPr>
              <a:picLocks noChangeAspect="1"/>
            </p:cNvPicPr>
            <p:nvPr/>
          </p:nvPicPr>
          <p:blipFill>
            <a:blip r:embed="rId4"/>
            <a:stretch>
              <a:fillRect/>
            </a:stretch>
          </p:blipFill>
          <p:spPr>
            <a:xfrm>
              <a:off x="3797454" y="-2993834"/>
              <a:ext cx="238158" cy="609685"/>
            </a:xfrm>
            <a:prstGeom prst="rect">
              <a:avLst/>
            </a:prstGeom>
          </p:spPr>
        </p:pic>
        <p:sp>
          <p:nvSpPr>
            <p:cNvPr id="19" name="TextBox 18">
              <a:extLst>
                <a:ext uri="{FF2B5EF4-FFF2-40B4-BE49-F238E27FC236}">
                  <a16:creationId xmlns:a16="http://schemas.microsoft.com/office/drawing/2014/main" id="{4F34C92D-3051-CCCA-AADE-ED93D308BFD3}"/>
                </a:ext>
              </a:extLst>
            </p:cNvPr>
            <p:cNvSpPr txBox="1"/>
            <p:nvPr/>
          </p:nvSpPr>
          <p:spPr>
            <a:xfrm>
              <a:off x="3431829" y="-2993834"/>
              <a:ext cx="650821" cy="307777"/>
            </a:xfrm>
            <a:prstGeom prst="rect">
              <a:avLst/>
            </a:prstGeom>
            <a:noFill/>
          </p:spPr>
          <p:txBody>
            <a:bodyPr wrap="square" rtlCol="0">
              <a:spAutoFit/>
            </a:bodyPr>
            <a:lstStyle/>
            <a:p>
              <a:pPr defTabSz="1219170">
                <a:buClr>
                  <a:srgbClr val="000000"/>
                </a:buClr>
              </a:pPr>
              <a:r>
                <a:rPr lang="en-US" sz="1400" kern="0" dirty="0">
                  <a:solidFill>
                    <a:srgbClr val="000000"/>
                  </a:solidFill>
                  <a:latin typeface="Times New Roman" panose="02020603050405020304" pitchFamily="18" charset="0"/>
                  <a:cs typeface="Times New Roman" panose="02020603050405020304" pitchFamily="18" charset="0"/>
                  <a:sym typeface="Arial"/>
                </a:rPr>
                <a:t>CSE</a:t>
              </a:r>
            </a:p>
          </p:txBody>
        </p:sp>
        <p:sp>
          <p:nvSpPr>
            <p:cNvPr id="11" name="Rectangle 10">
              <a:extLst>
                <a:ext uri="{FF2B5EF4-FFF2-40B4-BE49-F238E27FC236}">
                  <a16:creationId xmlns:a16="http://schemas.microsoft.com/office/drawing/2014/main" id="{8F47BC2A-C495-3816-300A-14B53C9134F8}"/>
                </a:ext>
              </a:extLst>
            </p:cNvPr>
            <p:cNvSpPr/>
            <p:nvPr/>
          </p:nvSpPr>
          <p:spPr>
            <a:xfrm>
              <a:off x="6631096" y="-3020784"/>
              <a:ext cx="162773" cy="193098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400" kern="0" dirty="0">
                <a:solidFill>
                  <a:srgbClr val="7030A0"/>
                </a:solidFill>
                <a:latin typeface="Arial"/>
                <a:sym typeface="Arial"/>
              </a:endParaRPr>
            </a:p>
          </p:txBody>
        </p:sp>
        <p:pic>
          <p:nvPicPr>
            <p:cNvPr id="13" name="Picture 12">
              <a:extLst>
                <a:ext uri="{FF2B5EF4-FFF2-40B4-BE49-F238E27FC236}">
                  <a16:creationId xmlns:a16="http://schemas.microsoft.com/office/drawing/2014/main" id="{100447EA-13EA-D5FE-7BCE-F61096934F1B}"/>
                </a:ext>
              </a:extLst>
            </p:cNvPr>
            <p:cNvPicPr>
              <a:picLocks noChangeAspect="1"/>
            </p:cNvPicPr>
            <p:nvPr/>
          </p:nvPicPr>
          <p:blipFill>
            <a:blip r:embed="rId4"/>
            <a:stretch>
              <a:fillRect/>
            </a:stretch>
          </p:blipFill>
          <p:spPr>
            <a:xfrm>
              <a:off x="6284432" y="-2276174"/>
              <a:ext cx="346664" cy="609685"/>
            </a:xfrm>
            <a:prstGeom prst="rect">
              <a:avLst/>
            </a:prstGeom>
          </p:spPr>
        </p:pic>
        <p:pic>
          <p:nvPicPr>
            <p:cNvPr id="18" name="Picture 17">
              <a:extLst>
                <a:ext uri="{FF2B5EF4-FFF2-40B4-BE49-F238E27FC236}">
                  <a16:creationId xmlns:a16="http://schemas.microsoft.com/office/drawing/2014/main" id="{6EBBE423-1C87-ED26-3A72-A3D23020278C}"/>
                </a:ext>
              </a:extLst>
            </p:cNvPr>
            <p:cNvPicPr>
              <a:picLocks noChangeAspect="1"/>
            </p:cNvPicPr>
            <p:nvPr/>
          </p:nvPicPr>
          <p:blipFill>
            <a:blip r:embed="rId5"/>
            <a:stretch>
              <a:fillRect/>
            </a:stretch>
          </p:blipFill>
          <p:spPr>
            <a:xfrm flipH="1">
              <a:off x="6793869" y="-2174682"/>
              <a:ext cx="372240" cy="301463"/>
            </a:xfrm>
            <a:prstGeom prst="rect">
              <a:avLst/>
            </a:prstGeom>
          </p:spPr>
        </p:pic>
        <p:sp>
          <p:nvSpPr>
            <p:cNvPr id="20" name="TextBox 19">
              <a:extLst>
                <a:ext uri="{FF2B5EF4-FFF2-40B4-BE49-F238E27FC236}">
                  <a16:creationId xmlns:a16="http://schemas.microsoft.com/office/drawing/2014/main" id="{D0C14D50-D098-8940-2EC1-23C3D31831E2}"/>
                </a:ext>
              </a:extLst>
            </p:cNvPr>
            <p:cNvSpPr txBox="1"/>
            <p:nvPr/>
          </p:nvSpPr>
          <p:spPr>
            <a:xfrm>
              <a:off x="6134063" y="-2208617"/>
              <a:ext cx="1156840" cy="307777"/>
            </a:xfrm>
            <a:prstGeom prst="rect">
              <a:avLst/>
            </a:prstGeom>
            <a:noFill/>
          </p:spPr>
          <p:txBody>
            <a:bodyPr wrap="square" rtlCol="0">
              <a:spAutoFit/>
            </a:bodyPr>
            <a:lstStyle/>
            <a:p>
              <a:pPr defTabSz="1219170">
                <a:buClr>
                  <a:srgbClr val="000000"/>
                </a:buClr>
              </a:pPr>
              <a:r>
                <a:rPr lang="en-US" sz="1400" kern="0" dirty="0">
                  <a:solidFill>
                    <a:srgbClr val="000000"/>
                  </a:solidFill>
                  <a:latin typeface="Times New Roman" panose="02020603050405020304" pitchFamily="18" charset="0"/>
                  <a:cs typeface="Times New Roman" panose="02020603050405020304" pitchFamily="18" charset="0"/>
                  <a:sym typeface="Arial"/>
                </a:rPr>
                <a:t>Processor</a:t>
              </a:r>
            </a:p>
          </p:txBody>
        </p:sp>
      </p:grpSp>
      <p:sp>
        <p:nvSpPr>
          <p:cNvPr id="4" name="TextBox 3">
            <a:extLst>
              <a:ext uri="{FF2B5EF4-FFF2-40B4-BE49-F238E27FC236}">
                <a16:creationId xmlns:a16="http://schemas.microsoft.com/office/drawing/2014/main" id="{E607B9E1-4B7C-9B49-4662-C98A182B5397}"/>
              </a:ext>
            </a:extLst>
          </p:cNvPr>
          <p:cNvSpPr txBox="1"/>
          <p:nvPr/>
        </p:nvSpPr>
        <p:spPr>
          <a:xfrm>
            <a:off x="1969477" y="3623635"/>
            <a:ext cx="1342034" cy="379656"/>
          </a:xfrm>
          <a:prstGeom prst="rect">
            <a:avLst/>
          </a:prstGeom>
          <a:noFill/>
        </p:spPr>
        <p:txBody>
          <a:bodyPr wrap="none" rtlCol="0">
            <a:spAutoFit/>
          </a:bodyPr>
          <a:lstStyle/>
          <a:p>
            <a:pPr defTabSz="1219170">
              <a:buClr>
                <a:srgbClr val="000000"/>
              </a:buClr>
            </a:pPr>
            <a:r>
              <a:rPr lang="en-US" sz="1867" kern="0" dirty="0">
                <a:solidFill>
                  <a:srgbClr val="000000"/>
                </a:solidFill>
                <a:latin typeface="Arial"/>
                <a:cs typeface="Arial"/>
                <a:sym typeface="Arial"/>
              </a:rPr>
              <a:t>conceptual</a:t>
            </a:r>
          </a:p>
        </p:txBody>
      </p:sp>
      <p:sp>
        <p:nvSpPr>
          <p:cNvPr id="8" name="Slide Number Placeholder 6">
            <a:extLst>
              <a:ext uri="{FF2B5EF4-FFF2-40B4-BE49-F238E27FC236}">
                <a16:creationId xmlns:a16="http://schemas.microsoft.com/office/drawing/2014/main" id="{5BF51342-8248-C3D1-AA29-638D9837E3D3}"/>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21</a:t>
            </a:fld>
            <a:endParaRPr lang="en-US" sz="1400" dirty="0">
              <a:solidFill>
                <a:prstClr val="black"/>
              </a:solidFill>
              <a:latin typeface="Century Gothic"/>
              <a:sym typeface="Arial"/>
            </a:endParaRPr>
          </a:p>
        </p:txBody>
      </p:sp>
      <p:sp>
        <p:nvSpPr>
          <p:cNvPr id="3" name="TextBox 2">
            <a:extLst>
              <a:ext uri="{FF2B5EF4-FFF2-40B4-BE49-F238E27FC236}">
                <a16:creationId xmlns:a16="http://schemas.microsoft.com/office/drawing/2014/main" id="{4BC856A3-4B14-C1E4-325A-995167436872}"/>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
        <p:nvSpPr>
          <p:cNvPr id="12" name="TextBox 11">
            <a:extLst>
              <a:ext uri="{FF2B5EF4-FFF2-40B4-BE49-F238E27FC236}">
                <a16:creationId xmlns:a16="http://schemas.microsoft.com/office/drawing/2014/main" id="{4D2C1202-4D89-1A53-F0B0-E2FF700E33FC}"/>
              </a:ext>
            </a:extLst>
          </p:cNvPr>
          <p:cNvSpPr txBox="1"/>
          <p:nvPr/>
        </p:nvSpPr>
        <p:spPr>
          <a:xfrm>
            <a:off x="917467" y="5819260"/>
            <a:ext cx="6380273" cy="379656"/>
          </a:xfrm>
          <a:prstGeom prst="rect">
            <a:avLst/>
          </a:prstGeom>
          <a:noFill/>
        </p:spPr>
        <p:txBody>
          <a:bodyPr wrap="none" rtlCol="0">
            <a:spAutoFit/>
          </a:bodyPr>
          <a:lstStyle/>
          <a:p>
            <a:pPr defTabSz="1219170">
              <a:buClr>
                <a:srgbClr val="000000"/>
              </a:buClr>
            </a:pPr>
            <a:r>
              <a:rPr lang="en-US" sz="1867" kern="0" dirty="0">
                <a:solidFill>
                  <a:srgbClr val="000000"/>
                </a:solidFill>
                <a:latin typeface="Arial"/>
                <a:cs typeface="Arial"/>
                <a:sym typeface="Arial"/>
              </a:rPr>
              <a:t>Done for each stage: Collection-Processing-Manufacturing</a:t>
            </a:r>
          </a:p>
        </p:txBody>
      </p:sp>
    </p:spTree>
    <p:extLst>
      <p:ext uri="{BB962C8B-B14F-4D97-AF65-F5344CB8AC3E}">
        <p14:creationId xmlns:p14="http://schemas.microsoft.com/office/powerpoint/2010/main" val="679389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80D8C3-A124-9A52-8342-5F60F6C7DC8E}"/>
              </a:ext>
            </a:extLst>
          </p:cNvPr>
          <p:cNvPicPr>
            <a:picLocks noChangeAspect="1"/>
          </p:cNvPicPr>
          <p:nvPr/>
        </p:nvPicPr>
        <p:blipFill>
          <a:blip r:embed="rId3"/>
          <a:stretch>
            <a:fillRect/>
          </a:stretch>
        </p:blipFill>
        <p:spPr>
          <a:xfrm>
            <a:off x="1746255" y="1245045"/>
            <a:ext cx="8818631" cy="5104004"/>
          </a:xfrm>
          <a:prstGeom prst="rect">
            <a:avLst/>
          </a:prstGeom>
        </p:spPr>
      </p:pic>
      <p:sp>
        <p:nvSpPr>
          <p:cNvPr id="2" name="Title 1">
            <a:extLst>
              <a:ext uri="{FF2B5EF4-FFF2-40B4-BE49-F238E27FC236}">
                <a16:creationId xmlns:a16="http://schemas.microsoft.com/office/drawing/2014/main" id="{BDFB2081-B834-BA3B-E220-21E617B2AA77}"/>
              </a:ext>
            </a:extLst>
          </p:cNvPr>
          <p:cNvSpPr>
            <a:spLocks noGrp="1"/>
          </p:cNvSpPr>
          <p:nvPr>
            <p:ph type="title"/>
          </p:nvPr>
        </p:nvSpPr>
        <p:spPr>
          <a:xfrm>
            <a:off x="235528" y="341394"/>
            <a:ext cx="10534072" cy="731873"/>
          </a:xfrm>
        </p:spPr>
        <p:txBody>
          <a:bodyPr>
            <a:noAutofit/>
          </a:bodyPr>
          <a:lstStyle/>
          <a:p>
            <a:r>
              <a:rPr lang="en-US" sz="3733" dirty="0"/>
              <a:t>2025 National Mass Flow Sankey (integrated)</a:t>
            </a:r>
          </a:p>
        </p:txBody>
      </p:sp>
      <p:sp>
        <p:nvSpPr>
          <p:cNvPr id="6" name="Rectangle 5">
            <a:extLst>
              <a:ext uri="{FF2B5EF4-FFF2-40B4-BE49-F238E27FC236}">
                <a16:creationId xmlns:a16="http://schemas.microsoft.com/office/drawing/2014/main" id="{A29E1B8D-D938-F2C4-A1AB-D12354724F2C}"/>
              </a:ext>
            </a:extLst>
          </p:cNvPr>
          <p:cNvSpPr/>
          <p:nvPr/>
        </p:nvSpPr>
        <p:spPr>
          <a:xfrm>
            <a:off x="4122866" y="2575640"/>
            <a:ext cx="106533" cy="2444459"/>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900" kern="0" dirty="0">
              <a:solidFill>
                <a:srgbClr val="7030A0"/>
              </a:solidFill>
              <a:latin typeface="Arial"/>
              <a:sym typeface="Arial"/>
            </a:endParaRPr>
          </a:p>
        </p:txBody>
      </p:sp>
      <p:sp>
        <p:nvSpPr>
          <p:cNvPr id="11" name="Rectangle 10">
            <a:extLst>
              <a:ext uri="{FF2B5EF4-FFF2-40B4-BE49-F238E27FC236}">
                <a16:creationId xmlns:a16="http://schemas.microsoft.com/office/drawing/2014/main" id="{839BEBF0-EEB9-6444-0944-110129E8B9AB}"/>
              </a:ext>
            </a:extLst>
          </p:cNvPr>
          <p:cNvSpPr/>
          <p:nvPr/>
        </p:nvSpPr>
        <p:spPr>
          <a:xfrm>
            <a:off x="6099595" y="1288292"/>
            <a:ext cx="106533" cy="2381795"/>
          </a:xfrm>
          <a:prstGeom prst="rect">
            <a:avLst/>
          </a:prstGeom>
          <a:solidFill>
            <a:srgbClr val="008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900" kern="0" dirty="0">
              <a:solidFill>
                <a:srgbClr val="7030A0"/>
              </a:solidFill>
              <a:latin typeface="Arial"/>
              <a:sym typeface="Arial"/>
            </a:endParaRPr>
          </a:p>
        </p:txBody>
      </p:sp>
      <p:sp>
        <p:nvSpPr>
          <p:cNvPr id="12" name="Rectangle 11">
            <a:extLst>
              <a:ext uri="{FF2B5EF4-FFF2-40B4-BE49-F238E27FC236}">
                <a16:creationId xmlns:a16="http://schemas.microsoft.com/office/drawing/2014/main" id="{07AE9B0D-34B8-AAC8-C4E4-ABCE03405D61}"/>
              </a:ext>
            </a:extLst>
          </p:cNvPr>
          <p:cNvSpPr/>
          <p:nvPr/>
        </p:nvSpPr>
        <p:spPr>
          <a:xfrm>
            <a:off x="8068347" y="1248426"/>
            <a:ext cx="106533" cy="976407"/>
          </a:xfrm>
          <a:prstGeom prst="rect">
            <a:avLst/>
          </a:prstGeom>
          <a:solidFill>
            <a:srgbClr val="00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900" kern="0" dirty="0">
              <a:solidFill>
                <a:srgbClr val="7030A0"/>
              </a:solidFill>
              <a:latin typeface="Arial"/>
              <a:sym typeface="Arial"/>
            </a:endParaRPr>
          </a:p>
        </p:txBody>
      </p:sp>
      <p:pic>
        <p:nvPicPr>
          <p:cNvPr id="16" name="Picture 15">
            <a:extLst>
              <a:ext uri="{FF2B5EF4-FFF2-40B4-BE49-F238E27FC236}">
                <a16:creationId xmlns:a16="http://schemas.microsoft.com/office/drawing/2014/main" id="{1FB826DB-4843-EFA9-370B-CD2F2872E23C}"/>
              </a:ext>
            </a:extLst>
          </p:cNvPr>
          <p:cNvPicPr>
            <a:picLocks noChangeAspect="1"/>
          </p:cNvPicPr>
          <p:nvPr/>
        </p:nvPicPr>
        <p:blipFill>
          <a:blip r:embed="rId4"/>
          <a:stretch>
            <a:fillRect/>
          </a:stretch>
        </p:blipFill>
        <p:spPr>
          <a:xfrm>
            <a:off x="3900689" y="3570450"/>
            <a:ext cx="222883" cy="453193"/>
          </a:xfrm>
          <a:prstGeom prst="rect">
            <a:avLst/>
          </a:prstGeom>
        </p:spPr>
      </p:pic>
      <p:pic>
        <p:nvPicPr>
          <p:cNvPr id="18" name="Picture 17">
            <a:extLst>
              <a:ext uri="{FF2B5EF4-FFF2-40B4-BE49-F238E27FC236}">
                <a16:creationId xmlns:a16="http://schemas.microsoft.com/office/drawing/2014/main" id="{CB6AD482-68B8-E30E-2AC1-BBC2A83B24FB}"/>
              </a:ext>
            </a:extLst>
          </p:cNvPr>
          <p:cNvPicPr>
            <a:picLocks noChangeAspect="1"/>
          </p:cNvPicPr>
          <p:nvPr/>
        </p:nvPicPr>
        <p:blipFill>
          <a:blip r:embed="rId4"/>
          <a:stretch>
            <a:fillRect/>
          </a:stretch>
        </p:blipFill>
        <p:spPr>
          <a:xfrm>
            <a:off x="4229400" y="3555363"/>
            <a:ext cx="237721" cy="483365"/>
          </a:xfrm>
          <a:prstGeom prst="rect">
            <a:avLst/>
          </a:prstGeom>
        </p:spPr>
      </p:pic>
      <p:pic>
        <p:nvPicPr>
          <p:cNvPr id="20" name="Picture 19">
            <a:extLst>
              <a:ext uri="{FF2B5EF4-FFF2-40B4-BE49-F238E27FC236}">
                <a16:creationId xmlns:a16="http://schemas.microsoft.com/office/drawing/2014/main" id="{CC10822A-56D4-D16E-C95F-9A31FDFCEA21}"/>
              </a:ext>
            </a:extLst>
          </p:cNvPr>
          <p:cNvPicPr>
            <a:picLocks noChangeAspect="1"/>
          </p:cNvPicPr>
          <p:nvPr/>
        </p:nvPicPr>
        <p:blipFill>
          <a:blip r:embed="rId4"/>
          <a:stretch>
            <a:fillRect/>
          </a:stretch>
        </p:blipFill>
        <p:spPr>
          <a:xfrm>
            <a:off x="5905470" y="2259493"/>
            <a:ext cx="194021" cy="394511"/>
          </a:xfrm>
          <a:prstGeom prst="rect">
            <a:avLst/>
          </a:prstGeom>
        </p:spPr>
      </p:pic>
      <p:pic>
        <p:nvPicPr>
          <p:cNvPr id="25" name="Picture 24">
            <a:extLst>
              <a:ext uri="{FF2B5EF4-FFF2-40B4-BE49-F238E27FC236}">
                <a16:creationId xmlns:a16="http://schemas.microsoft.com/office/drawing/2014/main" id="{CD298C6B-9361-2016-D6AA-11087B52C1E2}"/>
              </a:ext>
            </a:extLst>
          </p:cNvPr>
          <p:cNvPicPr>
            <a:picLocks noChangeAspect="1"/>
          </p:cNvPicPr>
          <p:nvPr/>
        </p:nvPicPr>
        <p:blipFill>
          <a:blip r:embed="rId5"/>
          <a:stretch>
            <a:fillRect/>
          </a:stretch>
        </p:blipFill>
        <p:spPr>
          <a:xfrm>
            <a:off x="6206127" y="2449299"/>
            <a:ext cx="155583" cy="126340"/>
          </a:xfrm>
          <a:prstGeom prst="rect">
            <a:avLst/>
          </a:prstGeom>
        </p:spPr>
      </p:pic>
      <p:pic>
        <p:nvPicPr>
          <p:cNvPr id="27" name="Picture 26">
            <a:extLst>
              <a:ext uri="{FF2B5EF4-FFF2-40B4-BE49-F238E27FC236}">
                <a16:creationId xmlns:a16="http://schemas.microsoft.com/office/drawing/2014/main" id="{61DC988B-CE6A-395C-89E5-7CCBC99A628F}"/>
              </a:ext>
            </a:extLst>
          </p:cNvPr>
          <p:cNvPicPr>
            <a:picLocks noChangeAspect="1"/>
          </p:cNvPicPr>
          <p:nvPr/>
        </p:nvPicPr>
        <p:blipFill>
          <a:blip r:embed="rId5"/>
          <a:stretch>
            <a:fillRect/>
          </a:stretch>
        </p:blipFill>
        <p:spPr>
          <a:xfrm rot="550583">
            <a:off x="6469871" y="2697129"/>
            <a:ext cx="93875" cy="86511"/>
          </a:xfrm>
          <a:prstGeom prst="rect">
            <a:avLst/>
          </a:prstGeom>
        </p:spPr>
      </p:pic>
      <p:sp>
        <p:nvSpPr>
          <p:cNvPr id="32" name="TextBox 31">
            <a:extLst>
              <a:ext uri="{FF2B5EF4-FFF2-40B4-BE49-F238E27FC236}">
                <a16:creationId xmlns:a16="http://schemas.microsoft.com/office/drawing/2014/main" id="{7E6B2217-20B5-F8F8-C611-7C2C471FC7A0}"/>
              </a:ext>
            </a:extLst>
          </p:cNvPr>
          <p:cNvSpPr txBox="1"/>
          <p:nvPr/>
        </p:nvSpPr>
        <p:spPr>
          <a:xfrm>
            <a:off x="4113578" y="3670087"/>
            <a:ext cx="1140439" cy="256545"/>
          </a:xfrm>
          <a:prstGeom prst="rect">
            <a:avLst/>
          </a:prstGeom>
          <a:noFill/>
        </p:spPr>
        <p:txBody>
          <a:bodyPr wrap="square" rtlCol="0">
            <a:spAutoFit/>
          </a:bodyPr>
          <a:lstStyle/>
          <a:p>
            <a:pPr defTabSz="1219170">
              <a:buClr>
                <a:srgbClr val="000000"/>
              </a:buClr>
            </a:pPr>
            <a:r>
              <a:rPr lang="en-US" sz="1067" kern="0" dirty="0">
                <a:solidFill>
                  <a:srgbClr val="000000"/>
                </a:solidFill>
                <a:latin typeface="Times New Roman" panose="02020603050405020304" pitchFamily="18" charset="0"/>
                <a:cs typeface="Times New Roman" panose="02020603050405020304" pitchFamily="18" charset="0"/>
                <a:sym typeface="Arial"/>
              </a:rPr>
              <a:t>Collector</a:t>
            </a:r>
          </a:p>
        </p:txBody>
      </p:sp>
      <p:sp>
        <p:nvSpPr>
          <p:cNvPr id="33" name="TextBox 32">
            <a:extLst>
              <a:ext uri="{FF2B5EF4-FFF2-40B4-BE49-F238E27FC236}">
                <a16:creationId xmlns:a16="http://schemas.microsoft.com/office/drawing/2014/main" id="{960FEA3E-20E0-19E4-A79F-0CC6818D6F63}"/>
              </a:ext>
            </a:extLst>
          </p:cNvPr>
          <p:cNvSpPr txBox="1"/>
          <p:nvPr/>
        </p:nvSpPr>
        <p:spPr>
          <a:xfrm>
            <a:off x="5783289" y="2259493"/>
            <a:ext cx="1156840" cy="256545"/>
          </a:xfrm>
          <a:prstGeom prst="rect">
            <a:avLst/>
          </a:prstGeom>
          <a:noFill/>
        </p:spPr>
        <p:txBody>
          <a:bodyPr wrap="square" rtlCol="0">
            <a:spAutoFit/>
          </a:bodyPr>
          <a:lstStyle/>
          <a:p>
            <a:pPr defTabSz="1219170">
              <a:buClr>
                <a:srgbClr val="000000"/>
              </a:buClr>
            </a:pPr>
            <a:r>
              <a:rPr lang="en-US" sz="1067" kern="0" dirty="0">
                <a:solidFill>
                  <a:srgbClr val="000000"/>
                </a:solidFill>
                <a:latin typeface="Times New Roman" panose="02020603050405020304" pitchFamily="18" charset="0"/>
                <a:cs typeface="Times New Roman" panose="02020603050405020304" pitchFamily="18" charset="0"/>
                <a:sym typeface="Arial"/>
              </a:rPr>
              <a:t>Processor</a:t>
            </a:r>
          </a:p>
        </p:txBody>
      </p:sp>
      <p:pic>
        <p:nvPicPr>
          <p:cNvPr id="35" name="Picture 34">
            <a:extLst>
              <a:ext uri="{FF2B5EF4-FFF2-40B4-BE49-F238E27FC236}">
                <a16:creationId xmlns:a16="http://schemas.microsoft.com/office/drawing/2014/main" id="{4328985E-DAED-5070-8BFE-F3DB22642041}"/>
              </a:ext>
            </a:extLst>
          </p:cNvPr>
          <p:cNvPicPr>
            <a:picLocks noChangeAspect="1"/>
          </p:cNvPicPr>
          <p:nvPr/>
        </p:nvPicPr>
        <p:blipFill>
          <a:blip r:embed="rId4"/>
          <a:stretch>
            <a:fillRect/>
          </a:stretch>
        </p:blipFill>
        <p:spPr>
          <a:xfrm>
            <a:off x="7574854" y="1510033"/>
            <a:ext cx="493493" cy="453193"/>
          </a:xfrm>
          <a:prstGeom prst="rect">
            <a:avLst/>
          </a:prstGeom>
        </p:spPr>
      </p:pic>
      <p:pic>
        <p:nvPicPr>
          <p:cNvPr id="36" name="Picture 35">
            <a:extLst>
              <a:ext uri="{FF2B5EF4-FFF2-40B4-BE49-F238E27FC236}">
                <a16:creationId xmlns:a16="http://schemas.microsoft.com/office/drawing/2014/main" id="{F28D1D75-C495-905F-110E-FA3DC3994F73}"/>
              </a:ext>
            </a:extLst>
          </p:cNvPr>
          <p:cNvPicPr>
            <a:picLocks noChangeAspect="1"/>
          </p:cNvPicPr>
          <p:nvPr/>
        </p:nvPicPr>
        <p:blipFill>
          <a:blip r:embed="rId4"/>
          <a:stretch>
            <a:fillRect/>
          </a:stretch>
        </p:blipFill>
        <p:spPr>
          <a:xfrm>
            <a:off x="8174879" y="1547942"/>
            <a:ext cx="315779" cy="453193"/>
          </a:xfrm>
          <a:prstGeom prst="rect">
            <a:avLst/>
          </a:prstGeom>
        </p:spPr>
      </p:pic>
      <p:sp>
        <p:nvSpPr>
          <p:cNvPr id="34" name="TextBox 33">
            <a:extLst>
              <a:ext uri="{FF2B5EF4-FFF2-40B4-BE49-F238E27FC236}">
                <a16:creationId xmlns:a16="http://schemas.microsoft.com/office/drawing/2014/main" id="{EBEB9554-BAFF-54C1-762E-6113BE9A4480}"/>
              </a:ext>
            </a:extLst>
          </p:cNvPr>
          <p:cNvSpPr txBox="1"/>
          <p:nvPr/>
        </p:nvSpPr>
        <p:spPr>
          <a:xfrm>
            <a:off x="7697621" y="1609669"/>
            <a:ext cx="1156840" cy="256545"/>
          </a:xfrm>
          <a:prstGeom prst="rect">
            <a:avLst/>
          </a:prstGeom>
          <a:noFill/>
        </p:spPr>
        <p:txBody>
          <a:bodyPr wrap="square" rtlCol="0">
            <a:spAutoFit/>
          </a:bodyPr>
          <a:lstStyle/>
          <a:p>
            <a:pPr defTabSz="1219170">
              <a:buClr>
                <a:srgbClr val="000000"/>
              </a:buClr>
            </a:pPr>
            <a:r>
              <a:rPr lang="en-US" sz="1067" kern="0" dirty="0">
                <a:solidFill>
                  <a:srgbClr val="000000"/>
                </a:solidFill>
                <a:latin typeface="Times New Roman" panose="02020603050405020304" pitchFamily="18" charset="0"/>
                <a:cs typeface="Times New Roman" panose="02020603050405020304" pitchFamily="18" charset="0"/>
                <a:sym typeface="Arial"/>
              </a:rPr>
              <a:t>Manufacturer</a:t>
            </a:r>
          </a:p>
        </p:txBody>
      </p:sp>
      <p:pic>
        <p:nvPicPr>
          <p:cNvPr id="10" name="Picture 9">
            <a:extLst>
              <a:ext uri="{FF2B5EF4-FFF2-40B4-BE49-F238E27FC236}">
                <a16:creationId xmlns:a16="http://schemas.microsoft.com/office/drawing/2014/main" id="{887DE7DB-F69C-C19F-536F-5BAA22510C95}"/>
              </a:ext>
            </a:extLst>
          </p:cNvPr>
          <p:cNvPicPr>
            <a:picLocks noChangeAspect="1"/>
          </p:cNvPicPr>
          <p:nvPr/>
        </p:nvPicPr>
        <p:blipFill>
          <a:blip r:embed="rId5"/>
          <a:stretch>
            <a:fillRect/>
          </a:stretch>
        </p:blipFill>
        <p:spPr>
          <a:xfrm rot="1040451">
            <a:off x="6261377" y="2444701"/>
            <a:ext cx="134209" cy="108984"/>
          </a:xfrm>
          <a:prstGeom prst="rect">
            <a:avLst/>
          </a:prstGeom>
        </p:spPr>
      </p:pic>
      <p:sp>
        <p:nvSpPr>
          <p:cNvPr id="4" name="TextBox 3">
            <a:extLst>
              <a:ext uri="{FF2B5EF4-FFF2-40B4-BE49-F238E27FC236}">
                <a16:creationId xmlns:a16="http://schemas.microsoft.com/office/drawing/2014/main" id="{D79F84BA-B149-CF7E-8A7E-B0033A4AB05D}"/>
              </a:ext>
            </a:extLst>
          </p:cNvPr>
          <p:cNvSpPr txBox="1"/>
          <p:nvPr/>
        </p:nvSpPr>
        <p:spPr>
          <a:xfrm>
            <a:off x="6123624" y="3408797"/>
            <a:ext cx="444352" cy="307777"/>
          </a:xfrm>
          <a:prstGeom prst="rect">
            <a:avLst/>
          </a:prstGeom>
          <a:noFill/>
        </p:spPr>
        <p:txBody>
          <a:bodyPr wrap="none" rtlCol="0">
            <a:spAutoFit/>
          </a:bodyPr>
          <a:lstStyle/>
          <a:p>
            <a:pPr defTabSz="1219170">
              <a:buClr>
                <a:srgbClr val="000000"/>
              </a:buClr>
            </a:pPr>
            <a:r>
              <a:rPr lang="en-US" sz="1400" b="1" kern="0" dirty="0">
                <a:solidFill>
                  <a:srgbClr val="FF0000"/>
                </a:solidFill>
                <a:latin typeface="Arial"/>
                <a:cs typeface="Arial"/>
                <a:sym typeface="Arial"/>
              </a:rPr>
              <a:t>8%</a:t>
            </a:r>
          </a:p>
        </p:txBody>
      </p:sp>
      <p:sp>
        <p:nvSpPr>
          <p:cNvPr id="3" name="TextBox 2">
            <a:extLst>
              <a:ext uri="{FF2B5EF4-FFF2-40B4-BE49-F238E27FC236}">
                <a16:creationId xmlns:a16="http://schemas.microsoft.com/office/drawing/2014/main" id="{3E8A4FFE-CEAE-CF52-1AA5-5CE973433A32}"/>
              </a:ext>
            </a:extLst>
          </p:cNvPr>
          <p:cNvSpPr txBox="1"/>
          <p:nvPr/>
        </p:nvSpPr>
        <p:spPr>
          <a:xfrm>
            <a:off x="8632578" y="5592117"/>
            <a:ext cx="2777887" cy="461665"/>
          </a:xfrm>
          <a:prstGeom prst="rect">
            <a:avLst/>
          </a:prstGeom>
          <a:noFill/>
        </p:spPr>
        <p:txBody>
          <a:bodyPr wrap="square" rtlCol="0">
            <a:spAutoFit/>
          </a:bodyPr>
          <a:lstStyle/>
          <a:p>
            <a:pPr defTabSz="1219170">
              <a:buClr>
                <a:srgbClr val="000000"/>
              </a:buClr>
            </a:pPr>
            <a:r>
              <a:rPr lang="en-US" sz="1200" kern="0" dirty="0">
                <a:solidFill>
                  <a:srgbClr val="000000"/>
                </a:solidFill>
                <a:latin typeface="Arial"/>
                <a:cs typeface="Arial"/>
                <a:sym typeface="Arial"/>
              </a:rPr>
              <a:t>(Shipped to non-participating company)</a:t>
            </a:r>
          </a:p>
        </p:txBody>
      </p:sp>
      <p:sp>
        <p:nvSpPr>
          <p:cNvPr id="7" name="TextBox 6">
            <a:extLst>
              <a:ext uri="{FF2B5EF4-FFF2-40B4-BE49-F238E27FC236}">
                <a16:creationId xmlns:a16="http://schemas.microsoft.com/office/drawing/2014/main" id="{B019F949-1E45-DC0A-7C83-644163AAF8B7}"/>
              </a:ext>
            </a:extLst>
          </p:cNvPr>
          <p:cNvSpPr txBox="1"/>
          <p:nvPr/>
        </p:nvSpPr>
        <p:spPr>
          <a:xfrm>
            <a:off x="1746255" y="6379909"/>
            <a:ext cx="8002512" cy="379656"/>
          </a:xfrm>
          <a:prstGeom prst="rect">
            <a:avLst/>
          </a:prstGeom>
          <a:noFill/>
        </p:spPr>
        <p:txBody>
          <a:bodyPr wrap="none" rtlCol="0">
            <a:spAutoFit/>
          </a:bodyPr>
          <a:lstStyle/>
          <a:p>
            <a:pPr defTabSz="1219170">
              <a:buClr>
                <a:srgbClr val="000000"/>
              </a:buClr>
            </a:pPr>
            <a:r>
              <a:rPr lang="en-US" sz="1867" kern="0" dirty="0">
                <a:solidFill>
                  <a:srgbClr val="FF0000"/>
                </a:solidFill>
                <a:latin typeface="Arial"/>
                <a:cs typeface="Arial"/>
                <a:sym typeface="Arial"/>
              </a:rPr>
              <a:t>8% out of 122M pounds (&lt;10M lbs.) – outside reporting network by choice</a:t>
            </a:r>
          </a:p>
        </p:txBody>
      </p:sp>
      <p:sp>
        <p:nvSpPr>
          <p:cNvPr id="8" name="Slide Number Placeholder 6">
            <a:extLst>
              <a:ext uri="{FF2B5EF4-FFF2-40B4-BE49-F238E27FC236}">
                <a16:creationId xmlns:a16="http://schemas.microsoft.com/office/drawing/2014/main" id="{62D1F002-4EAB-92F1-FE5A-C8CFBBCC5EF3}"/>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22</a:t>
            </a:fld>
            <a:endParaRPr lang="en-US" sz="1400" dirty="0">
              <a:solidFill>
                <a:prstClr val="black"/>
              </a:solidFill>
              <a:latin typeface="Century Gothic"/>
              <a:sym typeface="Arial"/>
            </a:endParaRPr>
          </a:p>
        </p:txBody>
      </p:sp>
      <p:sp>
        <p:nvSpPr>
          <p:cNvPr id="5" name="TextBox 4">
            <a:extLst>
              <a:ext uri="{FF2B5EF4-FFF2-40B4-BE49-F238E27FC236}">
                <a16:creationId xmlns:a16="http://schemas.microsoft.com/office/drawing/2014/main" id="{72E0685A-32EA-C80B-F16E-801817A530E8}"/>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1464654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06B2-55CD-E276-5562-9B3574F49B87}"/>
              </a:ext>
            </a:extLst>
          </p:cNvPr>
          <p:cNvSpPr>
            <a:spLocks noGrp="1"/>
          </p:cNvSpPr>
          <p:nvPr>
            <p:ph type="title"/>
          </p:nvPr>
        </p:nvSpPr>
        <p:spPr/>
        <p:txBody>
          <a:bodyPr/>
          <a:lstStyle/>
          <a:p>
            <a:r>
              <a:rPr lang="en-US" u="sng" dirty="0"/>
              <a:t>Preliminary</a:t>
            </a:r>
            <a:r>
              <a:rPr lang="en-US" dirty="0"/>
              <a:t> Results</a:t>
            </a:r>
          </a:p>
        </p:txBody>
      </p:sp>
      <p:sp>
        <p:nvSpPr>
          <p:cNvPr id="4" name="Slide Number Placeholder 3">
            <a:extLst>
              <a:ext uri="{FF2B5EF4-FFF2-40B4-BE49-F238E27FC236}">
                <a16:creationId xmlns:a16="http://schemas.microsoft.com/office/drawing/2014/main" id="{F2060E90-0445-4AE8-E76B-A0655A33069B}"/>
              </a:ext>
            </a:extLst>
          </p:cNvPr>
          <p:cNvSpPr>
            <a:spLocks noGrp="1"/>
          </p:cNvSpPr>
          <p:nvPr>
            <p:ph type="sldNum" sz="quarter" idx="12"/>
          </p:nvPr>
        </p:nvSpPr>
        <p:spPr/>
        <p:txBody>
          <a:bodyPr/>
          <a:lstStyle/>
          <a:p>
            <a:pPr defTabSz="1219170">
              <a:buClr>
                <a:srgbClr val="000000"/>
              </a:buClr>
            </a:pPr>
            <a:endParaRPr lang="en-US" sz="1867" kern="0" dirty="0">
              <a:solidFill>
                <a:srgbClr val="000000"/>
              </a:solidFill>
              <a:latin typeface="Arial"/>
              <a:cs typeface="Arial"/>
              <a:sym typeface="Arial"/>
            </a:endParaRPr>
          </a:p>
        </p:txBody>
      </p:sp>
      <p:sp>
        <p:nvSpPr>
          <p:cNvPr id="3" name="TextBox 2">
            <a:extLst>
              <a:ext uri="{FF2B5EF4-FFF2-40B4-BE49-F238E27FC236}">
                <a16:creationId xmlns:a16="http://schemas.microsoft.com/office/drawing/2014/main" id="{1ED189CA-5C40-3616-1403-BD202D3D6B7E}"/>
              </a:ext>
            </a:extLst>
          </p:cNvPr>
          <p:cNvSpPr txBox="1"/>
          <p:nvPr/>
        </p:nvSpPr>
        <p:spPr>
          <a:xfrm>
            <a:off x="1096964" y="4427071"/>
            <a:ext cx="1326004" cy="318100"/>
          </a:xfrm>
          <a:prstGeom prst="rect">
            <a:avLst/>
          </a:prstGeom>
          <a:noFill/>
        </p:spPr>
        <p:txBody>
          <a:bodyPr wrap="none" rtlCol="0">
            <a:spAutoFit/>
          </a:bodyPr>
          <a:lstStyle/>
          <a:p>
            <a:pPr defTabSz="1219170">
              <a:buClr>
                <a:srgbClr val="000000"/>
              </a:buClr>
            </a:pPr>
            <a:r>
              <a:rPr lang="en-US" sz="1467" kern="0" dirty="0">
                <a:solidFill>
                  <a:srgbClr val="000000"/>
                </a:solidFill>
                <a:latin typeface="Arial"/>
                <a:cs typeface="Arial"/>
                <a:sym typeface="Arial"/>
              </a:rPr>
              <a:t>* Includes CA</a:t>
            </a:r>
          </a:p>
        </p:txBody>
      </p:sp>
      <p:graphicFrame>
        <p:nvGraphicFramePr>
          <p:cNvPr id="17" name="Content Placeholder 4">
            <a:extLst>
              <a:ext uri="{FF2B5EF4-FFF2-40B4-BE49-F238E27FC236}">
                <a16:creationId xmlns:a16="http://schemas.microsoft.com/office/drawing/2014/main" id="{FB1DE656-7E6D-374A-B1CD-B25FC033736B}"/>
              </a:ext>
            </a:extLst>
          </p:cNvPr>
          <p:cNvGraphicFramePr>
            <a:graphicFrameLocks/>
          </p:cNvGraphicFramePr>
          <p:nvPr/>
        </p:nvGraphicFramePr>
        <p:xfrm>
          <a:off x="1096964" y="1846263"/>
          <a:ext cx="9571037" cy="2580640"/>
        </p:xfrm>
        <a:graphic>
          <a:graphicData uri="http://schemas.openxmlformats.org/drawingml/2006/table">
            <a:tbl>
              <a:tblPr firstRow="1" bandRow="1"/>
              <a:tblGrid>
                <a:gridCol w="3352799">
                  <a:extLst>
                    <a:ext uri="{9D8B030D-6E8A-4147-A177-3AD203B41FA5}">
                      <a16:colId xmlns:a16="http://schemas.microsoft.com/office/drawing/2014/main" val="3578917731"/>
                    </a:ext>
                  </a:extLst>
                </a:gridCol>
                <a:gridCol w="2941639">
                  <a:extLst>
                    <a:ext uri="{9D8B030D-6E8A-4147-A177-3AD203B41FA5}">
                      <a16:colId xmlns:a16="http://schemas.microsoft.com/office/drawing/2014/main" val="4294772901"/>
                    </a:ext>
                  </a:extLst>
                </a:gridCol>
                <a:gridCol w="3276600">
                  <a:extLst>
                    <a:ext uri="{9D8B030D-6E8A-4147-A177-3AD203B41FA5}">
                      <a16:colId xmlns:a16="http://schemas.microsoft.com/office/drawing/2014/main" val="987345952"/>
                    </a:ext>
                  </a:extLst>
                </a:gridCol>
              </a:tblGrid>
              <a:tr h="497840">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algn="ctr"/>
                      <a:r>
                        <a:rPr lang="en-US" sz="2700" dirty="0"/>
                        <a:t>Metric</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9CB38"/>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algn="ctr"/>
                      <a:r>
                        <a:rPr lang="en-US" sz="2700" dirty="0"/>
                        <a:t>United States*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9CB38"/>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pPr algn="ctr"/>
                      <a:r>
                        <a:rPr lang="en-US" sz="2700" dirty="0"/>
                        <a:t>California</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9CB38"/>
                    </a:solidFill>
                  </a:tcPr>
                </a:tc>
                <a:extLst>
                  <a:ext uri="{0D108BD9-81ED-4DB2-BD59-A6C34878D82A}">
                    <a16:rowId xmlns:a16="http://schemas.microsoft.com/office/drawing/2014/main" val="2997296740"/>
                  </a:ext>
                </a:extLst>
              </a:tr>
              <a:tr h="41656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Discards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4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3,029 billion lbs.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4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184.5 million lbs.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40000"/>
                      </a:srgbClr>
                    </a:solidFill>
                  </a:tcPr>
                </a:tc>
                <a:extLst>
                  <a:ext uri="{0D108BD9-81ED-4DB2-BD59-A6C34878D82A}">
                    <a16:rowId xmlns:a16="http://schemas.microsoft.com/office/drawing/2014/main" val="4292872243"/>
                  </a:ext>
                </a:extLst>
              </a:tr>
              <a:tr h="41656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Gross Collection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b="1" dirty="0"/>
                        <a:t>122.2 million lbs.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78.5 million lbs. (64%)</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20000"/>
                      </a:srgbClr>
                    </a:solidFill>
                  </a:tcPr>
                </a:tc>
                <a:extLst>
                  <a:ext uri="{0D108BD9-81ED-4DB2-BD59-A6C34878D82A}">
                    <a16:rowId xmlns:a16="http://schemas.microsoft.com/office/drawing/2014/main" val="1747465323"/>
                  </a:ext>
                </a:extLst>
              </a:tr>
              <a:tr h="41656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Recycled Output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4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  </a:t>
                      </a:r>
                      <a:r>
                        <a:rPr lang="en-US" sz="2100" b="1" dirty="0"/>
                        <a:t>74.1 million lbs.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4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67.9 million lbs. (92%)</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40000"/>
                      </a:srgbClr>
                    </a:solidFill>
                  </a:tcPr>
                </a:tc>
                <a:extLst>
                  <a:ext uri="{0D108BD9-81ED-4DB2-BD59-A6C34878D82A}">
                    <a16:rowId xmlns:a16="http://schemas.microsoft.com/office/drawing/2014/main" val="1918963936"/>
                  </a:ext>
                </a:extLst>
              </a:tr>
              <a:tr h="41656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Yield (RO/GC)</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60.6%</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86.5%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20000"/>
                      </a:srgbClr>
                    </a:solidFill>
                  </a:tcPr>
                </a:tc>
                <a:extLst>
                  <a:ext uri="{0D108BD9-81ED-4DB2-BD59-A6C34878D82A}">
                    <a16:rowId xmlns:a16="http://schemas.microsoft.com/office/drawing/2014/main" val="3916406252"/>
                  </a:ext>
                </a:extLst>
              </a:tr>
              <a:tr h="41656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Recycle Rate (RO/Discards)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4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2.5%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4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r>
                        <a:rPr lang="en-US" sz="2100" dirty="0"/>
                        <a:t>36.8%</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9CB38">
                        <a:tint val="40000"/>
                      </a:srgbClr>
                    </a:solidFill>
                  </a:tcPr>
                </a:tc>
                <a:extLst>
                  <a:ext uri="{0D108BD9-81ED-4DB2-BD59-A6C34878D82A}">
                    <a16:rowId xmlns:a16="http://schemas.microsoft.com/office/drawing/2014/main" val="3457532217"/>
                  </a:ext>
                </a:extLst>
              </a:tr>
            </a:tbl>
          </a:graphicData>
        </a:graphic>
      </p:graphicFrame>
      <p:sp>
        <p:nvSpPr>
          <p:cNvPr id="5" name="Rectangle 4">
            <a:extLst>
              <a:ext uri="{FF2B5EF4-FFF2-40B4-BE49-F238E27FC236}">
                <a16:creationId xmlns:a16="http://schemas.microsoft.com/office/drawing/2014/main" id="{62051F83-8DF2-044F-5F06-27D2A609941A}"/>
              </a:ext>
            </a:extLst>
          </p:cNvPr>
          <p:cNvSpPr/>
          <p:nvPr/>
        </p:nvSpPr>
        <p:spPr>
          <a:xfrm>
            <a:off x="10160" y="10160"/>
            <a:ext cx="1534160" cy="2641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5F2EE"/>
              </a:solidFill>
              <a:latin typeface="Arial"/>
              <a:sym typeface="Arial"/>
            </a:endParaRPr>
          </a:p>
        </p:txBody>
      </p:sp>
      <p:sp>
        <p:nvSpPr>
          <p:cNvPr id="6" name="Slide Number Placeholder 6">
            <a:extLst>
              <a:ext uri="{FF2B5EF4-FFF2-40B4-BE49-F238E27FC236}">
                <a16:creationId xmlns:a16="http://schemas.microsoft.com/office/drawing/2014/main" id="{491BBB71-79F3-16AA-2FEF-026E2F46B1F5}"/>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23</a:t>
            </a:fld>
            <a:endParaRPr lang="en-US" sz="1400" dirty="0">
              <a:solidFill>
                <a:prstClr val="black"/>
              </a:solidFill>
              <a:latin typeface="Century Gothic"/>
              <a:sym typeface="Arial"/>
            </a:endParaRPr>
          </a:p>
        </p:txBody>
      </p:sp>
      <p:pic>
        <p:nvPicPr>
          <p:cNvPr id="8" name="Picture 7">
            <a:extLst>
              <a:ext uri="{FF2B5EF4-FFF2-40B4-BE49-F238E27FC236}">
                <a16:creationId xmlns:a16="http://schemas.microsoft.com/office/drawing/2014/main" id="{C41A61A3-413B-5379-78AB-4999B6CB6A1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664274" y="4601478"/>
            <a:ext cx="2436417" cy="1882513"/>
          </a:xfrm>
          <a:prstGeom prst="rect">
            <a:avLst/>
          </a:prstGeom>
        </p:spPr>
      </p:pic>
      <p:pic>
        <p:nvPicPr>
          <p:cNvPr id="10" name="Picture 9">
            <a:extLst>
              <a:ext uri="{FF2B5EF4-FFF2-40B4-BE49-F238E27FC236}">
                <a16:creationId xmlns:a16="http://schemas.microsoft.com/office/drawing/2014/main" id="{0AD76B6F-F7D0-C3D5-0713-6D72A7EFD3E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082281" y="4601478"/>
            <a:ext cx="1882513" cy="1882513"/>
          </a:xfrm>
          <a:prstGeom prst="rect">
            <a:avLst/>
          </a:prstGeom>
        </p:spPr>
      </p:pic>
      <p:sp>
        <p:nvSpPr>
          <p:cNvPr id="11" name="Rectangle 10">
            <a:extLst>
              <a:ext uri="{FF2B5EF4-FFF2-40B4-BE49-F238E27FC236}">
                <a16:creationId xmlns:a16="http://schemas.microsoft.com/office/drawing/2014/main" id="{1B414D22-E791-7628-6155-EB852967BECF}"/>
              </a:ext>
            </a:extLst>
          </p:cNvPr>
          <p:cNvSpPr/>
          <p:nvPr/>
        </p:nvSpPr>
        <p:spPr>
          <a:xfrm>
            <a:off x="8392160" y="6024880"/>
            <a:ext cx="650240" cy="183456"/>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5F2EE"/>
              </a:solidFill>
              <a:latin typeface="Arial"/>
              <a:sym typeface="Arial"/>
            </a:endParaRPr>
          </a:p>
        </p:txBody>
      </p:sp>
      <p:sp>
        <p:nvSpPr>
          <p:cNvPr id="12" name="Rectangle 11">
            <a:extLst>
              <a:ext uri="{FF2B5EF4-FFF2-40B4-BE49-F238E27FC236}">
                <a16:creationId xmlns:a16="http://schemas.microsoft.com/office/drawing/2014/main" id="{443B8B4E-DC8A-1AB1-7FD0-D8F077CB8B9C}"/>
              </a:ext>
            </a:extLst>
          </p:cNvPr>
          <p:cNvSpPr/>
          <p:nvPr/>
        </p:nvSpPr>
        <p:spPr>
          <a:xfrm>
            <a:off x="6136606" y="5882640"/>
            <a:ext cx="829916" cy="422633"/>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5F2EE"/>
              </a:solidFill>
              <a:latin typeface="Arial"/>
              <a:sym typeface="Arial"/>
            </a:endParaRPr>
          </a:p>
        </p:txBody>
      </p:sp>
      <p:sp>
        <p:nvSpPr>
          <p:cNvPr id="13" name="Rectangle 12">
            <a:extLst>
              <a:ext uri="{FF2B5EF4-FFF2-40B4-BE49-F238E27FC236}">
                <a16:creationId xmlns:a16="http://schemas.microsoft.com/office/drawing/2014/main" id="{D73176D1-9C3C-1014-3529-C09BA0C50168}"/>
              </a:ext>
            </a:extLst>
          </p:cNvPr>
          <p:cNvSpPr/>
          <p:nvPr/>
        </p:nvSpPr>
        <p:spPr>
          <a:xfrm rot="1759807">
            <a:off x="4817695" y="5633859"/>
            <a:ext cx="829916" cy="572491"/>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5F2EE"/>
              </a:solidFill>
              <a:latin typeface="Arial"/>
              <a:sym typeface="Arial"/>
            </a:endParaRPr>
          </a:p>
        </p:txBody>
      </p:sp>
      <p:sp>
        <p:nvSpPr>
          <p:cNvPr id="14" name="Rectangle 13">
            <a:extLst>
              <a:ext uri="{FF2B5EF4-FFF2-40B4-BE49-F238E27FC236}">
                <a16:creationId xmlns:a16="http://schemas.microsoft.com/office/drawing/2014/main" id="{544D643C-13FA-FE8D-93C1-D939FA371DE1}"/>
              </a:ext>
            </a:extLst>
          </p:cNvPr>
          <p:cNvSpPr/>
          <p:nvPr/>
        </p:nvSpPr>
        <p:spPr>
          <a:xfrm rot="2971302">
            <a:off x="5553761" y="6053452"/>
            <a:ext cx="544172" cy="245976"/>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5F2EE"/>
              </a:solidFill>
              <a:latin typeface="Arial"/>
              <a:sym typeface="Arial"/>
            </a:endParaRPr>
          </a:p>
        </p:txBody>
      </p:sp>
      <p:sp>
        <p:nvSpPr>
          <p:cNvPr id="15" name="Oval 14">
            <a:extLst>
              <a:ext uri="{FF2B5EF4-FFF2-40B4-BE49-F238E27FC236}">
                <a16:creationId xmlns:a16="http://schemas.microsoft.com/office/drawing/2014/main" id="{999A46E6-3FAD-7F16-24C0-E722718EFDEB}"/>
              </a:ext>
            </a:extLst>
          </p:cNvPr>
          <p:cNvSpPr/>
          <p:nvPr/>
        </p:nvSpPr>
        <p:spPr>
          <a:xfrm>
            <a:off x="4720513" y="6228656"/>
            <a:ext cx="690825" cy="164584"/>
          </a:xfrm>
          <a:prstGeom prst="ellipse">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5F2EE"/>
              </a:solidFill>
              <a:latin typeface="Arial"/>
              <a:sym typeface="Arial"/>
            </a:endParaRPr>
          </a:p>
        </p:txBody>
      </p:sp>
      <p:sp>
        <p:nvSpPr>
          <p:cNvPr id="7" name="TextBox 6">
            <a:extLst>
              <a:ext uri="{FF2B5EF4-FFF2-40B4-BE49-F238E27FC236}">
                <a16:creationId xmlns:a16="http://schemas.microsoft.com/office/drawing/2014/main" id="{72C1F63B-F9EF-B9FE-9935-27D7F1E25D44}"/>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48546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4C8AF-0634-0264-CA52-84F921FE86AE}"/>
              </a:ext>
            </a:extLst>
          </p:cNvPr>
          <p:cNvSpPr>
            <a:spLocks noGrp="1"/>
          </p:cNvSpPr>
          <p:nvPr>
            <p:ph type="title"/>
          </p:nvPr>
        </p:nvSpPr>
        <p:spPr/>
        <p:txBody>
          <a:bodyPr/>
          <a:lstStyle/>
          <a:p>
            <a:r>
              <a:rPr lang="en-US" dirty="0"/>
              <a:t>2025 Breakdown of Output</a:t>
            </a:r>
          </a:p>
        </p:txBody>
      </p:sp>
      <p:graphicFrame>
        <p:nvGraphicFramePr>
          <p:cNvPr id="8" name="Content Placeholder 7">
            <a:extLst>
              <a:ext uri="{FF2B5EF4-FFF2-40B4-BE49-F238E27FC236}">
                <a16:creationId xmlns:a16="http://schemas.microsoft.com/office/drawing/2014/main" id="{A4152080-3F8A-07A9-BC4C-6A45E5152601}"/>
              </a:ext>
            </a:extLst>
          </p:cNvPr>
          <p:cNvGraphicFramePr>
            <a:graphicFrameLocks noGrp="1"/>
          </p:cNvGraphicFramePr>
          <p:nvPr>
            <p:ph idx="1"/>
          </p:nvPr>
        </p:nvGraphicFramePr>
        <p:xfrm>
          <a:off x="299259" y="1529543"/>
          <a:ext cx="6322275" cy="4809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a:extLst>
              <a:ext uri="{FF2B5EF4-FFF2-40B4-BE49-F238E27FC236}">
                <a16:creationId xmlns:a16="http://schemas.microsoft.com/office/drawing/2014/main" id="{BBDBC7C3-C2B8-D611-3284-630F5201C0DB}"/>
              </a:ext>
            </a:extLst>
          </p:cNvPr>
          <p:cNvGraphicFramePr>
            <a:graphicFrameLocks noGrp="1"/>
          </p:cNvGraphicFramePr>
          <p:nvPr/>
        </p:nvGraphicFramePr>
        <p:xfrm>
          <a:off x="5878287" y="1800169"/>
          <a:ext cx="6223727" cy="3688387"/>
        </p:xfrm>
        <a:graphic>
          <a:graphicData uri="http://schemas.openxmlformats.org/drawingml/2006/table">
            <a:tbl>
              <a:tblPr firstRow="1" bandRow="1">
                <a:tableStyleId>{5C22544A-7EE6-4342-B048-85BDC9FD1C3A}</a:tableStyleId>
              </a:tblPr>
              <a:tblGrid>
                <a:gridCol w="1244745">
                  <a:extLst>
                    <a:ext uri="{9D8B030D-6E8A-4147-A177-3AD203B41FA5}">
                      <a16:colId xmlns:a16="http://schemas.microsoft.com/office/drawing/2014/main" val="2113749913"/>
                    </a:ext>
                  </a:extLst>
                </a:gridCol>
                <a:gridCol w="1244745">
                  <a:extLst>
                    <a:ext uri="{9D8B030D-6E8A-4147-A177-3AD203B41FA5}">
                      <a16:colId xmlns:a16="http://schemas.microsoft.com/office/drawing/2014/main" val="3396866807"/>
                    </a:ext>
                  </a:extLst>
                </a:gridCol>
                <a:gridCol w="1244745">
                  <a:extLst>
                    <a:ext uri="{9D8B030D-6E8A-4147-A177-3AD203B41FA5}">
                      <a16:colId xmlns:a16="http://schemas.microsoft.com/office/drawing/2014/main" val="3326659842"/>
                    </a:ext>
                  </a:extLst>
                </a:gridCol>
                <a:gridCol w="1244745">
                  <a:extLst>
                    <a:ext uri="{9D8B030D-6E8A-4147-A177-3AD203B41FA5}">
                      <a16:colId xmlns:a16="http://schemas.microsoft.com/office/drawing/2014/main" val="2771781704"/>
                    </a:ext>
                  </a:extLst>
                </a:gridCol>
                <a:gridCol w="1244745">
                  <a:extLst>
                    <a:ext uri="{9D8B030D-6E8A-4147-A177-3AD203B41FA5}">
                      <a16:colId xmlns:a16="http://schemas.microsoft.com/office/drawing/2014/main" val="3620136707"/>
                    </a:ext>
                  </a:extLst>
                </a:gridCol>
              </a:tblGrid>
              <a:tr h="762000">
                <a:tc>
                  <a:txBody>
                    <a:bodyPr/>
                    <a:lstStyle/>
                    <a:p>
                      <a:r>
                        <a:rPr lang="en-US" sz="1500" dirty="0"/>
                        <a:t>Destination</a:t>
                      </a:r>
                    </a:p>
                  </a:txBody>
                  <a:tcPr/>
                </a:tc>
                <a:tc>
                  <a:txBody>
                    <a:bodyPr/>
                    <a:lstStyle/>
                    <a:p>
                      <a:r>
                        <a:rPr lang="en-US" sz="1500" dirty="0"/>
                        <a:t>Associated Mass (Pounds)</a:t>
                      </a:r>
                    </a:p>
                  </a:txBody>
                  <a:tcPr/>
                </a:tc>
                <a:tc>
                  <a:txBody>
                    <a:bodyPr/>
                    <a:lstStyle/>
                    <a:p>
                      <a:r>
                        <a:rPr lang="en-US" sz="1500" dirty="0"/>
                        <a:t>Percent (2023)</a:t>
                      </a:r>
                    </a:p>
                  </a:txBody>
                  <a:tcPr/>
                </a:tc>
                <a:tc>
                  <a:txBody>
                    <a:bodyPr/>
                    <a:lstStyle/>
                    <a:p>
                      <a:r>
                        <a:rPr lang="en-US" sz="1500" dirty="0"/>
                        <a:t>Percent (2024) </a:t>
                      </a:r>
                    </a:p>
                  </a:txBody>
                  <a:tcPr/>
                </a:tc>
                <a:tc>
                  <a:txBody>
                    <a:bodyPr/>
                    <a:lstStyle/>
                    <a:p>
                      <a:r>
                        <a:rPr lang="en-US" sz="1500" dirty="0"/>
                        <a:t>Percent (2025)</a:t>
                      </a:r>
                    </a:p>
                  </a:txBody>
                  <a:tcPr/>
                </a:tc>
                <a:extLst>
                  <a:ext uri="{0D108BD9-81ED-4DB2-BD59-A6C34878D82A}">
                    <a16:rowId xmlns:a16="http://schemas.microsoft.com/office/drawing/2014/main" val="49601290"/>
                  </a:ext>
                </a:extLst>
              </a:tr>
              <a:tr h="585277">
                <a:tc>
                  <a:txBody>
                    <a:bodyPr/>
                    <a:lstStyle/>
                    <a:p>
                      <a:r>
                        <a:rPr lang="en-US" sz="1500" dirty="0"/>
                        <a:t>Landfill</a:t>
                      </a:r>
                    </a:p>
                  </a:txBody>
                  <a:tcPr/>
                </a:tc>
                <a:tc>
                  <a:txBody>
                    <a:bodyPr/>
                    <a:lstStyle/>
                    <a:p>
                      <a:r>
                        <a:rPr lang="en-US" sz="1500" dirty="0"/>
                        <a:t>32,791,000</a:t>
                      </a:r>
                    </a:p>
                  </a:txBody>
                  <a:tcPr/>
                </a:tc>
                <a:tc>
                  <a:txBody>
                    <a:bodyPr/>
                    <a:lstStyle/>
                    <a:p>
                      <a:pPr algn="ctr"/>
                      <a:r>
                        <a:rPr lang="en-US" sz="1500" dirty="0"/>
                        <a:t>38.0%</a:t>
                      </a:r>
                    </a:p>
                  </a:txBody>
                  <a:tcPr/>
                </a:tc>
                <a:tc>
                  <a:txBody>
                    <a:bodyPr/>
                    <a:lstStyle/>
                    <a:p>
                      <a:pPr algn="ctr" fontAlgn="b"/>
                      <a:r>
                        <a:rPr lang="en-US" sz="1900" b="0" i="0" u="none" strike="noStrike" dirty="0">
                          <a:solidFill>
                            <a:srgbClr val="000000"/>
                          </a:solidFill>
                          <a:effectLst/>
                          <a:latin typeface="+mn-lt"/>
                        </a:rPr>
                        <a:t>32.6%</a:t>
                      </a:r>
                    </a:p>
                  </a:txBody>
                  <a:tcPr marL="6351" marR="6351" marT="6351" marB="0"/>
                </a:tc>
                <a:tc>
                  <a:txBody>
                    <a:bodyPr/>
                    <a:lstStyle/>
                    <a:p>
                      <a:pPr algn="ctr"/>
                      <a:r>
                        <a:rPr lang="en-US" sz="1500" dirty="0"/>
                        <a:t>29.9%</a:t>
                      </a:r>
                    </a:p>
                  </a:txBody>
                  <a:tcPr/>
                </a:tc>
                <a:extLst>
                  <a:ext uri="{0D108BD9-81ED-4DB2-BD59-A6C34878D82A}">
                    <a16:rowId xmlns:a16="http://schemas.microsoft.com/office/drawing/2014/main" val="2528046402"/>
                  </a:ext>
                </a:extLst>
              </a:tr>
              <a:tr h="585277">
                <a:tc>
                  <a:txBody>
                    <a:bodyPr/>
                    <a:lstStyle/>
                    <a:p>
                      <a:r>
                        <a:rPr lang="en-US" sz="1500" dirty="0"/>
                        <a:t>Finished Materials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48,283,000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dirty="0"/>
                    </a:p>
                  </a:txBody>
                  <a:tcPr/>
                </a:tc>
                <a:tc>
                  <a:txBody>
                    <a:bodyPr/>
                    <a:lstStyle/>
                    <a:p>
                      <a:pPr algn="ctr"/>
                      <a:r>
                        <a:rPr lang="en-US" sz="1500" dirty="0"/>
                        <a:t>38.1%</a:t>
                      </a:r>
                    </a:p>
                  </a:txBody>
                  <a:tcPr/>
                </a:tc>
                <a:tc>
                  <a:txBody>
                    <a:bodyPr/>
                    <a:lstStyle/>
                    <a:p>
                      <a:pPr algn="ctr" fontAlgn="b"/>
                      <a:r>
                        <a:rPr lang="en-US" sz="1900" b="0" i="0" u="none" strike="noStrike" dirty="0">
                          <a:solidFill>
                            <a:srgbClr val="000000"/>
                          </a:solidFill>
                          <a:effectLst/>
                          <a:latin typeface="+mn-lt"/>
                        </a:rPr>
                        <a:t>40.9%</a:t>
                      </a:r>
                    </a:p>
                  </a:txBody>
                  <a:tcPr marL="6351" marR="6351" marT="6351"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44.0%</a:t>
                      </a:r>
                    </a:p>
                  </a:txBody>
                  <a:tcPr/>
                </a:tc>
                <a:extLst>
                  <a:ext uri="{0D108BD9-81ED-4DB2-BD59-A6C34878D82A}">
                    <a16:rowId xmlns:a16="http://schemas.microsoft.com/office/drawing/2014/main" val="2980108097"/>
                  </a:ext>
                </a:extLst>
              </a:tr>
              <a:tr h="585277">
                <a:tc>
                  <a:txBody>
                    <a:bodyPr/>
                    <a:lstStyle/>
                    <a:p>
                      <a:r>
                        <a:rPr lang="en-US" sz="1500" dirty="0"/>
                        <a:t>PC4</a:t>
                      </a: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500" dirty="0"/>
                        <a:t>18,890,000</a:t>
                      </a:r>
                    </a:p>
                    <a:p>
                      <a:pPr lvl="0" algn="ctr" fontAlgn="b"/>
                      <a:endParaRPr lang="en-US" sz="1900" b="0" i="0" u="none" strike="noStrike" dirty="0">
                        <a:solidFill>
                          <a:srgbClr val="000000"/>
                        </a:solidFill>
                        <a:effectLst/>
                        <a:latin typeface="+mn-lt"/>
                      </a:endParaRPr>
                    </a:p>
                  </a:txBody>
                  <a:tcPr marL="6351" marR="6351" marT="6351" marB="0"/>
                </a:tc>
                <a:tc>
                  <a:txBody>
                    <a:bodyPr/>
                    <a:lstStyle/>
                    <a:p>
                      <a:pPr algn="ctr"/>
                      <a:r>
                        <a:rPr lang="en-US" sz="1500" dirty="0"/>
                        <a:t>15.1%</a:t>
                      </a:r>
                    </a:p>
                  </a:txBody>
                  <a:tcPr/>
                </a:tc>
                <a:tc>
                  <a:txBody>
                    <a:bodyPr/>
                    <a:lstStyle/>
                    <a:p>
                      <a:pPr algn="ctr" fontAlgn="b"/>
                      <a:r>
                        <a:rPr lang="en-US" sz="1900" b="0" i="0" u="none" strike="noStrike" dirty="0">
                          <a:solidFill>
                            <a:srgbClr val="000000"/>
                          </a:solidFill>
                          <a:effectLst/>
                          <a:latin typeface="+mn-lt"/>
                        </a:rPr>
                        <a:t>20.3%</a:t>
                      </a:r>
                    </a:p>
                  </a:txBody>
                  <a:tcPr marL="6351" marR="6351" marT="6351" marB="0"/>
                </a:tc>
                <a:tc>
                  <a:txBody>
                    <a:bodyPr/>
                    <a:lstStyle/>
                    <a:p>
                      <a:pPr lvl="0" algn="ctr" fontAlgn="b"/>
                      <a:r>
                        <a:rPr lang="en-US" sz="1900" b="0" i="0" u="none" strike="noStrike" dirty="0">
                          <a:solidFill>
                            <a:srgbClr val="000000"/>
                          </a:solidFill>
                          <a:effectLst/>
                          <a:latin typeface="+mn-lt"/>
                        </a:rPr>
                        <a:t>17.2%</a:t>
                      </a:r>
                    </a:p>
                  </a:txBody>
                  <a:tcPr marL="6351" marR="6351" marT="6351" marB="0"/>
                </a:tc>
                <a:extLst>
                  <a:ext uri="{0D108BD9-81ED-4DB2-BD59-A6C34878D82A}">
                    <a16:rowId xmlns:a16="http://schemas.microsoft.com/office/drawing/2014/main" val="2433042828"/>
                  </a:ext>
                </a:extLst>
              </a:tr>
              <a:tr h="585277">
                <a:tc>
                  <a:txBody>
                    <a:bodyPr/>
                    <a:lstStyle/>
                    <a:p>
                      <a:r>
                        <a:rPr lang="en-US" sz="1500" dirty="0"/>
                        <a:t>Reuse</a:t>
                      </a:r>
                    </a:p>
                  </a:txBody>
                  <a:tcPr/>
                </a:tc>
                <a:tc>
                  <a:txBody>
                    <a:bodyPr/>
                    <a:lstStyle/>
                    <a:p>
                      <a:r>
                        <a:rPr lang="en-US" sz="1500" dirty="0"/>
                        <a:t>6,886,000</a:t>
                      </a:r>
                    </a:p>
                  </a:txBody>
                  <a:tcPr/>
                </a:tc>
                <a:tc>
                  <a:txBody>
                    <a:bodyPr/>
                    <a:lstStyle/>
                    <a:p>
                      <a:pPr algn="ctr"/>
                      <a:r>
                        <a:rPr lang="en-US" sz="1500" dirty="0"/>
                        <a:t>6.0%</a:t>
                      </a:r>
                    </a:p>
                  </a:txBody>
                  <a:tcPr/>
                </a:tc>
                <a:tc>
                  <a:txBody>
                    <a:bodyPr/>
                    <a:lstStyle/>
                    <a:p>
                      <a:pPr algn="ctr" fontAlgn="b"/>
                      <a:r>
                        <a:rPr lang="en-US" sz="1900" b="0" i="0" u="none" strike="noStrike" dirty="0">
                          <a:solidFill>
                            <a:srgbClr val="000000"/>
                          </a:solidFill>
                          <a:effectLst/>
                          <a:latin typeface="+mn-lt"/>
                        </a:rPr>
                        <a:t>5.1%</a:t>
                      </a:r>
                    </a:p>
                  </a:txBody>
                  <a:tcPr marL="6351" marR="6351" marT="6351" marB="0"/>
                </a:tc>
                <a:tc>
                  <a:txBody>
                    <a:bodyPr/>
                    <a:lstStyle/>
                    <a:p>
                      <a:pPr algn="ctr"/>
                      <a:r>
                        <a:rPr lang="en-US" sz="1500" dirty="0"/>
                        <a:t>6.3%</a:t>
                      </a:r>
                    </a:p>
                  </a:txBody>
                  <a:tcPr/>
                </a:tc>
                <a:extLst>
                  <a:ext uri="{0D108BD9-81ED-4DB2-BD59-A6C34878D82A}">
                    <a16:rowId xmlns:a16="http://schemas.microsoft.com/office/drawing/2014/main" val="907239224"/>
                  </a:ext>
                </a:extLst>
              </a:tr>
              <a:tr h="585277">
                <a:tc>
                  <a:txBody>
                    <a:bodyPr/>
                    <a:lstStyle/>
                    <a:p>
                      <a:r>
                        <a:rPr lang="en-US" sz="1500" dirty="0"/>
                        <a:t>WTE, Kiln, CAAF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2,849,000</a:t>
                      </a:r>
                    </a:p>
                  </a:txBody>
                  <a:tcPr/>
                </a:tc>
                <a:tc>
                  <a:txBody>
                    <a:bodyPr/>
                    <a:lstStyle/>
                    <a:p>
                      <a:pPr algn="ctr"/>
                      <a:r>
                        <a:rPr lang="en-US" sz="1500" dirty="0"/>
                        <a:t>2.8%</a:t>
                      </a:r>
                    </a:p>
                  </a:txBody>
                  <a:tcPr/>
                </a:tc>
                <a:tc>
                  <a:txBody>
                    <a:bodyPr/>
                    <a:lstStyle/>
                    <a:p>
                      <a:pPr algn="ctr" fontAlgn="b"/>
                      <a:r>
                        <a:rPr lang="en-US" sz="1900" b="0" i="0" u="none" strike="noStrike" dirty="0">
                          <a:solidFill>
                            <a:srgbClr val="000000"/>
                          </a:solidFill>
                          <a:effectLst/>
                          <a:latin typeface="+mn-lt"/>
                        </a:rPr>
                        <a:t>1.1%</a:t>
                      </a:r>
                    </a:p>
                  </a:txBody>
                  <a:tcPr marL="6351" marR="6351" marT="6351" marB="0"/>
                </a:tc>
                <a:tc>
                  <a:txBody>
                    <a:bodyPr/>
                    <a:lstStyle/>
                    <a:p>
                      <a:pPr algn="ctr"/>
                      <a:r>
                        <a:rPr lang="en-US" sz="1500" dirty="0"/>
                        <a:t>2.6%</a:t>
                      </a:r>
                    </a:p>
                  </a:txBody>
                  <a:tcPr/>
                </a:tc>
                <a:extLst>
                  <a:ext uri="{0D108BD9-81ED-4DB2-BD59-A6C34878D82A}">
                    <a16:rowId xmlns:a16="http://schemas.microsoft.com/office/drawing/2014/main" val="1498899192"/>
                  </a:ext>
                </a:extLst>
              </a:tr>
            </a:tbl>
          </a:graphicData>
        </a:graphic>
      </p:graphicFrame>
      <p:sp>
        <p:nvSpPr>
          <p:cNvPr id="11" name="TextBox 10">
            <a:extLst>
              <a:ext uri="{FF2B5EF4-FFF2-40B4-BE49-F238E27FC236}">
                <a16:creationId xmlns:a16="http://schemas.microsoft.com/office/drawing/2014/main" id="{9DD56395-F999-B554-D65F-90920520F927}"/>
              </a:ext>
            </a:extLst>
          </p:cNvPr>
          <p:cNvSpPr txBox="1"/>
          <p:nvPr/>
        </p:nvSpPr>
        <p:spPr>
          <a:xfrm>
            <a:off x="3888493" y="3233993"/>
            <a:ext cx="1302928" cy="379656"/>
          </a:xfrm>
          <a:prstGeom prst="rect">
            <a:avLst/>
          </a:prstGeom>
          <a:noFill/>
        </p:spPr>
        <p:txBody>
          <a:bodyPr wrap="square">
            <a:spAutoFit/>
          </a:bodyPr>
          <a:lstStyle/>
          <a:p>
            <a:pPr defTabSz="1219170">
              <a:buClr>
                <a:srgbClr val="000000"/>
              </a:buClr>
            </a:pPr>
            <a:r>
              <a:rPr lang="en-US" sz="1867" kern="0" dirty="0">
                <a:solidFill>
                  <a:srgbClr val="000000"/>
                </a:solidFill>
                <a:latin typeface="Arial"/>
                <a:cs typeface="Arial"/>
                <a:sym typeface="Arial"/>
              </a:rPr>
              <a:t>Landfill</a:t>
            </a:r>
            <a:endParaRPr lang="en-US" sz="1467" kern="0" dirty="0">
              <a:solidFill>
                <a:srgbClr val="000000"/>
              </a:solidFill>
              <a:latin typeface="Arial"/>
              <a:cs typeface="Arial"/>
              <a:sym typeface="Arial"/>
            </a:endParaRPr>
          </a:p>
        </p:txBody>
      </p:sp>
      <p:sp>
        <p:nvSpPr>
          <p:cNvPr id="12" name="TextBox 11">
            <a:extLst>
              <a:ext uri="{FF2B5EF4-FFF2-40B4-BE49-F238E27FC236}">
                <a16:creationId xmlns:a16="http://schemas.microsoft.com/office/drawing/2014/main" id="{747EACAD-5D87-9AE3-08DB-9D69725B3CB6}"/>
              </a:ext>
            </a:extLst>
          </p:cNvPr>
          <p:cNvSpPr txBox="1"/>
          <p:nvPr/>
        </p:nvSpPr>
        <p:spPr>
          <a:xfrm>
            <a:off x="2396619" y="4655815"/>
            <a:ext cx="1778051" cy="379656"/>
          </a:xfrm>
          <a:prstGeom prst="rect">
            <a:avLst/>
          </a:prstGeom>
          <a:noFill/>
        </p:spPr>
        <p:txBody>
          <a:bodyPr wrap="none" rtlCol="0">
            <a:spAutoFit/>
          </a:bodyPr>
          <a:lstStyle/>
          <a:p>
            <a:pPr defTabSz="1219170">
              <a:buClr>
                <a:srgbClr val="000000"/>
              </a:buClr>
            </a:pPr>
            <a:r>
              <a:rPr lang="en-US" sz="1867" kern="0" dirty="0">
                <a:solidFill>
                  <a:srgbClr val="000000"/>
                </a:solidFill>
                <a:latin typeface="Arial"/>
                <a:cs typeface="Arial"/>
                <a:sym typeface="Arial"/>
              </a:rPr>
              <a:t>Finished Matl’s</a:t>
            </a:r>
          </a:p>
        </p:txBody>
      </p:sp>
      <p:sp>
        <p:nvSpPr>
          <p:cNvPr id="13" name="TextBox 12">
            <a:extLst>
              <a:ext uri="{FF2B5EF4-FFF2-40B4-BE49-F238E27FC236}">
                <a16:creationId xmlns:a16="http://schemas.microsoft.com/office/drawing/2014/main" id="{1A6E4397-9CF4-06DF-0005-0A8C2853DE8F}"/>
              </a:ext>
            </a:extLst>
          </p:cNvPr>
          <p:cNvSpPr txBox="1"/>
          <p:nvPr/>
        </p:nvSpPr>
        <p:spPr>
          <a:xfrm>
            <a:off x="1998687" y="3047317"/>
            <a:ext cx="651140" cy="379656"/>
          </a:xfrm>
          <a:prstGeom prst="rect">
            <a:avLst/>
          </a:prstGeom>
          <a:noFill/>
        </p:spPr>
        <p:txBody>
          <a:bodyPr wrap="none" rtlCol="0">
            <a:spAutoFit/>
          </a:bodyPr>
          <a:lstStyle/>
          <a:p>
            <a:pPr defTabSz="1219170">
              <a:buClr>
                <a:srgbClr val="000000"/>
              </a:buClr>
            </a:pPr>
            <a:r>
              <a:rPr lang="en-US" sz="1867" kern="0" dirty="0">
                <a:solidFill>
                  <a:srgbClr val="000000"/>
                </a:solidFill>
                <a:latin typeface="Arial"/>
                <a:cs typeface="Arial"/>
                <a:sym typeface="Arial"/>
              </a:rPr>
              <a:t>PC4</a:t>
            </a:r>
            <a:endParaRPr lang="en-US" sz="1467" kern="0" dirty="0">
              <a:solidFill>
                <a:srgbClr val="000000"/>
              </a:solidFill>
              <a:latin typeface="Arial"/>
              <a:cs typeface="Arial"/>
              <a:sym typeface="Arial"/>
            </a:endParaRPr>
          </a:p>
        </p:txBody>
      </p:sp>
      <p:sp>
        <p:nvSpPr>
          <p:cNvPr id="3" name="TextBox 2">
            <a:extLst>
              <a:ext uri="{FF2B5EF4-FFF2-40B4-BE49-F238E27FC236}">
                <a16:creationId xmlns:a16="http://schemas.microsoft.com/office/drawing/2014/main" id="{CB445E74-8DD9-D141-555A-0C118A908ADD}"/>
              </a:ext>
            </a:extLst>
          </p:cNvPr>
          <p:cNvSpPr txBox="1"/>
          <p:nvPr/>
        </p:nvSpPr>
        <p:spPr>
          <a:xfrm rot="3871978">
            <a:off x="2513013" y="2325848"/>
            <a:ext cx="877163" cy="379656"/>
          </a:xfrm>
          <a:prstGeom prst="rect">
            <a:avLst/>
          </a:prstGeom>
          <a:noFill/>
        </p:spPr>
        <p:txBody>
          <a:bodyPr wrap="none" rtlCol="0">
            <a:spAutoFit/>
          </a:bodyPr>
          <a:lstStyle/>
          <a:p>
            <a:pPr defTabSz="1219170">
              <a:buClr>
                <a:srgbClr val="000000"/>
              </a:buClr>
            </a:pPr>
            <a:r>
              <a:rPr lang="en-US" sz="1867" kern="0" dirty="0">
                <a:solidFill>
                  <a:srgbClr val="000000"/>
                </a:solidFill>
                <a:latin typeface="Arial"/>
                <a:cs typeface="Arial"/>
                <a:sym typeface="Arial"/>
              </a:rPr>
              <a:t>Reuse</a:t>
            </a:r>
          </a:p>
        </p:txBody>
      </p:sp>
      <p:sp>
        <p:nvSpPr>
          <p:cNvPr id="4" name="TextBox 3">
            <a:extLst>
              <a:ext uri="{FF2B5EF4-FFF2-40B4-BE49-F238E27FC236}">
                <a16:creationId xmlns:a16="http://schemas.microsoft.com/office/drawing/2014/main" id="{4750A30B-45B0-7CBC-9344-8A3777F38FBE}"/>
              </a:ext>
            </a:extLst>
          </p:cNvPr>
          <p:cNvSpPr txBox="1"/>
          <p:nvPr/>
        </p:nvSpPr>
        <p:spPr>
          <a:xfrm>
            <a:off x="5791201" y="5759183"/>
            <a:ext cx="4463081" cy="338554"/>
          </a:xfrm>
          <a:prstGeom prst="rect">
            <a:avLst/>
          </a:prstGeom>
          <a:noFill/>
        </p:spPr>
        <p:txBody>
          <a:bodyPr wrap="none" rtlCol="0">
            <a:spAutoFit/>
          </a:bodyPr>
          <a:lstStyle/>
          <a:p>
            <a:pPr defTabSz="1219170">
              <a:buClr>
                <a:srgbClr val="000000"/>
              </a:buClr>
            </a:pPr>
            <a:r>
              <a:rPr lang="en-US" sz="1600" kern="0" dirty="0">
                <a:solidFill>
                  <a:srgbClr val="000000"/>
                </a:solidFill>
                <a:latin typeface="Arial"/>
                <a:cs typeface="Arial"/>
                <a:sym typeface="Arial"/>
              </a:rPr>
              <a:t>PC4 : post-consumer carpet calcium carbonate</a:t>
            </a:r>
          </a:p>
        </p:txBody>
      </p:sp>
      <p:sp>
        <p:nvSpPr>
          <p:cNvPr id="7" name="Slide Number Placeholder 6">
            <a:extLst>
              <a:ext uri="{FF2B5EF4-FFF2-40B4-BE49-F238E27FC236}">
                <a16:creationId xmlns:a16="http://schemas.microsoft.com/office/drawing/2014/main" id="{2DC944EE-6CCA-739B-33B5-378610947C6A}"/>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24</a:t>
            </a:fld>
            <a:endParaRPr lang="en-US" sz="1400" dirty="0">
              <a:solidFill>
                <a:prstClr val="black"/>
              </a:solidFill>
              <a:latin typeface="Century Gothic"/>
              <a:sym typeface="Arial"/>
            </a:endParaRPr>
          </a:p>
        </p:txBody>
      </p:sp>
      <p:sp>
        <p:nvSpPr>
          <p:cNvPr id="6" name="TextBox 5">
            <a:extLst>
              <a:ext uri="{FF2B5EF4-FFF2-40B4-BE49-F238E27FC236}">
                <a16:creationId xmlns:a16="http://schemas.microsoft.com/office/drawing/2014/main" id="{FC932750-0E10-3DBD-511C-382230285718}"/>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
        <p:nvSpPr>
          <p:cNvPr id="9" name="TextBox 8">
            <a:extLst>
              <a:ext uri="{FF2B5EF4-FFF2-40B4-BE49-F238E27FC236}">
                <a16:creationId xmlns:a16="http://schemas.microsoft.com/office/drawing/2014/main" id="{CA457C62-7502-28C2-A32F-DDB33FC83F80}"/>
              </a:ext>
            </a:extLst>
          </p:cNvPr>
          <p:cNvSpPr txBox="1"/>
          <p:nvPr/>
        </p:nvSpPr>
        <p:spPr>
          <a:xfrm>
            <a:off x="255517" y="5942683"/>
            <a:ext cx="2089033" cy="584775"/>
          </a:xfrm>
          <a:prstGeom prst="rect">
            <a:avLst/>
          </a:prstGeom>
          <a:noFill/>
        </p:spPr>
        <p:txBody>
          <a:bodyPr wrap="none" rtlCol="0">
            <a:spAutoFit/>
          </a:bodyPr>
          <a:lstStyle/>
          <a:p>
            <a:pPr defTabSz="1219170">
              <a:buClr>
                <a:srgbClr val="000000"/>
              </a:buClr>
            </a:pPr>
            <a:r>
              <a:rPr lang="en-US" sz="3200" kern="0" dirty="0">
                <a:solidFill>
                  <a:srgbClr val="000000"/>
                </a:solidFill>
                <a:latin typeface="Vidaloka"/>
                <a:cs typeface="Arial"/>
                <a:sym typeface="Vidaloka"/>
              </a:rPr>
              <a:t>RO = 67%</a:t>
            </a:r>
          </a:p>
        </p:txBody>
      </p:sp>
    </p:spTree>
    <p:extLst>
      <p:ext uri="{BB962C8B-B14F-4D97-AF65-F5344CB8AC3E}">
        <p14:creationId xmlns:p14="http://schemas.microsoft.com/office/powerpoint/2010/main" val="793332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D33DA-113C-19DB-1ABA-45F0B1EFEA7C}"/>
            </a:ext>
          </a:extLst>
        </p:cNvPr>
        <p:cNvGrpSpPr/>
        <p:nvPr/>
      </p:nvGrpSpPr>
      <p:grpSpPr>
        <a:xfrm>
          <a:off x="0" y="0"/>
          <a:ext cx="0" cy="0"/>
          <a:chOff x="0" y="0"/>
          <a:chExt cx="0" cy="0"/>
        </a:xfrm>
      </p:grpSpPr>
      <p:pic>
        <p:nvPicPr>
          <p:cNvPr id="4" name="Picture 2" descr="Image preview">
            <a:extLst>
              <a:ext uri="{FF2B5EF4-FFF2-40B4-BE49-F238E27FC236}">
                <a16:creationId xmlns:a16="http://schemas.microsoft.com/office/drawing/2014/main" id="{63CEB407-2C2C-8A60-F2E6-5B638258C72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1236" y="5727672"/>
            <a:ext cx="4454073" cy="695949"/>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6">
            <a:extLst>
              <a:ext uri="{FF2B5EF4-FFF2-40B4-BE49-F238E27FC236}">
                <a16:creationId xmlns:a16="http://schemas.microsoft.com/office/drawing/2014/main" id="{A1AD66A0-5BD6-77C8-C269-318E1B3428C7}"/>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25</a:t>
            </a:fld>
            <a:endParaRPr lang="en-US" sz="1400" dirty="0">
              <a:solidFill>
                <a:prstClr val="black"/>
              </a:solidFill>
              <a:latin typeface="Century Gothic"/>
              <a:sym typeface="Arial"/>
            </a:endParaRPr>
          </a:p>
        </p:txBody>
      </p:sp>
      <p:sp>
        <p:nvSpPr>
          <p:cNvPr id="6" name="TextBox 5">
            <a:extLst>
              <a:ext uri="{FF2B5EF4-FFF2-40B4-BE49-F238E27FC236}">
                <a16:creationId xmlns:a16="http://schemas.microsoft.com/office/drawing/2014/main" id="{F66A1BFD-E2CC-8C35-6526-E0A038C43E22}"/>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
        <p:nvSpPr>
          <p:cNvPr id="11" name="TextBox 10">
            <a:extLst>
              <a:ext uri="{FF2B5EF4-FFF2-40B4-BE49-F238E27FC236}">
                <a16:creationId xmlns:a16="http://schemas.microsoft.com/office/drawing/2014/main" id="{00CA57AD-4F1A-137A-9188-BF03CD1BA92C}"/>
              </a:ext>
            </a:extLst>
          </p:cNvPr>
          <p:cNvSpPr txBox="1"/>
          <p:nvPr/>
        </p:nvSpPr>
        <p:spPr>
          <a:xfrm>
            <a:off x="1314107" y="1562337"/>
            <a:ext cx="10031023" cy="4093428"/>
          </a:xfrm>
          <a:prstGeom prst="rect">
            <a:avLst/>
          </a:prstGeom>
          <a:noFill/>
        </p:spPr>
        <p:txBody>
          <a:bodyPr wrap="square" rtlCol="0">
            <a:spAutoFit/>
          </a:bodyPr>
          <a:lstStyle/>
          <a:p>
            <a:pPr marL="383108" indent="-230712" defTabSz="1219170">
              <a:lnSpc>
                <a:spcPts val="2400"/>
              </a:lnSpc>
              <a:buClr>
                <a:srgbClr val="000000"/>
              </a:buClr>
              <a:buSzPts val="1800"/>
              <a:buFont typeface="Wingdings" panose="05000000000000000000" pitchFamily="2" charset="2"/>
              <a:buChar char="§"/>
              <a:defRPr/>
            </a:pPr>
            <a:r>
              <a:rPr lang="en-US" sz="2400" kern="0" dirty="0">
                <a:solidFill>
                  <a:srgbClr val="000000"/>
                </a:solidFill>
                <a:latin typeface="Arial"/>
                <a:cs typeface="Arial"/>
                <a:sym typeface="Montserrat"/>
              </a:rPr>
              <a:t>Good progress closing balance for the Collector, Processor, and Manufacturer levels</a:t>
            </a:r>
          </a:p>
          <a:p>
            <a:pPr marL="152396" defTabSz="1219170">
              <a:lnSpc>
                <a:spcPts val="2400"/>
              </a:lnSpc>
              <a:buClr>
                <a:srgbClr val="000000"/>
              </a:buClr>
              <a:buSzPts val="1800"/>
              <a:defRPr/>
            </a:pPr>
            <a:endParaRPr lang="en-US" sz="2400" kern="0" dirty="0">
              <a:solidFill>
                <a:srgbClr val="000000"/>
              </a:solidFill>
              <a:latin typeface="Arial"/>
              <a:cs typeface="Arial"/>
              <a:sym typeface="Montserrat"/>
            </a:endParaRPr>
          </a:p>
          <a:p>
            <a:pPr marL="383108" indent="-230712" defTabSz="1219170">
              <a:lnSpc>
                <a:spcPts val="2400"/>
              </a:lnSpc>
              <a:buClr>
                <a:srgbClr val="000000"/>
              </a:buClr>
              <a:buSzPts val="1800"/>
              <a:buFont typeface="Wingdings" panose="05000000000000000000" pitchFamily="2" charset="2"/>
              <a:buChar char="§"/>
              <a:defRPr/>
            </a:pPr>
            <a:r>
              <a:rPr lang="en-US" sz="2400" kern="0" dirty="0">
                <a:solidFill>
                  <a:srgbClr val="000000"/>
                </a:solidFill>
                <a:latin typeface="Arial"/>
                <a:cs typeface="Arial"/>
                <a:sym typeface="Montserrat"/>
              </a:rPr>
              <a:t>Balances between respondents did not have perfect agreement due to entities  outside the network, but were small compared to the scale of mass flow (8%)</a:t>
            </a:r>
          </a:p>
          <a:p>
            <a:pPr marL="383108" indent="-230712" defTabSz="1219170">
              <a:lnSpc>
                <a:spcPts val="2400"/>
              </a:lnSpc>
              <a:buClr>
                <a:srgbClr val="000000"/>
              </a:buClr>
              <a:buSzPts val="1800"/>
              <a:buFont typeface="Wingdings" panose="05000000000000000000" pitchFamily="2" charset="2"/>
              <a:buChar char="§"/>
              <a:defRPr/>
            </a:pPr>
            <a:endParaRPr lang="en-US" sz="2400" kern="0" dirty="0">
              <a:solidFill>
                <a:srgbClr val="000000"/>
              </a:solidFill>
              <a:latin typeface="Arial"/>
              <a:cs typeface="Arial"/>
              <a:sym typeface="Montserrat"/>
            </a:endParaRPr>
          </a:p>
          <a:p>
            <a:pPr marL="383108" indent="-230712" defTabSz="1219170">
              <a:lnSpc>
                <a:spcPts val="2400"/>
              </a:lnSpc>
              <a:buClr>
                <a:srgbClr val="000000"/>
              </a:buClr>
              <a:buSzPts val="1800"/>
              <a:buFont typeface="Wingdings" panose="05000000000000000000" pitchFamily="2" charset="2"/>
              <a:buChar char="§"/>
              <a:defRPr/>
            </a:pPr>
            <a:r>
              <a:rPr lang="en-US" sz="2400" kern="0" dirty="0">
                <a:solidFill>
                  <a:srgbClr val="000000"/>
                </a:solidFill>
                <a:latin typeface="Arial"/>
                <a:cs typeface="Arial"/>
                <a:sym typeface="Montserrat"/>
              </a:rPr>
              <a:t>Confidence in </a:t>
            </a:r>
            <a:r>
              <a:rPr lang="en-US" sz="2400" u="sng" kern="0" dirty="0">
                <a:solidFill>
                  <a:srgbClr val="000000"/>
                </a:solidFill>
                <a:latin typeface="Arial"/>
                <a:cs typeface="Arial"/>
                <a:sym typeface="Montserrat"/>
              </a:rPr>
              <a:t>estimates</a:t>
            </a:r>
            <a:r>
              <a:rPr lang="en-US" sz="2400" kern="0" dirty="0">
                <a:solidFill>
                  <a:srgbClr val="000000"/>
                </a:solidFill>
                <a:latin typeface="Arial"/>
                <a:cs typeface="Arial"/>
                <a:sym typeface="Montserrat"/>
              </a:rPr>
              <a:t> for 2020-2022</a:t>
            </a:r>
          </a:p>
          <a:p>
            <a:pPr marL="152396" defTabSz="1219170">
              <a:lnSpc>
                <a:spcPts val="2400"/>
              </a:lnSpc>
              <a:buClr>
                <a:srgbClr val="000000"/>
              </a:buClr>
              <a:buSzPts val="1800"/>
              <a:defRPr/>
            </a:pPr>
            <a:endParaRPr lang="en-US" sz="2400" kern="0" dirty="0">
              <a:solidFill>
                <a:srgbClr val="000000"/>
              </a:solidFill>
              <a:latin typeface="Arial"/>
              <a:cs typeface="Arial"/>
              <a:sym typeface="Montserrat"/>
            </a:endParaRPr>
          </a:p>
          <a:p>
            <a:pPr marL="383108" indent="-230712" defTabSz="1219170">
              <a:lnSpc>
                <a:spcPts val="2400"/>
              </a:lnSpc>
              <a:buClr>
                <a:srgbClr val="000000"/>
              </a:buClr>
              <a:buSzPts val="1800"/>
              <a:buFont typeface="Wingdings" panose="05000000000000000000" pitchFamily="2" charset="2"/>
              <a:buChar char="§"/>
              <a:defRPr/>
            </a:pPr>
            <a:r>
              <a:rPr lang="en-US" sz="2400" kern="0" dirty="0">
                <a:solidFill>
                  <a:srgbClr val="000000"/>
                </a:solidFill>
                <a:latin typeface="Arial"/>
                <a:cs typeface="Arial"/>
                <a:sym typeface="Montserrat"/>
              </a:rPr>
              <a:t>Recyclable fraction has gradually increased year over year</a:t>
            </a:r>
          </a:p>
          <a:p>
            <a:pPr marL="383108" indent="-230712" defTabSz="1219170">
              <a:lnSpc>
                <a:spcPts val="2400"/>
              </a:lnSpc>
              <a:buClr>
                <a:srgbClr val="000000"/>
              </a:buClr>
              <a:buSzPts val="1800"/>
              <a:buFont typeface="Wingdings" panose="05000000000000000000" pitchFamily="2" charset="2"/>
              <a:buChar char="§"/>
              <a:defRPr/>
            </a:pPr>
            <a:endParaRPr lang="en-US" sz="2400" kern="0" dirty="0">
              <a:solidFill>
                <a:srgbClr val="000000"/>
              </a:solidFill>
              <a:latin typeface="Arial"/>
              <a:cs typeface="Arial"/>
              <a:sym typeface="Montserrat"/>
            </a:endParaRPr>
          </a:p>
          <a:p>
            <a:pPr marL="383108" indent="-230712" defTabSz="1219170">
              <a:lnSpc>
                <a:spcPts val="2400"/>
              </a:lnSpc>
              <a:buClr>
                <a:srgbClr val="000000"/>
              </a:buClr>
              <a:buSzPts val="1800"/>
              <a:buFont typeface="Wingdings" panose="05000000000000000000" pitchFamily="2" charset="2"/>
              <a:buChar char="§"/>
              <a:defRPr/>
            </a:pPr>
            <a:r>
              <a:rPr lang="en-US" sz="2400" kern="0" dirty="0">
                <a:solidFill>
                  <a:srgbClr val="000000"/>
                </a:solidFill>
                <a:latin typeface="Arial"/>
                <a:cs typeface="Arial"/>
                <a:sym typeface="Montserrat"/>
              </a:rPr>
              <a:t>Report expected this fall</a:t>
            </a:r>
          </a:p>
          <a:p>
            <a:pPr defTabSz="1219170">
              <a:lnSpc>
                <a:spcPts val="2400"/>
              </a:lnSpc>
              <a:buClr>
                <a:srgbClr val="000000"/>
              </a:buClr>
            </a:pPr>
            <a:endParaRPr lang="en-US" sz="2133" kern="0" dirty="0">
              <a:solidFill>
                <a:srgbClr val="000000"/>
              </a:solidFill>
              <a:latin typeface="Arial"/>
              <a:cs typeface="Arial"/>
              <a:sym typeface="Arial"/>
            </a:endParaRPr>
          </a:p>
        </p:txBody>
      </p:sp>
      <p:sp>
        <p:nvSpPr>
          <p:cNvPr id="12" name="Title 1">
            <a:extLst>
              <a:ext uri="{FF2B5EF4-FFF2-40B4-BE49-F238E27FC236}">
                <a16:creationId xmlns:a16="http://schemas.microsoft.com/office/drawing/2014/main" id="{42D8F4E2-6A22-2F3A-D03B-4005B9BDFC59}"/>
              </a:ext>
            </a:extLst>
          </p:cNvPr>
          <p:cNvSpPr txBox="1">
            <a:spLocks/>
          </p:cNvSpPr>
          <p:nvPr/>
        </p:nvSpPr>
        <p:spPr>
          <a:xfrm>
            <a:off x="2089857" y="688272"/>
            <a:ext cx="4926016" cy="7636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Vidaloka"/>
              <a:buNone/>
              <a:defRPr sz="6500" b="0" i="0" u="none" strike="noStrike" cap="none">
                <a:solidFill>
                  <a:schemeClr val="dk1"/>
                </a:solidFill>
                <a:latin typeface="Vidaloka"/>
                <a:ea typeface="Vidaloka"/>
                <a:cs typeface="Vidaloka"/>
                <a:sym typeface="Vidaloka"/>
              </a:defRPr>
            </a:lvl1pPr>
            <a:lvl2pPr marR="0" lvl="1" algn="ctr" rtl="0">
              <a:lnSpc>
                <a:spcPct val="100000"/>
              </a:lnSpc>
              <a:spcBef>
                <a:spcPts val="0"/>
              </a:spcBef>
              <a:spcAft>
                <a:spcPts val="0"/>
              </a:spcAft>
              <a:buClr>
                <a:schemeClr val="dk1"/>
              </a:buClr>
              <a:buSzPts val="5200"/>
              <a:buFont typeface="Arial"/>
              <a:buNone/>
              <a:defRPr sz="5200" b="0" i="1"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1"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1"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1"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1"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1"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1"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1" u="none" strike="noStrike" cap="none">
                <a:solidFill>
                  <a:schemeClr val="dk1"/>
                </a:solidFill>
                <a:latin typeface="Arial"/>
                <a:ea typeface="Arial"/>
                <a:cs typeface="Arial"/>
                <a:sym typeface="Arial"/>
              </a:defRPr>
            </a:lvl9pPr>
          </a:lstStyle>
          <a:p>
            <a:pPr algn="l" defTabSz="1219170">
              <a:buClr>
                <a:srgbClr val="000000"/>
              </a:buClr>
            </a:pPr>
            <a:r>
              <a:rPr lang="en-US" sz="4000" kern="0" dirty="0">
                <a:solidFill>
                  <a:srgbClr val="000000"/>
                </a:solidFill>
              </a:rPr>
              <a:t>Conclusions</a:t>
            </a:r>
          </a:p>
        </p:txBody>
      </p:sp>
    </p:spTree>
    <p:extLst>
      <p:ext uri="{BB962C8B-B14F-4D97-AF65-F5344CB8AC3E}">
        <p14:creationId xmlns:p14="http://schemas.microsoft.com/office/powerpoint/2010/main" val="1348980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672FB-D3A2-5641-B652-5848FF39873A}"/>
              </a:ext>
            </a:extLst>
          </p:cNvPr>
          <p:cNvSpPr>
            <a:spLocks noGrp="1"/>
          </p:cNvSpPr>
          <p:nvPr>
            <p:ph type="ctrTitle"/>
          </p:nvPr>
        </p:nvSpPr>
        <p:spPr>
          <a:xfrm>
            <a:off x="1522107" y="1644240"/>
            <a:ext cx="10374557" cy="1292520"/>
          </a:xfrm>
        </p:spPr>
        <p:txBody>
          <a:bodyPr/>
          <a:lstStyle/>
          <a:p>
            <a:r>
              <a:rPr lang="en-US" sz="5333" dirty="0"/>
              <a:t>California Update: Q1 2026 Results</a:t>
            </a:r>
          </a:p>
        </p:txBody>
      </p:sp>
      <p:sp>
        <p:nvSpPr>
          <p:cNvPr id="7" name="TextBox 6">
            <a:extLst>
              <a:ext uri="{FF2B5EF4-FFF2-40B4-BE49-F238E27FC236}">
                <a16:creationId xmlns:a16="http://schemas.microsoft.com/office/drawing/2014/main" id="{62C0CF66-DAE5-4B7C-AF60-425EF7903D6A}"/>
              </a:ext>
            </a:extLst>
          </p:cNvPr>
          <p:cNvSpPr txBox="1"/>
          <p:nvPr/>
        </p:nvSpPr>
        <p:spPr>
          <a:xfrm>
            <a:off x="1522107" y="3666799"/>
            <a:ext cx="8859948" cy="656655"/>
          </a:xfrm>
          <a:prstGeom prst="rect">
            <a:avLst/>
          </a:prstGeom>
        </p:spPr>
        <p:txBody>
          <a:bodyPr vert="horz" wrap="square" lIns="0" tIns="243840" rIns="0" bIns="0" rtlCol="0" anchor="t" anchorCtr="0">
            <a:spAutoFit/>
          </a:bodyPr>
          <a:lstStyle/>
          <a:p>
            <a:pPr marR="19440" defTabSz="457189">
              <a:defRPr/>
            </a:pPr>
            <a:r>
              <a:rPr lang="en-US" sz="2667" dirty="0">
                <a:solidFill>
                  <a:srgbClr val="666666">
                    <a:lumMod val="75000"/>
                  </a:srgbClr>
                </a:solidFill>
                <a:latin typeface="Arial" panose="020B0604020202020204" pitchFamily="34" charset="0"/>
                <a:cs typeface="Arial"/>
                <a:sym typeface="Arial"/>
              </a:rPr>
              <a:t>California Carpet Stewardship Program Approved Results</a:t>
            </a:r>
            <a:endParaRPr lang="en-US" sz="3200" spc="-267" dirty="0">
              <a:solidFill>
                <a:srgbClr val="666666">
                  <a:lumMod val="75000"/>
                </a:srgbClr>
              </a:solidFill>
              <a:latin typeface="Open Sans Semibold" panose="020B0606030504020204" pitchFamily="34" charset="0"/>
              <a:ea typeface="Open Sans Semibold" panose="020B0606030504020204" pitchFamily="34" charset="0"/>
              <a:cs typeface="Open Sans Semibold" panose="020B0606030504020204" pitchFamily="34" charset="0"/>
              <a:sym typeface="Arial"/>
            </a:endParaRPr>
          </a:p>
        </p:txBody>
      </p:sp>
      <p:sp>
        <p:nvSpPr>
          <p:cNvPr id="3" name="Slide Number Placeholder 6">
            <a:extLst>
              <a:ext uri="{FF2B5EF4-FFF2-40B4-BE49-F238E27FC236}">
                <a16:creationId xmlns:a16="http://schemas.microsoft.com/office/drawing/2014/main" id="{F90263E0-1EDB-F778-B0C5-46A52905AB58}"/>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26</a:t>
            </a:fld>
            <a:endParaRPr lang="en-US" sz="1400" dirty="0">
              <a:solidFill>
                <a:prstClr val="black"/>
              </a:solidFill>
              <a:latin typeface="Century Gothic"/>
              <a:sym typeface="Arial"/>
            </a:endParaRPr>
          </a:p>
        </p:txBody>
      </p:sp>
      <p:sp>
        <p:nvSpPr>
          <p:cNvPr id="4" name="TextBox 3">
            <a:extLst>
              <a:ext uri="{FF2B5EF4-FFF2-40B4-BE49-F238E27FC236}">
                <a16:creationId xmlns:a16="http://schemas.microsoft.com/office/drawing/2014/main" id="{DF247ADF-DCD3-8E4E-1173-BD1949C5AC65}"/>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4052280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1642535" y="4236"/>
            <a:ext cx="10254128" cy="1096433"/>
          </a:xfrm>
        </p:spPr>
        <p:txBody>
          <a:bodyPr/>
          <a:lstStyle/>
          <a:p>
            <a:r>
              <a:rPr lang="en-US" dirty="0">
                <a:latin typeface="Arial" panose="020B0604020202020204" pitchFamily="34" charset="0"/>
                <a:cs typeface="Arial" panose="020B0604020202020204" pitchFamily="34" charset="0"/>
              </a:rPr>
              <a:t>AB 2398 Performance Trends </a:t>
            </a:r>
            <a:r>
              <a:rPr lang="en-US" dirty="0">
                <a:solidFill>
                  <a:srgbClr val="A7D500"/>
                </a:solidFill>
                <a:latin typeface="Arial" panose="020B0604020202020204" pitchFamily="34" charset="0"/>
                <a:cs typeface="Arial" panose="020B0604020202020204" pitchFamily="34" charset="0"/>
              </a:rPr>
              <a:t>(millions of pounds)</a:t>
            </a:r>
          </a:p>
        </p:txBody>
      </p:sp>
      <p:sp>
        <p:nvSpPr>
          <p:cNvPr id="8" name="Subtitle 2">
            <a:extLst>
              <a:ext uri="{FF2B5EF4-FFF2-40B4-BE49-F238E27FC236}">
                <a16:creationId xmlns:a16="http://schemas.microsoft.com/office/drawing/2014/main" id="{03C9CC95-BE6B-480E-9E68-369E4C43BB79}"/>
              </a:ext>
            </a:extLst>
          </p:cNvPr>
          <p:cNvSpPr txBox="1">
            <a:spLocks/>
          </p:cNvSpPr>
          <p:nvPr/>
        </p:nvSpPr>
        <p:spPr>
          <a:xfrm>
            <a:off x="663189" y="6258696"/>
            <a:ext cx="7905079" cy="389850"/>
          </a:xfrm>
          <a:prstGeom prst="rect">
            <a:avLst/>
          </a:prstGeom>
        </p:spPr>
        <p:txBody>
          <a:bodyPr wrap="square" lIns="0" tIns="182880" rIns="0" bIns="0">
            <a:spAutoFit/>
          </a:bodyPr>
          <a:lstStyle>
            <a:lvl1pPr marL="0" indent="0" algn="l" defTabSz="342900" rtl="0" eaLnBrk="1" latinLnBrk="0" hangingPunct="1">
              <a:lnSpc>
                <a:spcPts val="2400"/>
              </a:lnSpc>
              <a:spcBef>
                <a:spcPts val="0"/>
              </a:spcBef>
              <a:spcAft>
                <a:spcPts val="1200"/>
              </a:spcAft>
              <a:buFont typeface="Arial"/>
              <a:buNone/>
              <a:defRPr sz="2200" kern="1200" spc="-40" baseline="0">
                <a:solidFill>
                  <a:srgbClr val="575757"/>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defTabSz="342900" rtl="0" eaLnBrk="1" latinLnBrk="0" hangingPunct="1">
              <a:spcBef>
                <a:spcPct val="20000"/>
              </a:spcBef>
              <a:buFont typeface="Arial"/>
              <a:buNone/>
              <a:defRPr sz="2100" kern="1200">
                <a:solidFill>
                  <a:schemeClr val="tx1">
                    <a:tint val="75000"/>
                  </a:schemeClr>
                </a:solidFill>
                <a:latin typeface="+mn-lt"/>
                <a:ea typeface="+mn-ea"/>
                <a:cs typeface="+mn-cs"/>
              </a:defRPr>
            </a:lvl2pPr>
            <a:lvl3pPr marL="685800" indent="0" algn="ctr" defTabSz="342900" rtl="0" eaLnBrk="1" latinLnBrk="0" hangingPunct="1">
              <a:spcBef>
                <a:spcPct val="20000"/>
              </a:spcBef>
              <a:buFont typeface="Arial"/>
              <a:buNone/>
              <a:defRPr sz="1800" kern="1200">
                <a:solidFill>
                  <a:schemeClr val="tx1">
                    <a:tint val="75000"/>
                  </a:schemeClr>
                </a:solidFill>
                <a:latin typeface="+mn-lt"/>
                <a:ea typeface="+mn-ea"/>
                <a:cs typeface="+mn-cs"/>
              </a:defRPr>
            </a:lvl3pPr>
            <a:lvl4pPr marL="10287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4pPr>
            <a:lvl5pPr marL="13716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5pPr>
            <a:lvl6pPr marL="17145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6pPr>
            <a:lvl7pPr marL="20574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7pPr>
            <a:lvl8pPr marL="24003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8pPr>
            <a:lvl9pPr marL="27432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9pPr>
          </a:lstStyle>
          <a:p>
            <a:pPr marL="226478" indent="-226478" defTabSz="452955">
              <a:lnSpc>
                <a:spcPts val="1600"/>
              </a:lnSpc>
              <a:spcAft>
                <a:spcPts val="800"/>
              </a:spcAft>
              <a:defRPr/>
            </a:pPr>
            <a:r>
              <a:rPr lang="en-US" sz="1600" b="1" spc="-53" dirty="0">
                <a:solidFill>
                  <a:srgbClr val="666666">
                    <a:lumMod val="75000"/>
                  </a:srgbClr>
                </a:solidFill>
                <a:latin typeface="Arial" panose="020B0604020202020204" pitchFamily="34" charset="0"/>
                <a:ea typeface="Open Sans Semibold" panose="020B0606030504020204" pitchFamily="34" charset="0"/>
                <a:cs typeface="Arial" panose="020B0604020202020204" pitchFamily="34" charset="0"/>
                <a:sym typeface="Arial"/>
              </a:rPr>
              <a:t>Table Note</a:t>
            </a:r>
            <a:r>
              <a:rPr lang="en-US" sz="1600" spc="-53" dirty="0">
                <a:solidFill>
                  <a:srgbClr val="666666">
                    <a:lumMod val="75000"/>
                  </a:srgbClr>
                </a:solidFill>
                <a:latin typeface="Arial" panose="020B0604020202020204" pitchFamily="34" charset="0"/>
                <a:ea typeface="Open Sans Semibold" panose="020B0606030504020204" pitchFamily="34" charset="0"/>
                <a:cs typeface="Arial" panose="020B0604020202020204" pitchFamily="34" charset="0"/>
                <a:sym typeface="Arial"/>
              </a:rPr>
              <a:t>: 2015 – 2025 data represents the </a:t>
            </a:r>
            <a:r>
              <a:rPr lang="en-US" sz="1600" b="1" spc="-53" dirty="0">
                <a:solidFill>
                  <a:srgbClr val="666666">
                    <a:lumMod val="75000"/>
                  </a:srgbClr>
                </a:solidFill>
                <a:latin typeface="Arial" panose="020B0604020202020204" pitchFamily="34" charset="0"/>
                <a:ea typeface="Open Sans Semibold" panose="020B0606030504020204" pitchFamily="34" charset="0"/>
                <a:cs typeface="Arial" panose="020B0604020202020204" pitchFamily="34" charset="0"/>
                <a:sym typeface="Arial"/>
              </a:rPr>
              <a:t>quarterly average </a:t>
            </a:r>
            <a:r>
              <a:rPr lang="en-US" sz="1600" spc="-53" dirty="0">
                <a:solidFill>
                  <a:srgbClr val="666666">
                    <a:lumMod val="75000"/>
                  </a:srgbClr>
                </a:solidFill>
                <a:latin typeface="Arial" panose="020B0604020202020204" pitchFamily="34" charset="0"/>
                <a:ea typeface="Open Sans Semibold" panose="020B0606030504020204" pitchFamily="34" charset="0"/>
                <a:cs typeface="Arial" panose="020B0604020202020204" pitchFamily="34" charset="0"/>
                <a:sym typeface="Arial"/>
              </a:rPr>
              <a:t>during the year.</a:t>
            </a:r>
          </a:p>
        </p:txBody>
      </p:sp>
      <p:graphicFrame>
        <p:nvGraphicFramePr>
          <p:cNvPr id="3" name="Chart 2">
            <a:extLst>
              <a:ext uri="{FF2B5EF4-FFF2-40B4-BE49-F238E27FC236}">
                <a16:creationId xmlns:a16="http://schemas.microsoft.com/office/drawing/2014/main" id="{0466617E-2F40-426C-B654-535F4CA5174C}"/>
              </a:ext>
            </a:extLst>
          </p:cNvPr>
          <p:cNvGraphicFramePr>
            <a:graphicFrameLocks/>
          </p:cNvGraphicFramePr>
          <p:nvPr/>
        </p:nvGraphicFramePr>
        <p:xfrm>
          <a:off x="410093" y="1335965"/>
          <a:ext cx="10939948" cy="4848744"/>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6">
            <a:extLst>
              <a:ext uri="{FF2B5EF4-FFF2-40B4-BE49-F238E27FC236}">
                <a16:creationId xmlns:a16="http://schemas.microsoft.com/office/drawing/2014/main" id="{A0065028-DBDD-DD54-839C-E17CCD45EA6C}"/>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27</a:t>
            </a:fld>
            <a:endParaRPr lang="en-US" sz="1400" dirty="0">
              <a:solidFill>
                <a:prstClr val="black"/>
              </a:solidFill>
              <a:latin typeface="Century Gothic"/>
              <a:sym typeface="Arial"/>
            </a:endParaRPr>
          </a:p>
        </p:txBody>
      </p:sp>
      <p:sp>
        <p:nvSpPr>
          <p:cNvPr id="5" name="TextBox 4">
            <a:extLst>
              <a:ext uri="{FF2B5EF4-FFF2-40B4-BE49-F238E27FC236}">
                <a16:creationId xmlns:a16="http://schemas.microsoft.com/office/drawing/2014/main" id="{EE2C7470-9B54-5DDF-E4DD-E296D20965CC}"/>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2884427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71175CDC-0780-4666-9B11-603A99A02CC1}"/>
              </a:ext>
            </a:extLst>
          </p:cNvPr>
          <p:cNvGraphicFramePr>
            <a:graphicFrameLocks/>
          </p:cNvGraphicFramePr>
          <p:nvPr/>
        </p:nvGraphicFramePr>
        <p:xfrm>
          <a:off x="289491" y="1302887"/>
          <a:ext cx="11571383" cy="475312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93C6E1BB-D7D6-3D98-1E06-A201574A6235}"/>
              </a:ext>
            </a:extLst>
          </p:cNvPr>
          <p:cNvSpPr/>
          <p:nvPr/>
        </p:nvSpPr>
        <p:spPr>
          <a:xfrm>
            <a:off x="1464733" y="1735667"/>
            <a:ext cx="1684867" cy="1693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dirty="0">
              <a:solidFill>
                <a:srgbClr val="FFFFFF"/>
              </a:solidFill>
              <a:latin typeface="Calibri"/>
              <a:sym typeface="Arial"/>
            </a:endParaRPr>
          </a:p>
        </p:txBody>
      </p:sp>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3877369" y="51324"/>
            <a:ext cx="7864747" cy="1096433"/>
          </a:xfrm>
        </p:spPr>
        <p:txBody>
          <a:bodyPr/>
          <a:lstStyle/>
          <a:p>
            <a:r>
              <a:rPr lang="en-US" dirty="0">
                <a:latin typeface="Arial" panose="020B0604020202020204" pitchFamily="34" charset="0"/>
                <a:cs typeface="Arial" panose="020B0604020202020204" pitchFamily="34" charset="0"/>
              </a:rPr>
              <a:t>Recycling Rate Trend</a:t>
            </a:r>
            <a:endParaRPr lang="en-US" b="1" baseline="30000" dirty="0">
              <a:solidFill>
                <a:srgbClr val="A7D500"/>
              </a:solidFill>
              <a:latin typeface="Arial" panose="020B0604020202020204" pitchFamily="34" charset="0"/>
              <a:ea typeface="Open Sans Semibold" panose="020B0606030504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28</a:t>
            </a:fld>
            <a:endParaRPr lang="en-US" dirty="0">
              <a:sym typeface="Arial"/>
            </a:endParaRPr>
          </a:p>
        </p:txBody>
      </p:sp>
      <p:sp>
        <p:nvSpPr>
          <p:cNvPr id="9" name="TextBox 8">
            <a:extLst>
              <a:ext uri="{FF2B5EF4-FFF2-40B4-BE49-F238E27FC236}">
                <a16:creationId xmlns:a16="http://schemas.microsoft.com/office/drawing/2014/main" id="{7E710472-9D46-4A5C-8AB6-9DD87B4B51D6}"/>
              </a:ext>
            </a:extLst>
          </p:cNvPr>
          <p:cNvSpPr txBox="1"/>
          <p:nvPr/>
        </p:nvSpPr>
        <p:spPr>
          <a:xfrm>
            <a:off x="575003" y="6267418"/>
            <a:ext cx="11141164" cy="297517"/>
          </a:xfrm>
          <a:prstGeom prst="rect">
            <a:avLst/>
          </a:prstGeom>
          <a:noFill/>
        </p:spPr>
        <p:txBody>
          <a:bodyPr wrap="square">
            <a:spAutoFit/>
          </a:bodyPr>
          <a:lstStyle/>
          <a:p>
            <a:pPr marL="457189" indent="-457189" defTabSz="457189">
              <a:lnSpc>
                <a:spcPts val="1600"/>
              </a:lnSpc>
              <a:spcAft>
                <a:spcPts val="800"/>
              </a:spcAft>
              <a:buFontTx/>
              <a:buAutoNum type="arabicPeriod"/>
              <a:defRPr/>
            </a:pPr>
            <a:r>
              <a:rPr lang="en-US" sz="1600" spc="-40" dirty="0">
                <a:solidFill>
                  <a:srgbClr val="333333"/>
                </a:solidFill>
                <a:latin typeface="Arial" panose="020B0604020202020204" pitchFamily="34" charset="0"/>
                <a:ea typeface="Open Sans Semibold" panose="020B0606030504020204" pitchFamily="34" charset="0"/>
                <a:cs typeface="Arial" panose="020B0604020202020204" pitchFamily="34" charset="0"/>
                <a:sym typeface="Arial"/>
              </a:rPr>
              <a:t>Recycling rate increased by an average of 10.8% year over year from 2015 to 2026.</a:t>
            </a:r>
          </a:p>
        </p:txBody>
      </p:sp>
      <p:sp>
        <p:nvSpPr>
          <p:cNvPr id="8" name="TextBox 1">
            <a:extLst>
              <a:ext uri="{FF2B5EF4-FFF2-40B4-BE49-F238E27FC236}">
                <a16:creationId xmlns:a16="http://schemas.microsoft.com/office/drawing/2014/main" id="{461EC50C-A510-CEA5-AC07-26F35881A4E1}"/>
              </a:ext>
            </a:extLst>
          </p:cNvPr>
          <p:cNvSpPr txBox="1"/>
          <p:nvPr/>
        </p:nvSpPr>
        <p:spPr>
          <a:xfrm>
            <a:off x="5125370" y="2084287"/>
            <a:ext cx="2562279" cy="246221"/>
          </a:xfrm>
          <a:prstGeom prst="rect">
            <a:avLst/>
          </a:prstGeom>
        </p:spPr>
        <p:txBody>
          <a:bodyPr vert="horz" wrap="square" lIns="0" tIns="0" rIns="0" bIns="0" rtlCol="0" anchor="t"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457189">
              <a:spcAft>
                <a:spcPts val="1600"/>
              </a:spcAft>
              <a:defRPr/>
            </a:pPr>
            <a:r>
              <a:rPr lang="en-US" sz="1600" b="1" dirty="0">
                <a:solidFill>
                  <a:srgbClr val="44883E"/>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2026 RR Target = 41%</a:t>
            </a:r>
          </a:p>
        </p:txBody>
      </p:sp>
      <p:sp>
        <p:nvSpPr>
          <p:cNvPr id="6" name="TextBox 5">
            <a:extLst>
              <a:ext uri="{FF2B5EF4-FFF2-40B4-BE49-F238E27FC236}">
                <a16:creationId xmlns:a16="http://schemas.microsoft.com/office/drawing/2014/main" id="{5BE7A23A-8F0F-0A0F-F559-D53D7433FB6D}"/>
              </a:ext>
            </a:extLst>
          </p:cNvPr>
          <p:cNvSpPr txBox="1"/>
          <p:nvPr/>
        </p:nvSpPr>
        <p:spPr>
          <a:xfrm>
            <a:off x="7072875" y="3804403"/>
            <a:ext cx="4778552" cy="533544"/>
          </a:xfrm>
          <a:prstGeom prst="rect">
            <a:avLst/>
          </a:prstGeom>
        </p:spPr>
        <p:txBody>
          <a:bodyPr vert="horz" wrap="none" lIns="0" tIns="243840" rIns="0" bIns="0" rtlCol="0" anchor="t" anchorCtr="0">
            <a:spAutoFit/>
          </a:bodyPr>
          <a:lstStyle/>
          <a:p>
            <a:pPr defTabSz="457189">
              <a:spcAft>
                <a:spcPts val="1600"/>
              </a:spcAft>
              <a:defRPr/>
            </a:pPr>
            <a:r>
              <a:rPr lang="en-US" sz="1867" dirty="0">
                <a:solidFill>
                  <a:srgbClr val="44883E"/>
                </a:solidFill>
                <a:latin typeface="Arial" panose="020B0604020202020204" pitchFamily="34" charset="0"/>
                <a:ea typeface="Open Sans Semibold" panose="020B0606030504020204" pitchFamily="34" charset="0"/>
                <a:cs typeface="Arial" panose="020B0604020202020204" pitchFamily="34" charset="0"/>
                <a:sym typeface="Arial"/>
              </a:rPr>
              <a:t>Recycling Rate = Recycled Output / Discards</a:t>
            </a:r>
            <a:endParaRPr lang="en-US" sz="1867" spc="-267" dirty="0">
              <a:solidFill>
                <a:srgbClr val="44883E"/>
              </a:solidFill>
              <a:latin typeface="Open Sans Semibold" panose="020B0606030504020204" pitchFamily="34" charset="0"/>
              <a:ea typeface="Open Sans Semibold" panose="020B0606030504020204" pitchFamily="34" charset="0"/>
              <a:cs typeface="Open Sans Semibold" panose="020B0606030504020204" pitchFamily="34" charset="0"/>
              <a:sym typeface="Arial"/>
            </a:endParaRPr>
          </a:p>
        </p:txBody>
      </p:sp>
      <p:cxnSp>
        <p:nvCxnSpPr>
          <p:cNvPr id="11" name="Straight Connector 10">
            <a:extLst>
              <a:ext uri="{FF2B5EF4-FFF2-40B4-BE49-F238E27FC236}">
                <a16:creationId xmlns:a16="http://schemas.microsoft.com/office/drawing/2014/main" id="{2269D2B0-CAB3-3D1E-7500-A7E51F6568F4}"/>
              </a:ext>
            </a:extLst>
          </p:cNvPr>
          <p:cNvCxnSpPr>
            <a:cxnSpLocks/>
          </p:cNvCxnSpPr>
          <p:nvPr/>
        </p:nvCxnSpPr>
        <p:spPr>
          <a:xfrm flipH="1">
            <a:off x="7468801" y="2207398"/>
            <a:ext cx="4273316" cy="1"/>
          </a:xfrm>
          <a:prstGeom prst="line">
            <a:avLst/>
          </a:prstGeom>
          <a:ln w="12700">
            <a:solidFill>
              <a:srgbClr val="44883E"/>
            </a:solidFill>
            <a:prstDash val="sysDash"/>
          </a:ln>
          <a:effectLst/>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43044F0E-DF41-D04C-BDB8-AFB0297E0281}"/>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
        <p:nvSpPr>
          <p:cNvPr id="3" name="TextBox 2">
            <a:extLst>
              <a:ext uri="{FF2B5EF4-FFF2-40B4-BE49-F238E27FC236}">
                <a16:creationId xmlns:a16="http://schemas.microsoft.com/office/drawing/2014/main" id="{99D945E6-A99A-A1A3-7A4D-17C99A6C3EA9}"/>
              </a:ext>
            </a:extLst>
          </p:cNvPr>
          <p:cNvSpPr txBox="1"/>
          <p:nvPr/>
        </p:nvSpPr>
        <p:spPr>
          <a:xfrm>
            <a:off x="11101833" y="2565341"/>
            <a:ext cx="354264" cy="471989"/>
          </a:xfrm>
          <a:prstGeom prst="rect">
            <a:avLst/>
          </a:prstGeom>
        </p:spPr>
        <p:txBody>
          <a:bodyPr vert="horz" wrap="none" lIns="0" tIns="243840" rIns="0" bIns="0" rtlCol="0" anchor="t" anchorCtr="0">
            <a:spAutoFit/>
          </a:bodyPr>
          <a:lstStyle/>
          <a:p>
            <a:pPr defTabSz="1219170">
              <a:spcAft>
                <a:spcPts val="1600"/>
              </a:spcAft>
              <a:buClr>
                <a:srgbClr val="000000"/>
              </a:buClr>
            </a:pPr>
            <a:r>
              <a:rPr lang="en-US" sz="1467" b="1" kern="0" dirty="0">
                <a:solidFill>
                  <a:srgbClr val="333333"/>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YTD</a:t>
            </a:r>
          </a:p>
        </p:txBody>
      </p:sp>
    </p:spTree>
    <p:extLst>
      <p:ext uri="{BB962C8B-B14F-4D97-AF65-F5344CB8AC3E}">
        <p14:creationId xmlns:p14="http://schemas.microsoft.com/office/powerpoint/2010/main" val="1119846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813A1BD-2B20-4245-9BAE-8D26619F9080}"/>
              </a:ext>
            </a:extLst>
          </p:cNvPr>
          <p:cNvGraphicFramePr>
            <a:graphicFrameLocks/>
          </p:cNvGraphicFramePr>
          <p:nvPr/>
        </p:nvGraphicFramePr>
        <p:xfrm>
          <a:off x="182737" y="1401055"/>
          <a:ext cx="11868201" cy="507094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1642535" y="4237"/>
            <a:ext cx="10254128" cy="1096433"/>
          </a:xfrm>
        </p:spPr>
        <p:txBody>
          <a:bodyPr/>
          <a:lstStyle/>
          <a:p>
            <a:r>
              <a:rPr lang="en-US" dirty="0">
                <a:latin typeface="Arial" panose="020B0604020202020204" pitchFamily="34" charset="0"/>
                <a:cs typeface="Arial" panose="020B0604020202020204" pitchFamily="34" charset="0"/>
              </a:rPr>
              <a:t>Sales by Quarter</a:t>
            </a:r>
            <a:endParaRPr lang="en-US" dirty="0">
              <a:solidFill>
                <a:srgbClr val="A7D500"/>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29</a:t>
            </a:fld>
            <a:endParaRPr lang="en-US" dirty="0">
              <a:sym typeface="Arial"/>
            </a:endParaRPr>
          </a:p>
        </p:txBody>
      </p:sp>
      <p:sp>
        <p:nvSpPr>
          <p:cNvPr id="3" name="TextBox 2">
            <a:extLst>
              <a:ext uri="{FF2B5EF4-FFF2-40B4-BE49-F238E27FC236}">
                <a16:creationId xmlns:a16="http://schemas.microsoft.com/office/drawing/2014/main" id="{854C69BB-0440-7F25-A009-71451A98AD9F}"/>
              </a:ext>
            </a:extLst>
          </p:cNvPr>
          <p:cNvSpPr txBox="1"/>
          <p:nvPr/>
        </p:nvSpPr>
        <p:spPr>
          <a:xfrm rot="16200000">
            <a:off x="3210279" y="4260051"/>
            <a:ext cx="500458" cy="338554"/>
          </a:xfrm>
          <a:prstGeom prst="rect">
            <a:avLst/>
          </a:prstGeom>
          <a:noFill/>
        </p:spPr>
        <p:txBody>
          <a:bodyPr wrap="none" rtlCol="0">
            <a:spAutoFit/>
          </a:bodyPr>
          <a:lstStyle/>
          <a:p>
            <a:pPr defTabSz="457189">
              <a:defRPr/>
            </a:pPr>
            <a:r>
              <a:rPr lang="en-US" sz="1600" b="1" dirty="0">
                <a:solidFill>
                  <a:srgbClr val="FFFF00"/>
                </a:solidFill>
                <a:latin typeface="Calibri"/>
                <a:cs typeface="Arial"/>
                <a:sym typeface="Arial"/>
              </a:rPr>
              <a:t>-9%</a:t>
            </a:r>
          </a:p>
        </p:txBody>
      </p:sp>
      <p:sp>
        <p:nvSpPr>
          <p:cNvPr id="6" name="TextBox 5">
            <a:extLst>
              <a:ext uri="{FF2B5EF4-FFF2-40B4-BE49-F238E27FC236}">
                <a16:creationId xmlns:a16="http://schemas.microsoft.com/office/drawing/2014/main" id="{802918A8-8BDA-A6E3-ED3F-E9EE735FBE56}"/>
              </a:ext>
            </a:extLst>
          </p:cNvPr>
          <p:cNvSpPr txBox="1"/>
          <p:nvPr/>
        </p:nvSpPr>
        <p:spPr>
          <a:xfrm rot="16200000">
            <a:off x="5896559" y="4017004"/>
            <a:ext cx="500458" cy="338554"/>
          </a:xfrm>
          <a:prstGeom prst="rect">
            <a:avLst/>
          </a:prstGeom>
          <a:noFill/>
        </p:spPr>
        <p:txBody>
          <a:bodyPr wrap="none" rtlCol="0">
            <a:spAutoFit/>
          </a:bodyPr>
          <a:lstStyle/>
          <a:p>
            <a:pPr defTabSz="457189">
              <a:defRPr/>
            </a:pPr>
            <a:r>
              <a:rPr lang="en-US" sz="1600" b="1" dirty="0">
                <a:solidFill>
                  <a:srgbClr val="FFFF00"/>
                </a:solidFill>
                <a:latin typeface="Calibri"/>
                <a:cs typeface="Arial"/>
                <a:sym typeface="Arial"/>
              </a:rPr>
              <a:t>-8%</a:t>
            </a:r>
          </a:p>
        </p:txBody>
      </p:sp>
      <p:sp>
        <p:nvSpPr>
          <p:cNvPr id="8" name="TextBox 7">
            <a:extLst>
              <a:ext uri="{FF2B5EF4-FFF2-40B4-BE49-F238E27FC236}">
                <a16:creationId xmlns:a16="http://schemas.microsoft.com/office/drawing/2014/main" id="{836D7994-CAC2-E1CD-CBCD-72E0AB5B28E5}"/>
              </a:ext>
            </a:extLst>
          </p:cNvPr>
          <p:cNvSpPr txBox="1"/>
          <p:nvPr/>
        </p:nvSpPr>
        <p:spPr>
          <a:xfrm rot="16200000">
            <a:off x="8595479" y="3983789"/>
            <a:ext cx="500458" cy="338554"/>
          </a:xfrm>
          <a:prstGeom prst="rect">
            <a:avLst/>
          </a:prstGeom>
          <a:noFill/>
        </p:spPr>
        <p:txBody>
          <a:bodyPr wrap="none" rtlCol="0">
            <a:spAutoFit/>
          </a:bodyPr>
          <a:lstStyle/>
          <a:p>
            <a:pPr defTabSz="457189">
              <a:defRPr/>
            </a:pPr>
            <a:r>
              <a:rPr lang="en-US" sz="1600" b="1" dirty="0">
                <a:solidFill>
                  <a:srgbClr val="FFFF00"/>
                </a:solidFill>
                <a:latin typeface="Calibri"/>
                <a:cs typeface="Arial"/>
                <a:sym typeface="Arial"/>
              </a:rPr>
              <a:t>-7%</a:t>
            </a:r>
          </a:p>
        </p:txBody>
      </p:sp>
      <p:sp>
        <p:nvSpPr>
          <p:cNvPr id="10" name="TextBox 9">
            <a:extLst>
              <a:ext uri="{FF2B5EF4-FFF2-40B4-BE49-F238E27FC236}">
                <a16:creationId xmlns:a16="http://schemas.microsoft.com/office/drawing/2014/main" id="{43D8D721-695E-A48F-5BBC-5940E4AAEB6D}"/>
              </a:ext>
            </a:extLst>
          </p:cNvPr>
          <p:cNvSpPr txBox="1"/>
          <p:nvPr/>
        </p:nvSpPr>
        <p:spPr>
          <a:xfrm rot="16200000">
            <a:off x="11183377" y="4249087"/>
            <a:ext cx="719460" cy="338554"/>
          </a:xfrm>
          <a:prstGeom prst="rect">
            <a:avLst/>
          </a:prstGeom>
          <a:noFill/>
        </p:spPr>
        <p:txBody>
          <a:bodyPr wrap="square" rtlCol="0">
            <a:spAutoFit/>
          </a:bodyPr>
          <a:lstStyle/>
          <a:p>
            <a:pPr defTabSz="457189">
              <a:defRPr/>
            </a:pPr>
            <a:r>
              <a:rPr lang="en-US" sz="1600" b="1" dirty="0">
                <a:solidFill>
                  <a:srgbClr val="FFFF00"/>
                </a:solidFill>
                <a:latin typeface="Calibri"/>
                <a:cs typeface="Arial"/>
                <a:sym typeface="Arial"/>
              </a:rPr>
              <a:t>-10%</a:t>
            </a:r>
          </a:p>
        </p:txBody>
      </p:sp>
      <p:sp>
        <p:nvSpPr>
          <p:cNvPr id="7" name="TextBox 6">
            <a:extLst>
              <a:ext uri="{FF2B5EF4-FFF2-40B4-BE49-F238E27FC236}">
                <a16:creationId xmlns:a16="http://schemas.microsoft.com/office/drawing/2014/main" id="{A88A279A-8FC7-E080-DDA8-490CA7805D17}"/>
              </a:ext>
            </a:extLst>
          </p:cNvPr>
          <p:cNvSpPr txBox="1"/>
          <p:nvPr/>
        </p:nvSpPr>
        <p:spPr>
          <a:xfrm>
            <a:off x="1506464" y="1487232"/>
            <a:ext cx="2419200" cy="738664"/>
          </a:xfrm>
          <a:prstGeom prst="rect">
            <a:avLst/>
          </a:prstGeom>
          <a:noFill/>
        </p:spPr>
        <p:txBody>
          <a:bodyPr vert="horz" wrap="square" lIns="0" tIns="243840" rIns="0" bIns="0" rtlCol="0" anchor="t" anchorCtr="0">
            <a:spAutoFit/>
          </a:bodyPr>
          <a:lstStyle/>
          <a:p>
            <a:pPr algn="ctr" defTabSz="457189">
              <a:spcAft>
                <a:spcPts val="1600"/>
              </a:spcAft>
              <a:defRPr/>
            </a:pPr>
            <a:r>
              <a:rPr lang="en-US" sz="1600" b="1" dirty="0">
                <a:solidFill>
                  <a:srgbClr val="FF0000"/>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First time sales drop below 11M yd2 </a:t>
            </a:r>
          </a:p>
        </p:txBody>
      </p:sp>
      <p:cxnSp>
        <p:nvCxnSpPr>
          <p:cNvPr id="11" name="Straight Arrow Connector 10">
            <a:extLst>
              <a:ext uri="{FF2B5EF4-FFF2-40B4-BE49-F238E27FC236}">
                <a16:creationId xmlns:a16="http://schemas.microsoft.com/office/drawing/2014/main" id="{89BFCE95-7972-88A8-CB0D-74307AD7BA61}"/>
              </a:ext>
            </a:extLst>
          </p:cNvPr>
          <p:cNvCxnSpPr>
            <a:cxnSpLocks/>
          </p:cNvCxnSpPr>
          <p:nvPr/>
        </p:nvCxnSpPr>
        <p:spPr>
          <a:xfrm rot="240000">
            <a:off x="3442099" y="2208620"/>
            <a:ext cx="341348" cy="14001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9D33A0B3-4316-1454-1642-27B49FF54241}"/>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1920001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66489-7C72-5193-6D56-68624ABF7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42D05F-02F5-04E4-3413-0E5B390CDE10}"/>
              </a:ext>
            </a:extLst>
          </p:cNvPr>
          <p:cNvSpPr>
            <a:spLocks noGrp="1"/>
          </p:cNvSpPr>
          <p:nvPr>
            <p:ph type="ctrTitle"/>
          </p:nvPr>
        </p:nvSpPr>
        <p:spPr>
          <a:xfrm>
            <a:off x="1097280" y="285324"/>
            <a:ext cx="10058400" cy="1330121"/>
          </a:xfrm>
        </p:spPr>
        <p:txBody>
          <a:bodyPr/>
          <a:lstStyle/>
          <a:p>
            <a:r>
              <a:rPr lang="en-US" sz="6400" dirty="0"/>
              <a:t>Agenda</a:t>
            </a:r>
          </a:p>
        </p:txBody>
      </p:sp>
      <p:pic>
        <p:nvPicPr>
          <p:cNvPr id="4" name="Picture 2" descr="Image preview">
            <a:extLst>
              <a:ext uri="{FF2B5EF4-FFF2-40B4-BE49-F238E27FC236}">
                <a16:creationId xmlns:a16="http://schemas.microsoft.com/office/drawing/2014/main" id="{F2EF50C7-E49A-B095-3E5D-C283A007649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1491" y="5920740"/>
            <a:ext cx="3237461" cy="5058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179D7D3-8A8E-D96E-EB84-D3AC461115F8}"/>
              </a:ext>
            </a:extLst>
          </p:cNvPr>
          <p:cNvSpPr txBox="1"/>
          <p:nvPr/>
        </p:nvSpPr>
        <p:spPr>
          <a:xfrm>
            <a:off x="1760221" y="2102689"/>
            <a:ext cx="8920555" cy="3251724"/>
          </a:xfrm>
          <a:prstGeom prst="rect">
            <a:avLst/>
          </a:prstGeom>
          <a:noFill/>
        </p:spPr>
        <p:txBody>
          <a:bodyPr wrap="square" rtlCol="0">
            <a:spAutoFit/>
          </a:bodyPr>
          <a:lstStyle/>
          <a:p>
            <a:pPr marL="609585" indent="-609585" defTabSz="457189">
              <a:buFont typeface="Wingdings" panose="05000000000000000000" pitchFamily="2" charset="2"/>
              <a:buChar char="ü"/>
              <a:defRPr/>
            </a:pPr>
            <a:r>
              <a:rPr lang="en-US" sz="2933" b="1" dirty="0">
                <a:solidFill>
                  <a:srgbClr val="63A537">
                    <a:lumMod val="75000"/>
                  </a:srgbClr>
                </a:solidFill>
                <a:latin typeface="Calibri" panose="020F0502020204030204"/>
                <a:cs typeface="Arial"/>
                <a:sym typeface="Arial"/>
              </a:rPr>
              <a:t>Introduction</a:t>
            </a:r>
          </a:p>
          <a:p>
            <a:pPr marL="609585" indent="-609585" defTabSz="457189">
              <a:buFont typeface="Wingdings" panose="05000000000000000000" pitchFamily="2" charset="2"/>
              <a:buChar char="ü"/>
              <a:defRPr/>
            </a:pPr>
            <a:r>
              <a:rPr lang="en-US" sz="2933" b="1" dirty="0">
                <a:solidFill>
                  <a:srgbClr val="63A537">
                    <a:lumMod val="75000"/>
                  </a:srgbClr>
                </a:solidFill>
                <a:latin typeface="Calibri" panose="020F0502020204030204"/>
                <a:cs typeface="Arial"/>
                <a:sym typeface="Arial"/>
              </a:rPr>
              <a:t>Challenges</a:t>
            </a:r>
          </a:p>
          <a:p>
            <a:pPr marL="609585" indent="-609585" defTabSz="457189">
              <a:buFont typeface="Wingdings" panose="05000000000000000000" pitchFamily="2" charset="2"/>
              <a:buChar char="ü"/>
              <a:defRPr/>
            </a:pPr>
            <a:r>
              <a:rPr lang="en-US" sz="2933" b="1" dirty="0">
                <a:solidFill>
                  <a:srgbClr val="63A537">
                    <a:lumMod val="75000"/>
                  </a:srgbClr>
                </a:solidFill>
                <a:latin typeface="Calibri" panose="020F0502020204030204"/>
                <a:cs typeface="Arial"/>
                <a:sym typeface="Arial"/>
              </a:rPr>
              <a:t>Post-consumer content &amp; Back Stamping Protocol</a:t>
            </a:r>
          </a:p>
          <a:p>
            <a:pPr marL="609585" indent="-609585" defTabSz="457189">
              <a:buFont typeface="Wingdings" panose="05000000000000000000" pitchFamily="2" charset="2"/>
              <a:buChar char="ü"/>
              <a:defRPr/>
            </a:pPr>
            <a:r>
              <a:rPr lang="en-US" sz="2933" b="1" dirty="0">
                <a:solidFill>
                  <a:srgbClr val="63A537">
                    <a:lumMod val="75000"/>
                  </a:srgbClr>
                </a:solidFill>
                <a:latin typeface="Calibri" panose="020F0502020204030204"/>
                <a:cs typeface="Arial"/>
                <a:sym typeface="Arial"/>
              </a:rPr>
              <a:t>CARE National Survey</a:t>
            </a:r>
          </a:p>
          <a:p>
            <a:pPr marL="609585" indent="-609585" defTabSz="457189">
              <a:buFont typeface="Wingdings" panose="05000000000000000000" pitchFamily="2" charset="2"/>
              <a:buChar char="ü"/>
              <a:defRPr/>
            </a:pPr>
            <a:r>
              <a:rPr lang="en-US" sz="2933" b="1" dirty="0">
                <a:solidFill>
                  <a:srgbClr val="63A537">
                    <a:lumMod val="75000"/>
                  </a:srgbClr>
                </a:solidFill>
                <a:latin typeface="Calibri" panose="020F0502020204030204"/>
                <a:cs typeface="Arial"/>
                <a:sym typeface="Arial"/>
              </a:rPr>
              <a:t>California Update</a:t>
            </a:r>
          </a:p>
          <a:p>
            <a:pPr marL="609585" indent="-609585" defTabSz="457189">
              <a:buFont typeface="Wingdings" panose="05000000000000000000" pitchFamily="2" charset="2"/>
              <a:buChar char="ü"/>
              <a:defRPr/>
            </a:pPr>
            <a:r>
              <a:rPr lang="en-US" sz="2933" b="1" dirty="0">
                <a:solidFill>
                  <a:srgbClr val="63A537">
                    <a:lumMod val="75000"/>
                  </a:srgbClr>
                </a:solidFill>
                <a:latin typeface="Calibri" panose="020F0502020204030204"/>
                <a:cs typeface="Arial"/>
                <a:sym typeface="Arial"/>
              </a:rPr>
              <a:t>New York Update</a:t>
            </a:r>
          </a:p>
          <a:p>
            <a:pPr marL="609585" indent="-609585" defTabSz="457189">
              <a:buFont typeface="Wingdings" panose="05000000000000000000" pitchFamily="2" charset="2"/>
              <a:buChar char="ü"/>
              <a:defRPr/>
            </a:pPr>
            <a:r>
              <a:rPr lang="en-US" sz="2933" b="1" dirty="0">
                <a:solidFill>
                  <a:srgbClr val="63A537">
                    <a:lumMod val="75000"/>
                  </a:srgbClr>
                </a:solidFill>
                <a:latin typeface="Calibri" panose="020F0502020204030204"/>
                <a:cs typeface="Arial"/>
                <a:sym typeface="Arial"/>
              </a:rPr>
              <a:t>Wrap-up and Q&amp;A</a:t>
            </a:r>
          </a:p>
        </p:txBody>
      </p:sp>
      <p:sp>
        <p:nvSpPr>
          <p:cNvPr id="3" name="TextBox 2">
            <a:extLst>
              <a:ext uri="{FF2B5EF4-FFF2-40B4-BE49-F238E27FC236}">
                <a16:creationId xmlns:a16="http://schemas.microsoft.com/office/drawing/2014/main" id="{AF12E4B6-A359-1DCD-12F6-9A131A0DD911}"/>
              </a:ext>
            </a:extLst>
          </p:cNvPr>
          <p:cNvSpPr txBox="1"/>
          <p:nvPr/>
        </p:nvSpPr>
        <p:spPr>
          <a:xfrm>
            <a:off x="1370149" y="1553733"/>
            <a:ext cx="9451626" cy="461665"/>
          </a:xfrm>
          <a:prstGeom prst="rect">
            <a:avLst/>
          </a:prstGeom>
          <a:noFill/>
        </p:spPr>
        <p:txBody>
          <a:bodyPr wrap="none" rtlCol="0">
            <a:spAutoFit/>
          </a:bodyPr>
          <a:lstStyle/>
          <a:p>
            <a:pPr defTabSz="1219170">
              <a:buClr>
                <a:srgbClr val="000000"/>
              </a:buClr>
            </a:pPr>
            <a:r>
              <a:rPr lang="en-GB" sz="2400" b="1" i="1" kern="0" dirty="0">
                <a:solidFill>
                  <a:srgbClr val="000000"/>
                </a:solidFill>
                <a:latin typeface="Arial"/>
                <a:cs typeface="Arial"/>
                <a:sym typeface="Arial"/>
              </a:rPr>
              <a:t>It's time to learn from the past and move forward into the future</a:t>
            </a:r>
            <a:endParaRPr lang="en-US" sz="2400" i="1" kern="0" dirty="0">
              <a:solidFill>
                <a:srgbClr val="000000"/>
              </a:solidFill>
              <a:latin typeface="Arial"/>
              <a:cs typeface="Arial"/>
              <a:sym typeface="Arial"/>
            </a:endParaRPr>
          </a:p>
        </p:txBody>
      </p:sp>
      <p:sp>
        <p:nvSpPr>
          <p:cNvPr id="6" name="Slide Number Placeholder 6">
            <a:extLst>
              <a:ext uri="{FF2B5EF4-FFF2-40B4-BE49-F238E27FC236}">
                <a16:creationId xmlns:a16="http://schemas.microsoft.com/office/drawing/2014/main" id="{31C34910-182A-AF87-B14F-F1890EFDD6DE}"/>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3</a:t>
            </a:fld>
            <a:endParaRPr lang="en-US" sz="1400" dirty="0">
              <a:solidFill>
                <a:prstClr val="black"/>
              </a:solidFill>
              <a:latin typeface="Century Gothic"/>
              <a:sym typeface="Arial"/>
            </a:endParaRPr>
          </a:p>
        </p:txBody>
      </p:sp>
      <p:sp>
        <p:nvSpPr>
          <p:cNvPr id="7" name="TextBox 6">
            <a:extLst>
              <a:ext uri="{FF2B5EF4-FFF2-40B4-BE49-F238E27FC236}">
                <a16:creationId xmlns:a16="http://schemas.microsoft.com/office/drawing/2014/main" id="{D5F1B0A2-7B61-C681-83DE-6BF890E1275C}"/>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12083077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1479133" y="4236"/>
            <a:ext cx="10254128" cy="1096433"/>
          </a:xfrm>
        </p:spPr>
        <p:txBody>
          <a:bodyPr/>
          <a:lstStyle/>
          <a:p>
            <a:r>
              <a:rPr lang="en-US" dirty="0">
                <a:latin typeface="Arial" panose="020B0604020202020204" pitchFamily="34" charset="0"/>
                <a:cs typeface="Arial" panose="020B0604020202020204" pitchFamily="34" charset="0"/>
              </a:rPr>
              <a:t>Sales by Year and Percent Change</a:t>
            </a:r>
            <a:r>
              <a:rPr lang="en-US" b="1" dirty="0">
                <a:latin typeface="Arial" panose="020B0604020202020204" pitchFamily="34" charset="0"/>
                <a:ea typeface="Open Sans Semibold" panose="020B0606030504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30</a:t>
            </a:fld>
            <a:endParaRPr lang="en-US" dirty="0">
              <a:sym typeface="Arial"/>
            </a:endParaRPr>
          </a:p>
        </p:txBody>
      </p:sp>
      <p:sp>
        <p:nvSpPr>
          <p:cNvPr id="10" name="TextBox 9">
            <a:extLst>
              <a:ext uri="{FF2B5EF4-FFF2-40B4-BE49-F238E27FC236}">
                <a16:creationId xmlns:a16="http://schemas.microsoft.com/office/drawing/2014/main" id="{2F697DB3-B4A3-40C7-B946-44CA8399B6EF}"/>
              </a:ext>
            </a:extLst>
          </p:cNvPr>
          <p:cNvSpPr txBox="1"/>
          <p:nvPr/>
        </p:nvSpPr>
        <p:spPr>
          <a:xfrm>
            <a:off x="1107442" y="6315468"/>
            <a:ext cx="184731" cy="338554"/>
          </a:xfrm>
          <a:prstGeom prst="rect">
            <a:avLst/>
          </a:prstGeom>
          <a:noFill/>
        </p:spPr>
        <p:txBody>
          <a:bodyPr wrap="none" rtlCol="0">
            <a:spAutoFit/>
          </a:bodyPr>
          <a:lstStyle/>
          <a:p>
            <a:pPr defTabSz="457189">
              <a:defRPr/>
            </a:pPr>
            <a:endParaRPr lang="en-US" sz="1600" dirty="0">
              <a:solidFill>
                <a:srgbClr val="333333"/>
              </a:solidFill>
              <a:latin typeface="Arial" panose="020B0604020202020204" pitchFamily="34" charset="0"/>
              <a:cs typeface="Arial" panose="020B0604020202020204" pitchFamily="34" charset="0"/>
              <a:sym typeface="Arial"/>
            </a:endParaRPr>
          </a:p>
        </p:txBody>
      </p:sp>
      <p:sp>
        <p:nvSpPr>
          <p:cNvPr id="6" name="Rectangle 5">
            <a:extLst>
              <a:ext uri="{FF2B5EF4-FFF2-40B4-BE49-F238E27FC236}">
                <a16:creationId xmlns:a16="http://schemas.microsoft.com/office/drawing/2014/main" id="{273F54A5-C349-ECE9-1260-B9DB93E8C56B}"/>
              </a:ext>
            </a:extLst>
          </p:cNvPr>
          <p:cNvSpPr/>
          <p:nvPr/>
        </p:nvSpPr>
        <p:spPr>
          <a:xfrm>
            <a:off x="1479134" y="1684867"/>
            <a:ext cx="1704333" cy="2963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dirty="0">
              <a:solidFill>
                <a:srgbClr val="FFFFFF"/>
              </a:solidFill>
              <a:latin typeface="Calibri"/>
              <a:sym typeface="Arial"/>
            </a:endParaRPr>
          </a:p>
        </p:txBody>
      </p:sp>
      <p:sp>
        <p:nvSpPr>
          <p:cNvPr id="2" name="TextBox 1">
            <a:extLst>
              <a:ext uri="{FF2B5EF4-FFF2-40B4-BE49-F238E27FC236}">
                <a16:creationId xmlns:a16="http://schemas.microsoft.com/office/drawing/2014/main" id="{C8976DAF-DEA0-F6AA-67D9-2C79E2EBE53E}"/>
              </a:ext>
            </a:extLst>
          </p:cNvPr>
          <p:cNvSpPr txBox="1"/>
          <p:nvPr/>
        </p:nvSpPr>
        <p:spPr>
          <a:xfrm>
            <a:off x="2099280" y="5989399"/>
            <a:ext cx="3257110" cy="492443"/>
          </a:xfrm>
          <a:prstGeom prst="rect">
            <a:avLst/>
          </a:prstGeom>
        </p:spPr>
        <p:txBody>
          <a:bodyPr vert="horz" wrap="none" lIns="0" tIns="243840" rIns="0" bIns="0" rtlCol="0" anchor="t" anchorCtr="0">
            <a:spAutoFit/>
          </a:bodyPr>
          <a:lstStyle/>
          <a:p>
            <a:pPr defTabSz="457189">
              <a:spcAft>
                <a:spcPts val="1600"/>
              </a:spcAft>
              <a:defRPr/>
            </a:pPr>
            <a:r>
              <a:rPr lang="en-US" sz="1600" b="1" dirty="0">
                <a:solidFill>
                  <a:srgbClr val="FF0000"/>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2025 Sales were 7.6% below 2024</a:t>
            </a:r>
          </a:p>
        </p:txBody>
      </p:sp>
      <p:graphicFrame>
        <p:nvGraphicFramePr>
          <p:cNvPr id="9" name="Chart 8">
            <a:extLst>
              <a:ext uri="{FF2B5EF4-FFF2-40B4-BE49-F238E27FC236}">
                <a16:creationId xmlns:a16="http://schemas.microsoft.com/office/drawing/2014/main" id="{662C27CB-C7CA-4A01-A2DF-F5E5818F5BA5}"/>
              </a:ext>
            </a:extLst>
          </p:cNvPr>
          <p:cNvGraphicFramePr>
            <a:graphicFrameLocks/>
          </p:cNvGraphicFramePr>
          <p:nvPr/>
        </p:nvGraphicFramePr>
        <p:xfrm>
          <a:off x="574967" y="1449550"/>
          <a:ext cx="11169016" cy="472486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3453C8B5-53AA-70A1-E1D8-AC96E6AC9301}"/>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3192631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1479133" y="4236"/>
            <a:ext cx="10254128" cy="1096433"/>
          </a:xfrm>
        </p:spPr>
        <p:txBody>
          <a:bodyPr/>
          <a:lstStyle/>
          <a:p>
            <a:r>
              <a:rPr lang="en-US" dirty="0">
                <a:latin typeface="Arial" panose="020B0604020202020204" pitchFamily="34" charset="0"/>
                <a:cs typeface="Arial" panose="020B0604020202020204" pitchFamily="34" charset="0"/>
              </a:rPr>
              <a:t>Carpet Mill Sales by Face Fiber</a:t>
            </a: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31</a:t>
            </a:fld>
            <a:endParaRPr lang="en-US" dirty="0">
              <a:sym typeface="Arial"/>
            </a:endParaRPr>
          </a:p>
        </p:txBody>
      </p:sp>
      <p:sp>
        <p:nvSpPr>
          <p:cNvPr id="10" name="TextBox 9">
            <a:extLst>
              <a:ext uri="{FF2B5EF4-FFF2-40B4-BE49-F238E27FC236}">
                <a16:creationId xmlns:a16="http://schemas.microsoft.com/office/drawing/2014/main" id="{2F697DB3-B4A3-40C7-B946-44CA8399B6EF}"/>
              </a:ext>
            </a:extLst>
          </p:cNvPr>
          <p:cNvSpPr txBox="1"/>
          <p:nvPr/>
        </p:nvSpPr>
        <p:spPr>
          <a:xfrm>
            <a:off x="1107442" y="6315468"/>
            <a:ext cx="184731" cy="338554"/>
          </a:xfrm>
          <a:prstGeom prst="rect">
            <a:avLst/>
          </a:prstGeom>
          <a:noFill/>
        </p:spPr>
        <p:txBody>
          <a:bodyPr wrap="none" rtlCol="0">
            <a:spAutoFit/>
          </a:bodyPr>
          <a:lstStyle/>
          <a:p>
            <a:pPr defTabSz="457189">
              <a:defRPr/>
            </a:pPr>
            <a:endParaRPr lang="en-US" sz="1600" dirty="0">
              <a:solidFill>
                <a:srgbClr val="333333"/>
              </a:solidFill>
              <a:latin typeface="Arial" panose="020B0604020202020204" pitchFamily="34" charset="0"/>
              <a:cs typeface="Arial" panose="020B0604020202020204" pitchFamily="34" charset="0"/>
              <a:sym typeface="Arial"/>
            </a:endParaRPr>
          </a:p>
        </p:txBody>
      </p:sp>
      <p:sp>
        <p:nvSpPr>
          <p:cNvPr id="6" name="Rectangle 5">
            <a:extLst>
              <a:ext uri="{FF2B5EF4-FFF2-40B4-BE49-F238E27FC236}">
                <a16:creationId xmlns:a16="http://schemas.microsoft.com/office/drawing/2014/main" id="{273F54A5-C349-ECE9-1260-B9DB93E8C56B}"/>
              </a:ext>
            </a:extLst>
          </p:cNvPr>
          <p:cNvSpPr/>
          <p:nvPr/>
        </p:nvSpPr>
        <p:spPr>
          <a:xfrm>
            <a:off x="1479134" y="1684867"/>
            <a:ext cx="1704333" cy="2963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dirty="0">
              <a:solidFill>
                <a:srgbClr val="FFFFFF"/>
              </a:solidFill>
              <a:latin typeface="Calibri"/>
              <a:sym typeface="Arial"/>
            </a:endParaRPr>
          </a:p>
        </p:txBody>
      </p:sp>
      <p:graphicFrame>
        <p:nvGraphicFramePr>
          <p:cNvPr id="3" name="Chart 2">
            <a:extLst>
              <a:ext uri="{FF2B5EF4-FFF2-40B4-BE49-F238E27FC236}">
                <a16:creationId xmlns:a16="http://schemas.microsoft.com/office/drawing/2014/main" id="{34C202AB-7219-4035-BE81-0F70D790E5C7}"/>
              </a:ext>
            </a:extLst>
          </p:cNvPr>
          <p:cNvGraphicFramePr>
            <a:graphicFrameLocks/>
          </p:cNvGraphicFramePr>
          <p:nvPr/>
        </p:nvGraphicFramePr>
        <p:xfrm>
          <a:off x="260928" y="1509640"/>
          <a:ext cx="11472333" cy="443773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6C4B7629-12E4-3D1A-40F2-66A417D94D28}"/>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1059292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1642535" y="4236"/>
            <a:ext cx="10254128" cy="1096433"/>
          </a:xfrm>
        </p:spPr>
        <p:txBody>
          <a:bodyPr/>
          <a:lstStyle/>
          <a:p>
            <a:r>
              <a:rPr lang="en-US" dirty="0">
                <a:latin typeface="Arial" panose="020B0604020202020204" pitchFamily="34" charset="0"/>
                <a:cs typeface="Arial" panose="020B0604020202020204" pitchFamily="34" charset="0"/>
              </a:rPr>
              <a:t>Summary of Expenses</a:t>
            </a:r>
            <a:endParaRPr lang="en-US" b="1" baseline="30000" dirty="0">
              <a:solidFill>
                <a:srgbClr val="A7D500"/>
              </a:solidFill>
              <a:latin typeface="Arial" panose="020B0604020202020204" pitchFamily="34" charset="0"/>
              <a:ea typeface="Open Sans Semibold" panose="020B0606030504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32</a:t>
            </a:fld>
            <a:endParaRPr lang="en-US" dirty="0">
              <a:sym typeface="Arial"/>
            </a:endParaRPr>
          </a:p>
        </p:txBody>
      </p:sp>
      <p:sp>
        <p:nvSpPr>
          <p:cNvPr id="6" name="Subtitle 2">
            <a:extLst>
              <a:ext uri="{FF2B5EF4-FFF2-40B4-BE49-F238E27FC236}">
                <a16:creationId xmlns:a16="http://schemas.microsoft.com/office/drawing/2014/main" id="{7EB93F9B-08CB-384B-9E04-14A91C9E79FA}"/>
              </a:ext>
            </a:extLst>
          </p:cNvPr>
          <p:cNvSpPr txBox="1">
            <a:spLocks/>
          </p:cNvSpPr>
          <p:nvPr/>
        </p:nvSpPr>
        <p:spPr>
          <a:xfrm>
            <a:off x="1371601" y="6214760"/>
            <a:ext cx="6147015" cy="389850"/>
          </a:xfrm>
          <a:prstGeom prst="rect">
            <a:avLst/>
          </a:prstGeom>
        </p:spPr>
        <p:txBody>
          <a:bodyPr wrap="square" lIns="0" tIns="182880" rIns="0" bIns="0">
            <a:spAutoFit/>
          </a:bodyPr>
          <a:lstStyle>
            <a:lvl1pPr marL="0" indent="0" algn="l" defTabSz="342900" rtl="0" eaLnBrk="1" latinLnBrk="0" hangingPunct="1">
              <a:lnSpc>
                <a:spcPts val="2400"/>
              </a:lnSpc>
              <a:spcBef>
                <a:spcPts val="0"/>
              </a:spcBef>
              <a:spcAft>
                <a:spcPts val="1200"/>
              </a:spcAft>
              <a:buFont typeface="Arial"/>
              <a:buNone/>
              <a:defRPr sz="2200" kern="1200" spc="-40" baseline="0">
                <a:solidFill>
                  <a:srgbClr val="575757"/>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defTabSz="342900" rtl="0" eaLnBrk="1" latinLnBrk="0" hangingPunct="1">
              <a:spcBef>
                <a:spcPct val="20000"/>
              </a:spcBef>
              <a:buFont typeface="Arial"/>
              <a:buNone/>
              <a:defRPr sz="2100" kern="1200">
                <a:solidFill>
                  <a:schemeClr val="tx1">
                    <a:tint val="75000"/>
                  </a:schemeClr>
                </a:solidFill>
                <a:latin typeface="+mn-lt"/>
                <a:ea typeface="+mn-ea"/>
                <a:cs typeface="+mn-cs"/>
              </a:defRPr>
            </a:lvl2pPr>
            <a:lvl3pPr marL="685800" indent="0" algn="ctr" defTabSz="342900" rtl="0" eaLnBrk="1" latinLnBrk="0" hangingPunct="1">
              <a:spcBef>
                <a:spcPct val="20000"/>
              </a:spcBef>
              <a:buFont typeface="Arial"/>
              <a:buNone/>
              <a:defRPr sz="1800" kern="1200">
                <a:solidFill>
                  <a:schemeClr val="tx1">
                    <a:tint val="75000"/>
                  </a:schemeClr>
                </a:solidFill>
                <a:latin typeface="+mn-lt"/>
                <a:ea typeface="+mn-ea"/>
                <a:cs typeface="+mn-cs"/>
              </a:defRPr>
            </a:lvl3pPr>
            <a:lvl4pPr marL="10287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4pPr>
            <a:lvl5pPr marL="13716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5pPr>
            <a:lvl6pPr marL="17145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6pPr>
            <a:lvl7pPr marL="20574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7pPr>
            <a:lvl8pPr marL="24003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8pPr>
            <a:lvl9pPr marL="27432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9pPr>
          </a:lstStyle>
          <a:p>
            <a:pPr defTabSz="457189">
              <a:lnSpc>
                <a:spcPts val="1600"/>
              </a:lnSpc>
              <a:spcAft>
                <a:spcPts val="800"/>
              </a:spcAft>
              <a:defRPr/>
            </a:pPr>
            <a:r>
              <a:rPr lang="en-US" sz="1600" spc="0" dirty="0">
                <a:solidFill>
                  <a:srgbClr val="000000"/>
                </a:solidFill>
                <a:latin typeface="Arial" panose="020B0604020202020204" pitchFamily="34" charset="0"/>
                <a:cs typeface="Arial" panose="020B0604020202020204" pitchFamily="34" charset="0"/>
                <a:sym typeface="Arial"/>
              </a:rPr>
              <a:t>Note: All data from Finance Director confirmed 5/18/26</a:t>
            </a:r>
          </a:p>
        </p:txBody>
      </p:sp>
      <p:sp>
        <p:nvSpPr>
          <p:cNvPr id="3" name="TextBox 2">
            <a:extLst>
              <a:ext uri="{FF2B5EF4-FFF2-40B4-BE49-F238E27FC236}">
                <a16:creationId xmlns:a16="http://schemas.microsoft.com/office/drawing/2014/main" id="{A009A75D-8E95-31A4-D9FE-7CE14ACFC4EB}"/>
              </a:ext>
            </a:extLst>
          </p:cNvPr>
          <p:cNvSpPr txBox="1"/>
          <p:nvPr/>
        </p:nvSpPr>
        <p:spPr>
          <a:xfrm>
            <a:off x="9207473" y="1402043"/>
            <a:ext cx="2736711" cy="492443"/>
          </a:xfrm>
          <a:prstGeom prst="rect">
            <a:avLst/>
          </a:prstGeom>
        </p:spPr>
        <p:txBody>
          <a:bodyPr vert="horz" wrap="none" lIns="0" tIns="243840" rIns="0" bIns="0" rtlCol="0" anchor="t" anchorCtr="0">
            <a:spAutoFit/>
          </a:bodyPr>
          <a:lstStyle/>
          <a:p>
            <a:pPr defTabSz="457189">
              <a:spcAft>
                <a:spcPts val="1600"/>
              </a:spcAft>
              <a:defRPr/>
            </a:pPr>
            <a:r>
              <a:rPr lang="en-US" sz="1600" b="1" dirty="0">
                <a:solidFill>
                  <a:srgbClr val="44883E"/>
                </a:solidFill>
                <a:latin typeface="Arial" panose="020B0604020202020204" pitchFamily="34" charset="0"/>
                <a:ea typeface="Open Sans Semibold" panose="020B0606030504020204" pitchFamily="34" charset="0"/>
                <a:cs typeface="Arial" panose="020B0604020202020204" pitchFamily="34" charset="0"/>
                <a:sym typeface="Arial"/>
              </a:rPr>
              <a:t>Subsidies paid in CA = 87% </a:t>
            </a:r>
          </a:p>
        </p:txBody>
      </p:sp>
      <p:pic>
        <p:nvPicPr>
          <p:cNvPr id="8" name="Picture 7">
            <a:extLst>
              <a:ext uri="{FF2B5EF4-FFF2-40B4-BE49-F238E27FC236}">
                <a16:creationId xmlns:a16="http://schemas.microsoft.com/office/drawing/2014/main" id="{7E630D8F-8B4F-B75B-D889-D6FAC8A1C5B9}"/>
              </a:ext>
            </a:extLst>
          </p:cNvPr>
          <p:cNvPicPr>
            <a:picLocks noChangeAspect="1"/>
          </p:cNvPicPr>
          <p:nvPr/>
        </p:nvPicPr>
        <p:blipFill>
          <a:blip r:embed="rId3"/>
          <a:stretch>
            <a:fillRect/>
          </a:stretch>
        </p:blipFill>
        <p:spPr>
          <a:xfrm>
            <a:off x="1371600" y="1289387"/>
            <a:ext cx="7804491" cy="4854579"/>
          </a:xfrm>
          <a:prstGeom prst="rect">
            <a:avLst/>
          </a:prstGeom>
        </p:spPr>
      </p:pic>
      <p:sp>
        <p:nvSpPr>
          <p:cNvPr id="2" name="TextBox 1">
            <a:extLst>
              <a:ext uri="{FF2B5EF4-FFF2-40B4-BE49-F238E27FC236}">
                <a16:creationId xmlns:a16="http://schemas.microsoft.com/office/drawing/2014/main" id="{CECE42F4-8CD3-D761-0C77-38D3A9730333}"/>
              </a:ext>
            </a:extLst>
          </p:cNvPr>
          <p:cNvSpPr txBox="1"/>
          <p:nvPr/>
        </p:nvSpPr>
        <p:spPr>
          <a:xfrm>
            <a:off x="9206400" y="2611201"/>
            <a:ext cx="1308756" cy="492443"/>
          </a:xfrm>
          <a:prstGeom prst="rect">
            <a:avLst/>
          </a:prstGeom>
        </p:spPr>
        <p:txBody>
          <a:bodyPr vert="horz" wrap="none" lIns="0" tIns="243840" rIns="0" bIns="0" rtlCol="0" anchor="t" anchorCtr="0">
            <a:spAutoFit/>
          </a:bodyPr>
          <a:lstStyle/>
          <a:p>
            <a:pPr defTabSz="457189">
              <a:spcAft>
                <a:spcPts val="1600"/>
              </a:spcAft>
              <a:defRPr/>
            </a:pPr>
            <a:r>
              <a:rPr lang="en-US" sz="1600" b="1" dirty="0">
                <a:solidFill>
                  <a:srgbClr val="FF0000"/>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Union Grants</a:t>
            </a:r>
          </a:p>
        </p:txBody>
      </p:sp>
      <p:sp>
        <p:nvSpPr>
          <p:cNvPr id="7" name="TextBox 6">
            <a:extLst>
              <a:ext uri="{FF2B5EF4-FFF2-40B4-BE49-F238E27FC236}">
                <a16:creationId xmlns:a16="http://schemas.microsoft.com/office/drawing/2014/main" id="{2F700C7F-E22A-D543-F079-476C7872DF66}"/>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149932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672FB-D3A2-5641-B652-5848FF39873A}"/>
              </a:ext>
            </a:extLst>
          </p:cNvPr>
          <p:cNvSpPr>
            <a:spLocks noGrp="1"/>
          </p:cNvSpPr>
          <p:nvPr>
            <p:ph type="ctrTitle"/>
          </p:nvPr>
        </p:nvSpPr>
        <p:spPr/>
        <p:txBody>
          <a:bodyPr/>
          <a:lstStyle/>
          <a:p>
            <a:r>
              <a:rPr lang="en-US" sz="5333" dirty="0"/>
              <a:t>Drop-Off Site Program Update</a:t>
            </a:r>
          </a:p>
        </p:txBody>
      </p:sp>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1642535" y="4236"/>
            <a:ext cx="10254128" cy="1096433"/>
          </a:xfrm>
        </p:spPr>
        <p:txBody>
          <a:bodyPr/>
          <a:lstStyle/>
          <a:p>
            <a:r>
              <a:rPr lang="en-US" sz="2133" dirty="0">
                <a:latin typeface="Arial" panose="020B0604020202020204" pitchFamily="34" charset="0"/>
                <a:cs typeface="Arial" panose="020B0604020202020204" pitchFamily="34" charset="0"/>
              </a:rPr>
              <a:t>California Carpet Stewardship Program Q1 2026 Approved Results</a:t>
            </a: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33</a:t>
            </a:fld>
            <a:endParaRPr lang="en-US" dirty="0">
              <a:sym typeface="Arial"/>
            </a:endParaRPr>
          </a:p>
        </p:txBody>
      </p:sp>
      <p:sp>
        <p:nvSpPr>
          <p:cNvPr id="3" name="Rectangle 2">
            <a:extLst>
              <a:ext uri="{FF2B5EF4-FFF2-40B4-BE49-F238E27FC236}">
                <a16:creationId xmlns:a16="http://schemas.microsoft.com/office/drawing/2014/main" id="{7E2F027D-9B43-59BC-B212-C9351264B93B}"/>
              </a:ext>
            </a:extLst>
          </p:cNvPr>
          <p:cNvSpPr/>
          <p:nvPr/>
        </p:nvSpPr>
        <p:spPr>
          <a:xfrm>
            <a:off x="1522107" y="1574271"/>
            <a:ext cx="1905565" cy="3661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342900" rtl="0" eaLnBrk="1" latinLnBrk="0" hangingPunct="1">
              <a:defRPr sz="1350" kern="1200">
                <a:solidFill>
                  <a:schemeClr val="lt1"/>
                </a:solidFill>
                <a:latin typeface="+mn-lt"/>
                <a:ea typeface="+mn-ea"/>
                <a:cs typeface="+mn-cs"/>
              </a:defRPr>
            </a:lvl1pPr>
            <a:lvl2pPr marL="342900" algn="l" defTabSz="342900" rtl="0" eaLnBrk="1" latinLnBrk="0" hangingPunct="1">
              <a:defRPr sz="1350" kern="1200">
                <a:solidFill>
                  <a:schemeClr val="lt1"/>
                </a:solidFill>
                <a:latin typeface="+mn-lt"/>
                <a:ea typeface="+mn-ea"/>
                <a:cs typeface="+mn-cs"/>
              </a:defRPr>
            </a:lvl2pPr>
            <a:lvl3pPr marL="685800" algn="l" defTabSz="342900" rtl="0" eaLnBrk="1" latinLnBrk="0" hangingPunct="1">
              <a:defRPr sz="1350" kern="1200">
                <a:solidFill>
                  <a:schemeClr val="lt1"/>
                </a:solidFill>
                <a:latin typeface="+mn-lt"/>
                <a:ea typeface="+mn-ea"/>
                <a:cs typeface="+mn-cs"/>
              </a:defRPr>
            </a:lvl3pPr>
            <a:lvl4pPr marL="1028700" algn="l" defTabSz="342900" rtl="0" eaLnBrk="1" latinLnBrk="0" hangingPunct="1">
              <a:defRPr sz="1350" kern="1200">
                <a:solidFill>
                  <a:schemeClr val="lt1"/>
                </a:solidFill>
                <a:latin typeface="+mn-lt"/>
                <a:ea typeface="+mn-ea"/>
                <a:cs typeface="+mn-cs"/>
              </a:defRPr>
            </a:lvl4pPr>
            <a:lvl5pPr marL="1371600" algn="l" defTabSz="342900" rtl="0" eaLnBrk="1" latinLnBrk="0" hangingPunct="1">
              <a:defRPr sz="1350" kern="1200">
                <a:solidFill>
                  <a:schemeClr val="lt1"/>
                </a:solidFill>
                <a:latin typeface="+mn-lt"/>
                <a:ea typeface="+mn-ea"/>
                <a:cs typeface="+mn-cs"/>
              </a:defRPr>
            </a:lvl5pPr>
            <a:lvl6pPr marL="1714500" algn="l" defTabSz="342900" rtl="0" eaLnBrk="1" latinLnBrk="0" hangingPunct="1">
              <a:defRPr sz="1350" kern="1200">
                <a:solidFill>
                  <a:schemeClr val="lt1"/>
                </a:solidFill>
                <a:latin typeface="+mn-lt"/>
                <a:ea typeface="+mn-ea"/>
                <a:cs typeface="+mn-cs"/>
              </a:defRPr>
            </a:lvl6pPr>
            <a:lvl7pPr marL="2057400" algn="l" defTabSz="342900" rtl="0" eaLnBrk="1" latinLnBrk="0" hangingPunct="1">
              <a:defRPr sz="1350" kern="1200">
                <a:solidFill>
                  <a:schemeClr val="lt1"/>
                </a:solidFill>
                <a:latin typeface="+mn-lt"/>
                <a:ea typeface="+mn-ea"/>
                <a:cs typeface="+mn-cs"/>
              </a:defRPr>
            </a:lvl7pPr>
            <a:lvl8pPr marL="2400300" algn="l" defTabSz="342900" rtl="0" eaLnBrk="1" latinLnBrk="0" hangingPunct="1">
              <a:defRPr sz="1350" kern="1200">
                <a:solidFill>
                  <a:schemeClr val="lt1"/>
                </a:solidFill>
                <a:latin typeface="+mn-lt"/>
                <a:ea typeface="+mn-ea"/>
                <a:cs typeface="+mn-cs"/>
              </a:defRPr>
            </a:lvl8pPr>
            <a:lvl9pPr marL="2743200" algn="l" defTabSz="342900" rtl="0" eaLnBrk="1" latinLnBrk="0" hangingPunct="1">
              <a:defRPr sz="1350" kern="1200">
                <a:solidFill>
                  <a:schemeClr val="lt1"/>
                </a:solidFill>
                <a:latin typeface="+mn-lt"/>
                <a:ea typeface="+mn-ea"/>
                <a:cs typeface="+mn-cs"/>
              </a:defRPr>
            </a:lvl9pPr>
          </a:lstStyle>
          <a:p>
            <a:pPr algn="ctr" defTabSz="457189">
              <a:defRPr/>
            </a:pPr>
            <a:endParaRPr lang="en-US" sz="1800" dirty="0">
              <a:solidFill>
                <a:srgbClr val="FFFFFF"/>
              </a:solidFill>
              <a:latin typeface="Calibri"/>
              <a:sym typeface="Arial"/>
            </a:endParaRPr>
          </a:p>
        </p:txBody>
      </p:sp>
      <p:sp>
        <p:nvSpPr>
          <p:cNvPr id="6" name="TextBox 5">
            <a:extLst>
              <a:ext uri="{FF2B5EF4-FFF2-40B4-BE49-F238E27FC236}">
                <a16:creationId xmlns:a16="http://schemas.microsoft.com/office/drawing/2014/main" id="{AF7E855B-2CB3-2442-67CA-7671E6E46458}"/>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9815536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1642535" y="4236"/>
            <a:ext cx="10254128" cy="1096433"/>
          </a:xfrm>
        </p:spPr>
        <p:txBody>
          <a:bodyPr/>
          <a:lstStyle/>
          <a:p>
            <a:r>
              <a:rPr lang="en-US" dirty="0">
                <a:latin typeface="Arial" panose="020B0604020202020204" pitchFamily="34" charset="0"/>
                <a:cs typeface="Arial" panose="020B0604020202020204" pitchFamily="34" charset="0"/>
              </a:rPr>
              <a:t>Total Drop-off Sites</a:t>
            </a:r>
            <a:r>
              <a:rPr lang="en-US" b="1" baseline="30000" dirty="0">
                <a:solidFill>
                  <a:srgbClr val="A7D500"/>
                </a:solidFill>
                <a:latin typeface="Arial" panose="020B0604020202020204" pitchFamily="34" charset="0"/>
                <a:ea typeface="Open Sans Semibold" panose="020B0606030504020204" pitchFamily="34" charset="0"/>
                <a:cs typeface="Arial" panose="020B0604020202020204" pitchFamily="34" charset="0"/>
              </a:rPr>
              <a:t> </a:t>
            </a: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34</a:t>
            </a:fld>
            <a:endParaRPr lang="en-US" dirty="0">
              <a:sym typeface="Arial"/>
            </a:endParaRPr>
          </a:p>
        </p:txBody>
      </p:sp>
      <p:sp>
        <p:nvSpPr>
          <p:cNvPr id="6" name="Subtitle 2">
            <a:extLst>
              <a:ext uri="{FF2B5EF4-FFF2-40B4-BE49-F238E27FC236}">
                <a16:creationId xmlns:a16="http://schemas.microsoft.com/office/drawing/2014/main" id="{3CF2C5A6-1FE7-4C0B-AC37-CA3DF54ABB16}"/>
              </a:ext>
            </a:extLst>
          </p:cNvPr>
          <p:cNvSpPr txBox="1">
            <a:spLocks/>
          </p:cNvSpPr>
          <p:nvPr/>
        </p:nvSpPr>
        <p:spPr>
          <a:xfrm>
            <a:off x="861706" y="6148670"/>
            <a:ext cx="10669895" cy="389850"/>
          </a:xfrm>
          <a:prstGeom prst="rect">
            <a:avLst/>
          </a:prstGeom>
        </p:spPr>
        <p:txBody>
          <a:bodyPr wrap="square" lIns="0" tIns="182880" rIns="0" bIns="0">
            <a:spAutoFit/>
          </a:bodyPr>
          <a:lstStyle>
            <a:lvl1pPr marL="0" indent="0" algn="l" defTabSz="342900" rtl="0" eaLnBrk="1" latinLnBrk="0" hangingPunct="1">
              <a:lnSpc>
                <a:spcPts val="2400"/>
              </a:lnSpc>
              <a:spcBef>
                <a:spcPts val="0"/>
              </a:spcBef>
              <a:spcAft>
                <a:spcPts val="1200"/>
              </a:spcAft>
              <a:buFont typeface="Arial"/>
              <a:buNone/>
              <a:defRPr sz="2200" kern="1200" spc="-40" baseline="0">
                <a:solidFill>
                  <a:srgbClr val="575757"/>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defTabSz="342900" rtl="0" eaLnBrk="1" latinLnBrk="0" hangingPunct="1">
              <a:spcBef>
                <a:spcPct val="20000"/>
              </a:spcBef>
              <a:buFont typeface="Arial"/>
              <a:buNone/>
              <a:defRPr sz="2100" kern="1200">
                <a:solidFill>
                  <a:schemeClr val="tx1">
                    <a:tint val="75000"/>
                  </a:schemeClr>
                </a:solidFill>
                <a:latin typeface="+mn-lt"/>
                <a:ea typeface="+mn-ea"/>
                <a:cs typeface="+mn-cs"/>
              </a:defRPr>
            </a:lvl2pPr>
            <a:lvl3pPr marL="685800" indent="0" algn="ctr" defTabSz="342900" rtl="0" eaLnBrk="1" latinLnBrk="0" hangingPunct="1">
              <a:spcBef>
                <a:spcPct val="20000"/>
              </a:spcBef>
              <a:buFont typeface="Arial"/>
              <a:buNone/>
              <a:defRPr sz="1800" kern="1200">
                <a:solidFill>
                  <a:schemeClr val="tx1">
                    <a:tint val="75000"/>
                  </a:schemeClr>
                </a:solidFill>
                <a:latin typeface="+mn-lt"/>
                <a:ea typeface="+mn-ea"/>
                <a:cs typeface="+mn-cs"/>
              </a:defRPr>
            </a:lvl3pPr>
            <a:lvl4pPr marL="10287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4pPr>
            <a:lvl5pPr marL="13716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5pPr>
            <a:lvl6pPr marL="17145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6pPr>
            <a:lvl7pPr marL="20574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7pPr>
            <a:lvl8pPr marL="24003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8pPr>
            <a:lvl9pPr marL="27432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9pPr>
          </a:lstStyle>
          <a:p>
            <a:pPr defTabSz="457189">
              <a:lnSpc>
                <a:spcPts val="1600"/>
              </a:lnSpc>
              <a:spcAft>
                <a:spcPts val="800"/>
              </a:spcAft>
              <a:defRPr/>
            </a:pPr>
            <a:r>
              <a:rPr lang="en-US" sz="1600" spc="0" dirty="0">
                <a:solidFill>
                  <a:srgbClr val="666666">
                    <a:lumMod val="75000"/>
                  </a:srgbClr>
                </a:solidFill>
                <a:latin typeface="Arial" panose="020B0604020202020204" pitchFamily="34" charset="0"/>
                <a:cs typeface="Arial" panose="020B0604020202020204" pitchFamily="34" charset="0"/>
                <a:sym typeface="Arial"/>
              </a:rPr>
              <a:t>Note: Public drop-off site data includes </a:t>
            </a:r>
            <a:r>
              <a:rPr lang="en-US" sz="1600" b="1" spc="0" dirty="0">
                <a:solidFill>
                  <a:srgbClr val="666666">
                    <a:lumMod val="75000"/>
                  </a:srgbClr>
                </a:solidFill>
                <a:latin typeface="Arial" panose="020B0604020202020204" pitchFamily="34" charset="0"/>
                <a:cs typeface="Arial" panose="020B0604020202020204" pitchFamily="34" charset="0"/>
                <a:sym typeface="Arial"/>
              </a:rPr>
              <a:t>FOUR</a:t>
            </a:r>
            <a:r>
              <a:rPr lang="en-US" sz="1600" spc="0" dirty="0">
                <a:solidFill>
                  <a:srgbClr val="666666">
                    <a:lumMod val="75000"/>
                  </a:srgbClr>
                </a:solidFill>
                <a:latin typeface="Arial" panose="020B0604020202020204" pitchFamily="34" charset="0"/>
                <a:cs typeface="Arial" panose="020B0604020202020204" pitchFamily="34" charset="0"/>
                <a:sym typeface="Arial"/>
              </a:rPr>
              <a:t> regional distribution sites.</a:t>
            </a:r>
          </a:p>
        </p:txBody>
      </p:sp>
      <p:pic>
        <p:nvPicPr>
          <p:cNvPr id="8" name="Picture 7">
            <a:extLst>
              <a:ext uri="{FF2B5EF4-FFF2-40B4-BE49-F238E27FC236}">
                <a16:creationId xmlns:a16="http://schemas.microsoft.com/office/drawing/2014/main" id="{F7BB5402-E900-8E58-4E30-50CE44ABA86B}"/>
              </a:ext>
            </a:extLst>
          </p:cNvPr>
          <p:cNvPicPr>
            <a:picLocks noChangeAspect="1"/>
          </p:cNvPicPr>
          <p:nvPr/>
        </p:nvPicPr>
        <p:blipFill>
          <a:blip r:embed="rId3"/>
          <a:stretch>
            <a:fillRect/>
          </a:stretch>
        </p:blipFill>
        <p:spPr>
          <a:xfrm>
            <a:off x="341819" y="1308350"/>
            <a:ext cx="11266384" cy="4950381"/>
          </a:xfrm>
          <a:prstGeom prst="rect">
            <a:avLst/>
          </a:prstGeom>
        </p:spPr>
      </p:pic>
      <p:sp>
        <p:nvSpPr>
          <p:cNvPr id="2" name="TextBox 1">
            <a:extLst>
              <a:ext uri="{FF2B5EF4-FFF2-40B4-BE49-F238E27FC236}">
                <a16:creationId xmlns:a16="http://schemas.microsoft.com/office/drawing/2014/main" id="{921456FA-9604-0A7C-267F-5EF48EBC9AF9}"/>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499659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F8258F5-E170-5F1F-5AC9-7F10D9C088AA}"/>
              </a:ext>
            </a:extLst>
          </p:cNvPr>
          <p:cNvSpPr/>
          <p:nvPr/>
        </p:nvSpPr>
        <p:spPr>
          <a:xfrm>
            <a:off x="1464733" y="1667933"/>
            <a:ext cx="1625600" cy="3048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dirty="0">
              <a:solidFill>
                <a:srgbClr val="FFFFFF"/>
              </a:solidFill>
              <a:latin typeface="Calibri"/>
              <a:sym typeface="Arial"/>
            </a:endParaRPr>
          </a:p>
        </p:txBody>
      </p:sp>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1642535" y="4236"/>
            <a:ext cx="10254128" cy="1096433"/>
          </a:xfrm>
        </p:spPr>
        <p:txBody>
          <a:bodyPr/>
          <a:lstStyle/>
          <a:p>
            <a:r>
              <a:rPr lang="en-US" dirty="0">
                <a:latin typeface="Arial" panose="020B0604020202020204" pitchFamily="34" charset="0"/>
                <a:cs typeface="Arial" panose="020B0604020202020204" pitchFamily="34" charset="0"/>
              </a:rPr>
              <a:t>Annual Cost Comparison </a:t>
            </a:r>
            <a:endParaRPr lang="en-US" b="1" baseline="30000" dirty="0">
              <a:solidFill>
                <a:srgbClr val="A7D500"/>
              </a:solidFill>
              <a:latin typeface="Arial" panose="020B0604020202020204" pitchFamily="34" charset="0"/>
              <a:ea typeface="Open Sans Semibold" panose="020B0606030504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35</a:t>
            </a:fld>
            <a:endParaRPr lang="en-US" dirty="0">
              <a:sym typeface="Arial"/>
            </a:endParaRPr>
          </a:p>
        </p:txBody>
      </p:sp>
      <p:sp>
        <p:nvSpPr>
          <p:cNvPr id="8" name="Subtitle 2">
            <a:extLst>
              <a:ext uri="{FF2B5EF4-FFF2-40B4-BE49-F238E27FC236}">
                <a16:creationId xmlns:a16="http://schemas.microsoft.com/office/drawing/2014/main" id="{DD247D3A-9D53-9441-BFFF-DE72D99C358E}"/>
              </a:ext>
            </a:extLst>
          </p:cNvPr>
          <p:cNvSpPr txBox="1">
            <a:spLocks/>
          </p:cNvSpPr>
          <p:nvPr/>
        </p:nvSpPr>
        <p:spPr>
          <a:xfrm>
            <a:off x="1843977" y="6148322"/>
            <a:ext cx="8504047" cy="451406"/>
          </a:xfrm>
          <a:prstGeom prst="rect">
            <a:avLst/>
          </a:prstGeom>
          <a:solidFill>
            <a:schemeClr val="bg1"/>
          </a:solidFill>
        </p:spPr>
        <p:txBody>
          <a:bodyPr wrap="square" lIns="121920" tIns="121920" rIns="121920" bIns="121920">
            <a:spAutoFit/>
          </a:bodyPr>
          <a:lstStyle>
            <a:lvl1pPr marL="0" indent="0" algn="l" defTabSz="342900" rtl="0" eaLnBrk="1" latinLnBrk="0" hangingPunct="1">
              <a:lnSpc>
                <a:spcPts val="2400"/>
              </a:lnSpc>
              <a:spcBef>
                <a:spcPts val="0"/>
              </a:spcBef>
              <a:spcAft>
                <a:spcPts val="1200"/>
              </a:spcAft>
              <a:buFont typeface="Arial"/>
              <a:buNone/>
              <a:defRPr sz="2200" kern="1200" spc="-40" baseline="0">
                <a:solidFill>
                  <a:srgbClr val="575757"/>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defTabSz="342900" rtl="0" eaLnBrk="1" latinLnBrk="0" hangingPunct="1">
              <a:spcBef>
                <a:spcPct val="20000"/>
              </a:spcBef>
              <a:buFont typeface="Arial"/>
              <a:buNone/>
              <a:defRPr sz="2100" kern="1200">
                <a:solidFill>
                  <a:schemeClr val="tx1">
                    <a:tint val="75000"/>
                  </a:schemeClr>
                </a:solidFill>
                <a:latin typeface="+mn-lt"/>
                <a:ea typeface="+mn-ea"/>
                <a:cs typeface="+mn-cs"/>
              </a:defRPr>
            </a:lvl2pPr>
            <a:lvl3pPr marL="685800" indent="0" algn="ctr" defTabSz="342900" rtl="0" eaLnBrk="1" latinLnBrk="0" hangingPunct="1">
              <a:spcBef>
                <a:spcPct val="20000"/>
              </a:spcBef>
              <a:buFont typeface="Arial"/>
              <a:buNone/>
              <a:defRPr sz="1800" kern="1200">
                <a:solidFill>
                  <a:schemeClr val="tx1">
                    <a:tint val="75000"/>
                  </a:schemeClr>
                </a:solidFill>
                <a:latin typeface="+mn-lt"/>
                <a:ea typeface="+mn-ea"/>
                <a:cs typeface="+mn-cs"/>
              </a:defRPr>
            </a:lvl3pPr>
            <a:lvl4pPr marL="10287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4pPr>
            <a:lvl5pPr marL="13716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5pPr>
            <a:lvl6pPr marL="17145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6pPr>
            <a:lvl7pPr marL="20574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7pPr>
            <a:lvl8pPr marL="24003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8pPr>
            <a:lvl9pPr marL="27432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9pPr>
          </a:lstStyle>
          <a:p>
            <a:pPr algn="ctr" defTabSz="457189">
              <a:lnSpc>
                <a:spcPts val="1600"/>
              </a:lnSpc>
              <a:spcAft>
                <a:spcPts val="800"/>
              </a:spcAft>
              <a:defRPr/>
            </a:pPr>
            <a:r>
              <a:rPr lang="en-US" sz="1600" dirty="0">
                <a:solidFill>
                  <a:srgbClr val="666666">
                    <a:lumMod val="75000"/>
                  </a:srgbClr>
                </a:solidFill>
                <a:latin typeface="Arial" panose="020B0604020202020204" pitchFamily="34" charset="0"/>
                <a:cs typeface="Arial" panose="020B0604020202020204" pitchFamily="34" charset="0"/>
                <a:sym typeface="Arial"/>
              </a:rPr>
              <a:t>% of 2025 Total Program Costs: Hauling: 70% | Storage: 11% | Recycling Fees: 19%</a:t>
            </a:r>
          </a:p>
        </p:txBody>
      </p:sp>
      <p:pic>
        <p:nvPicPr>
          <p:cNvPr id="9" name="Picture 8">
            <a:extLst>
              <a:ext uri="{FF2B5EF4-FFF2-40B4-BE49-F238E27FC236}">
                <a16:creationId xmlns:a16="http://schemas.microsoft.com/office/drawing/2014/main" id="{2E67B2AE-3170-2192-9A9D-8E52A11557A5}"/>
              </a:ext>
            </a:extLst>
          </p:cNvPr>
          <p:cNvPicPr>
            <a:picLocks noChangeAspect="1"/>
          </p:cNvPicPr>
          <p:nvPr/>
        </p:nvPicPr>
        <p:blipFill>
          <a:blip r:embed="rId3"/>
          <a:stretch>
            <a:fillRect/>
          </a:stretch>
        </p:blipFill>
        <p:spPr>
          <a:xfrm>
            <a:off x="332747" y="1421352"/>
            <a:ext cx="11526503" cy="4812193"/>
          </a:xfrm>
          <a:prstGeom prst="rect">
            <a:avLst/>
          </a:prstGeom>
        </p:spPr>
      </p:pic>
      <p:sp>
        <p:nvSpPr>
          <p:cNvPr id="2" name="TextBox 1">
            <a:extLst>
              <a:ext uri="{FF2B5EF4-FFF2-40B4-BE49-F238E27FC236}">
                <a16:creationId xmlns:a16="http://schemas.microsoft.com/office/drawing/2014/main" id="{A227EF8E-07B4-6E06-6BFC-668C9ADB71FE}"/>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15579953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0E802C-5FA9-5A0D-D31F-C81E42C3ACCE}"/>
              </a:ext>
            </a:extLst>
          </p:cNvPr>
          <p:cNvSpPr/>
          <p:nvPr/>
        </p:nvSpPr>
        <p:spPr>
          <a:xfrm>
            <a:off x="1481667" y="1701800"/>
            <a:ext cx="1651000" cy="211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dirty="0">
              <a:solidFill>
                <a:srgbClr val="FFFFFF"/>
              </a:solidFill>
              <a:latin typeface="Calibri"/>
              <a:sym typeface="Arial"/>
            </a:endParaRPr>
          </a:p>
        </p:txBody>
      </p:sp>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1642535" y="4236"/>
            <a:ext cx="10254128" cy="1096433"/>
          </a:xfrm>
        </p:spPr>
        <p:txBody>
          <a:bodyPr/>
          <a:lstStyle/>
          <a:p>
            <a:r>
              <a:rPr lang="en-US" dirty="0">
                <a:latin typeface="Arial" panose="020B0604020202020204" pitchFamily="34" charset="0"/>
                <a:cs typeface="Arial" panose="020B0604020202020204" pitchFamily="34" charset="0"/>
              </a:rPr>
              <a:t>Material Collected by CARE Drop-Off Sites (Annual) </a:t>
            </a:r>
            <a:endParaRPr lang="en-US" b="1" baseline="30000" dirty="0">
              <a:solidFill>
                <a:srgbClr val="A7D500"/>
              </a:solidFill>
              <a:latin typeface="Arial" panose="020B0604020202020204" pitchFamily="34" charset="0"/>
              <a:ea typeface="Open Sans Semibold" panose="020B0606030504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36</a:t>
            </a:fld>
            <a:endParaRPr lang="en-US" dirty="0">
              <a:sym typeface="Arial"/>
            </a:endParaRPr>
          </a:p>
        </p:txBody>
      </p:sp>
      <p:sp>
        <p:nvSpPr>
          <p:cNvPr id="8" name="Subtitle 2">
            <a:extLst>
              <a:ext uri="{FF2B5EF4-FFF2-40B4-BE49-F238E27FC236}">
                <a16:creationId xmlns:a16="http://schemas.microsoft.com/office/drawing/2014/main" id="{DD247D3A-9D53-9441-BFFF-DE72D99C358E}"/>
              </a:ext>
            </a:extLst>
          </p:cNvPr>
          <p:cNvSpPr txBox="1">
            <a:spLocks/>
          </p:cNvSpPr>
          <p:nvPr/>
        </p:nvSpPr>
        <p:spPr>
          <a:xfrm>
            <a:off x="1352713" y="5694765"/>
            <a:ext cx="9486575" cy="830868"/>
          </a:xfrm>
          <a:prstGeom prst="rect">
            <a:avLst/>
          </a:prstGeom>
          <a:solidFill>
            <a:schemeClr val="bg1"/>
          </a:solidFill>
        </p:spPr>
        <p:txBody>
          <a:bodyPr wrap="square" lIns="121920" tIns="121920" rIns="121920" bIns="121920">
            <a:spAutoFit/>
          </a:bodyPr>
          <a:lstStyle>
            <a:lvl1pPr marL="0" indent="0" algn="l" defTabSz="342900" rtl="0" eaLnBrk="1" latinLnBrk="0" hangingPunct="1">
              <a:lnSpc>
                <a:spcPts val="2400"/>
              </a:lnSpc>
              <a:spcBef>
                <a:spcPts val="0"/>
              </a:spcBef>
              <a:spcAft>
                <a:spcPts val="1200"/>
              </a:spcAft>
              <a:buFont typeface="Arial"/>
              <a:buNone/>
              <a:defRPr sz="2200" kern="1200" spc="-40" baseline="0">
                <a:solidFill>
                  <a:srgbClr val="575757"/>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defTabSz="342900" rtl="0" eaLnBrk="1" latinLnBrk="0" hangingPunct="1">
              <a:spcBef>
                <a:spcPct val="20000"/>
              </a:spcBef>
              <a:buFont typeface="Arial"/>
              <a:buNone/>
              <a:defRPr sz="2100" kern="1200">
                <a:solidFill>
                  <a:schemeClr val="tx1">
                    <a:tint val="75000"/>
                  </a:schemeClr>
                </a:solidFill>
                <a:latin typeface="+mn-lt"/>
                <a:ea typeface="+mn-ea"/>
                <a:cs typeface="+mn-cs"/>
              </a:defRPr>
            </a:lvl2pPr>
            <a:lvl3pPr marL="685800" indent="0" algn="ctr" defTabSz="342900" rtl="0" eaLnBrk="1" latinLnBrk="0" hangingPunct="1">
              <a:spcBef>
                <a:spcPct val="20000"/>
              </a:spcBef>
              <a:buFont typeface="Arial"/>
              <a:buNone/>
              <a:defRPr sz="1800" kern="1200">
                <a:solidFill>
                  <a:schemeClr val="tx1">
                    <a:tint val="75000"/>
                  </a:schemeClr>
                </a:solidFill>
                <a:latin typeface="+mn-lt"/>
                <a:ea typeface="+mn-ea"/>
                <a:cs typeface="+mn-cs"/>
              </a:defRPr>
            </a:lvl3pPr>
            <a:lvl4pPr marL="10287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4pPr>
            <a:lvl5pPr marL="13716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5pPr>
            <a:lvl6pPr marL="17145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6pPr>
            <a:lvl7pPr marL="20574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7pPr>
            <a:lvl8pPr marL="24003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8pPr>
            <a:lvl9pPr marL="27432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9pPr>
          </a:lstStyle>
          <a:p>
            <a:pPr defTabSz="457189">
              <a:lnSpc>
                <a:spcPts val="1867"/>
              </a:lnSpc>
              <a:spcAft>
                <a:spcPts val="933"/>
              </a:spcAft>
              <a:defRPr/>
            </a:pPr>
            <a:r>
              <a:rPr lang="en-US" sz="1467" dirty="0">
                <a:solidFill>
                  <a:srgbClr val="666666">
                    <a:lumMod val="75000"/>
                  </a:srgbClr>
                </a:solidFill>
                <a:latin typeface="Arial" panose="020B0604020202020204" pitchFamily="34" charset="0"/>
                <a:cs typeface="Arial" panose="020B0604020202020204" pitchFamily="34" charset="0"/>
                <a:sym typeface="Arial"/>
              </a:rPr>
              <a:t>2026 lbs. collected: </a:t>
            </a:r>
            <a:r>
              <a:rPr lang="en-US" sz="1467" b="1" dirty="0">
                <a:solidFill>
                  <a:srgbClr val="666666">
                    <a:lumMod val="75000"/>
                  </a:srgbClr>
                </a:solidFill>
                <a:latin typeface="Arial" panose="020B0604020202020204" pitchFamily="34" charset="0"/>
                <a:cs typeface="Arial" panose="020B0604020202020204" pitchFamily="34" charset="0"/>
                <a:sym typeface="Arial"/>
              </a:rPr>
              <a:t>27% of total 2025 lbs. collected</a:t>
            </a:r>
          </a:p>
          <a:p>
            <a:pPr defTabSz="457189">
              <a:lnSpc>
                <a:spcPts val="1867"/>
              </a:lnSpc>
              <a:spcAft>
                <a:spcPts val="933"/>
              </a:spcAft>
              <a:defRPr/>
            </a:pPr>
            <a:r>
              <a:rPr lang="en-US" sz="1467" dirty="0">
                <a:solidFill>
                  <a:srgbClr val="666666">
                    <a:lumMod val="75000"/>
                  </a:srgbClr>
                </a:solidFill>
                <a:latin typeface="Arial" panose="020B0604020202020204" pitchFamily="34" charset="0"/>
                <a:cs typeface="Arial" panose="020B0604020202020204" pitchFamily="34" charset="0"/>
                <a:sym typeface="Arial"/>
              </a:rPr>
              <a:t>Q1 2026 lbs. collected: </a:t>
            </a:r>
            <a:r>
              <a:rPr lang="en-US" sz="1467" b="1" dirty="0">
                <a:solidFill>
                  <a:srgbClr val="666666">
                    <a:lumMod val="75000"/>
                  </a:srgbClr>
                </a:solidFill>
                <a:latin typeface="Arial" panose="020B0604020202020204" pitchFamily="34" charset="0"/>
                <a:cs typeface="Arial" panose="020B0604020202020204" pitchFamily="34" charset="0"/>
                <a:sym typeface="Arial"/>
              </a:rPr>
              <a:t>6% decrease </a:t>
            </a:r>
            <a:r>
              <a:rPr lang="en-US" sz="1467" dirty="0">
                <a:solidFill>
                  <a:srgbClr val="666666">
                    <a:lumMod val="75000"/>
                  </a:srgbClr>
                </a:solidFill>
                <a:latin typeface="Arial" panose="020B0604020202020204" pitchFamily="34" charset="0"/>
                <a:cs typeface="Arial" panose="020B0604020202020204" pitchFamily="34" charset="0"/>
                <a:sym typeface="Arial"/>
              </a:rPr>
              <a:t>from Q4 2025 lbs.</a:t>
            </a:r>
            <a:r>
              <a:rPr lang="en-US" sz="1467" b="1" dirty="0">
                <a:solidFill>
                  <a:srgbClr val="666666">
                    <a:lumMod val="75000"/>
                  </a:srgbClr>
                </a:solidFill>
                <a:latin typeface="Arial" panose="020B0604020202020204" pitchFamily="34" charset="0"/>
                <a:cs typeface="Arial" panose="020B0604020202020204" pitchFamily="34" charset="0"/>
                <a:sym typeface="Arial"/>
              </a:rPr>
              <a:t>; 43% increase </a:t>
            </a:r>
            <a:r>
              <a:rPr lang="en-US" sz="1467" dirty="0">
                <a:solidFill>
                  <a:srgbClr val="666666">
                    <a:lumMod val="75000"/>
                  </a:srgbClr>
                </a:solidFill>
                <a:latin typeface="Arial" panose="020B0604020202020204" pitchFamily="34" charset="0"/>
                <a:cs typeface="Arial" panose="020B0604020202020204" pitchFamily="34" charset="0"/>
                <a:sym typeface="Arial"/>
              </a:rPr>
              <a:t>from Q1 2025 lbs. collected</a:t>
            </a:r>
          </a:p>
        </p:txBody>
      </p:sp>
      <p:pic>
        <p:nvPicPr>
          <p:cNvPr id="9" name="Picture 8">
            <a:extLst>
              <a:ext uri="{FF2B5EF4-FFF2-40B4-BE49-F238E27FC236}">
                <a16:creationId xmlns:a16="http://schemas.microsoft.com/office/drawing/2014/main" id="{616BA3CC-66E1-A53B-BE47-77AE71BB4C6D}"/>
              </a:ext>
            </a:extLst>
          </p:cNvPr>
          <p:cNvPicPr>
            <a:picLocks noChangeAspect="1"/>
          </p:cNvPicPr>
          <p:nvPr/>
        </p:nvPicPr>
        <p:blipFill>
          <a:blip r:embed="rId3"/>
          <a:stretch>
            <a:fillRect/>
          </a:stretch>
        </p:blipFill>
        <p:spPr>
          <a:xfrm>
            <a:off x="609125" y="1168077"/>
            <a:ext cx="10973751" cy="4543945"/>
          </a:xfrm>
          <a:prstGeom prst="rect">
            <a:avLst/>
          </a:prstGeom>
        </p:spPr>
      </p:pic>
      <p:sp>
        <p:nvSpPr>
          <p:cNvPr id="2" name="TextBox 1">
            <a:extLst>
              <a:ext uri="{FF2B5EF4-FFF2-40B4-BE49-F238E27FC236}">
                <a16:creationId xmlns:a16="http://schemas.microsoft.com/office/drawing/2014/main" id="{0C2DC00C-597C-D600-9603-10CA355F8978}"/>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0327553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69B67-47A2-0F64-8072-8317768381B8}"/>
              </a:ext>
            </a:extLst>
          </p:cNvPr>
          <p:cNvSpPr/>
          <p:nvPr/>
        </p:nvSpPr>
        <p:spPr>
          <a:xfrm>
            <a:off x="1473200" y="1727200"/>
            <a:ext cx="1727200" cy="2032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dirty="0">
              <a:solidFill>
                <a:srgbClr val="FFFFFF"/>
              </a:solidFill>
              <a:latin typeface="Calibri"/>
              <a:sym typeface="Arial"/>
            </a:endParaRPr>
          </a:p>
        </p:txBody>
      </p:sp>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4031916" y="4236"/>
            <a:ext cx="7864747" cy="1096433"/>
          </a:xfrm>
        </p:spPr>
        <p:txBody>
          <a:bodyPr/>
          <a:lstStyle/>
          <a:p>
            <a:r>
              <a:rPr lang="en-US" dirty="0">
                <a:latin typeface="Arial" panose="020B0604020202020204" pitchFamily="34" charset="0"/>
                <a:cs typeface="Arial" panose="020B0604020202020204" pitchFamily="34" charset="0"/>
              </a:rPr>
              <a:t>Private vs. Public Collection Sites    </a:t>
            </a:r>
            <a:endParaRPr lang="en-US" b="1" baseline="30000" dirty="0">
              <a:solidFill>
                <a:srgbClr val="A7D500"/>
              </a:solidFill>
              <a:latin typeface="Arial" panose="020B0604020202020204" pitchFamily="34" charset="0"/>
              <a:ea typeface="Open Sans Semibold" panose="020B0606030504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37</a:t>
            </a:fld>
            <a:endParaRPr lang="en-US" dirty="0">
              <a:sym typeface="Arial"/>
            </a:endParaRPr>
          </a:p>
        </p:txBody>
      </p:sp>
      <p:pic>
        <p:nvPicPr>
          <p:cNvPr id="8" name="Picture 7">
            <a:extLst>
              <a:ext uri="{FF2B5EF4-FFF2-40B4-BE49-F238E27FC236}">
                <a16:creationId xmlns:a16="http://schemas.microsoft.com/office/drawing/2014/main" id="{7831A986-03F2-DAE1-6302-497EC3316D88}"/>
              </a:ext>
            </a:extLst>
          </p:cNvPr>
          <p:cNvPicPr>
            <a:picLocks noChangeAspect="1"/>
          </p:cNvPicPr>
          <p:nvPr/>
        </p:nvPicPr>
        <p:blipFill>
          <a:blip r:embed="rId3"/>
          <a:stretch>
            <a:fillRect/>
          </a:stretch>
        </p:blipFill>
        <p:spPr>
          <a:xfrm>
            <a:off x="548991" y="1215581"/>
            <a:ext cx="11347672" cy="4966639"/>
          </a:xfrm>
          <a:prstGeom prst="rect">
            <a:avLst/>
          </a:prstGeom>
        </p:spPr>
      </p:pic>
      <p:sp>
        <p:nvSpPr>
          <p:cNvPr id="2" name="TextBox 1">
            <a:extLst>
              <a:ext uri="{FF2B5EF4-FFF2-40B4-BE49-F238E27FC236}">
                <a16:creationId xmlns:a16="http://schemas.microsoft.com/office/drawing/2014/main" id="{98D91472-3FB4-7788-EFE8-3272AB7EC6CD}"/>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41689035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817A995-4F55-4424-ADE7-5EDDEEFFC963}"/>
              </a:ext>
            </a:extLst>
          </p:cNvPr>
          <p:cNvGraphicFramePr>
            <a:graphicFrameLocks/>
          </p:cNvGraphicFramePr>
          <p:nvPr/>
        </p:nvGraphicFramePr>
        <p:xfrm>
          <a:off x="496628" y="1284701"/>
          <a:ext cx="11198745" cy="5264721"/>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AFE65F2B-C2A9-4E04-7D24-FDBC2DB5E96C}"/>
              </a:ext>
            </a:extLst>
          </p:cNvPr>
          <p:cNvSpPr/>
          <p:nvPr/>
        </p:nvSpPr>
        <p:spPr>
          <a:xfrm>
            <a:off x="2256885" y="1518525"/>
            <a:ext cx="2911940" cy="1146193"/>
          </a:xfrm>
          <a:prstGeom prst="rect">
            <a:avLst/>
          </a:prstGeom>
          <a:solidFill>
            <a:schemeClr val="bg1">
              <a:lumMod val="85000"/>
            </a:schemeClr>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189">
              <a:defRPr/>
            </a:pPr>
            <a:r>
              <a:rPr lang="en-US" sz="1867" dirty="0">
                <a:solidFill>
                  <a:srgbClr val="333333"/>
                </a:solidFill>
                <a:latin typeface="Calibri"/>
                <a:sym typeface="Arial"/>
              </a:rPr>
              <a:t>Beginning 	5 cents/yd2</a:t>
            </a:r>
          </a:p>
          <a:p>
            <a:pPr defTabSz="457189">
              <a:defRPr/>
            </a:pPr>
            <a:r>
              <a:rPr lang="en-US" sz="1867" dirty="0">
                <a:solidFill>
                  <a:srgbClr val="333333"/>
                </a:solidFill>
                <a:latin typeface="Calibri"/>
                <a:sym typeface="Arial"/>
              </a:rPr>
              <a:t>   Today </a:t>
            </a:r>
          </a:p>
          <a:p>
            <a:pPr defTabSz="457189">
              <a:defRPr/>
            </a:pPr>
            <a:r>
              <a:rPr lang="en-US" sz="1867" dirty="0">
                <a:solidFill>
                  <a:srgbClr val="333333"/>
                </a:solidFill>
                <a:latin typeface="Calibri"/>
                <a:sym typeface="Arial"/>
              </a:rPr>
              <a:t>Broadloom	 $1.05/yd2</a:t>
            </a:r>
          </a:p>
          <a:p>
            <a:pPr defTabSz="457189">
              <a:defRPr/>
            </a:pPr>
            <a:r>
              <a:rPr lang="en-US" sz="1867" dirty="0">
                <a:solidFill>
                  <a:srgbClr val="333333"/>
                </a:solidFill>
                <a:latin typeface="Calibri"/>
                <a:sym typeface="Arial"/>
              </a:rPr>
              <a:t>Carpet Tile 	 $1.49/yd2</a:t>
            </a:r>
          </a:p>
        </p:txBody>
      </p:sp>
      <p:sp>
        <p:nvSpPr>
          <p:cNvPr id="4" name="Text Placeholder 3">
            <a:extLst>
              <a:ext uri="{FF2B5EF4-FFF2-40B4-BE49-F238E27FC236}">
                <a16:creationId xmlns:a16="http://schemas.microsoft.com/office/drawing/2014/main" id="{A42720AB-EE95-6642-9767-C5EFB77909DE}"/>
              </a:ext>
            </a:extLst>
          </p:cNvPr>
          <p:cNvSpPr>
            <a:spLocks noGrp="1"/>
          </p:cNvSpPr>
          <p:nvPr>
            <p:ph type="body" sz="quarter" idx="11"/>
          </p:nvPr>
        </p:nvSpPr>
        <p:spPr>
          <a:xfrm>
            <a:off x="3894541" y="4236"/>
            <a:ext cx="7864747" cy="1096433"/>
          </a:xfrm>
        </p:spPr>
        <p:txBody>
          <a:bodyPr/>
          <a:lstStyle/>
          <a:p>
            <a:r>
              <a:rPr lang="en-US" dirty="0">
                <a:latin typeface="Arial" panose="020B0604020202020204" pitchFamily="34" charset="0"/>
                <a:cs typeface="Arial" panose="020B0604020202020204" pitchFamily="34" charset="0"/>
              </a:rPr>
              <a:t>Subsidies Paid Trend   </a:t>
            </a:r>
            <a:endParaRPr lang="en-US" b="1" baseline="30000" dirty="0">
              <a:solidFill>
                <a:srgbClr val="A7D500"/>
              </a:solidFill>
              <a:latin typeface="Arial" panose="020B0604020202020204" pitchFamily="34" charset="0"/>
              <a:ea typeface="Open Sans Semibold" panose="020B0606030504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2E7152D-68DE-4542-940A-3D6F160F006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38</a:t>
            </a:fld>
            <a:endParaRPr lang="en-US" dirty="0">
              <a:sym typeface="Arial"/>
            </a:endParaRPr>
          </a:p>
        </p:txBody>
      </p:sp>
      <p:sp>
        <p:nvSpPr>
          <p:cNvPr id="3" name="Rectangle 2">
            <a:extLst>
              <a:ext uri="{FF2B5EF4-FFF2-40B4-BE49-F238E27FC236}">
                <a16:creationId xmlns:a16="http://schemas.microsoft.com/office/drawing/2014/main" id="{DE40257C-54BA-02CD-DB38-084AE72E5DC6}"/>
              </a:ext>
            </a:extLst>
          </p:cNvPr>
          <p:cNvSpPr/>
          <p:nvPr/>
        </p:nvSpPr>
        <p:spPr>
          <a:xfrm>
            <a:off x="6227599" y="6211019"/>
            <a:ext cx="118533" cy="118533"/>
          </a:xfrm>
          <a:prstGeom prst="rect">
            <a:avLst/>
          </a:prstGeom>
          <a:solidFill>
            <a:srgbClr val="002060"/>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sz="1600" dirty="0">
              <a:solidFill>
                <a:srgbClr val="FFFFFF"/>
              </a:solidFill>
              <a:latin typeface="Calibri"/>
              <a:sym typeface="Arial"/>
            </a:endParaRPr>
          </a:p>
        </p:txBody>
      </p:sp>
      <p:sp>
        <p:nvSpPr>
          <p:cNvPr id="7" name="TextBox 6">
            <a:extLst>
              <a:ext uri="{FF2B5EF4-FFF2-40B4-BE49-F238E27FC236}">
                <a16:creationId xmlns:a16="http://schemas.microsoft.com/office/drawing/2014/main" id="{30164740-EF92-53D9-2CF9-610AA2B14F35}"/>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497391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590C06CD-AFFD-C2BF-2374-FAB7A0804C47}"/>
              </a:ext>
            </a:extLst>
          </p:cNvPr>
          <p:cNvSpPr>
            <a:spLocks noGrp="1"/>
          </p:cNvSpPr>
          <p:nvPr>
            <p:ph type="body" sz="quarter" idx="11"/>
          </p:nvPr>
        </p:nvSpPr>
        <p:spPr/>
        <p:txBody>
          <a:bodyPr/>
          <a:lstStyle/>
          <a:p>
            <a:pPr algn="ctr"/>
            <a:r>
              <a:rPr lang="en-US" sz="1867" dirty="0"/>
              <a:t>Table 3-2. Summary of Program Performance Goals and Metrics, 2026</a:t>
            </a:r>
          </a:p>
          <a:p>
            <a:pPr algn="ctr"/>
            <a:r>
              <a:rPr lang="en-US" sz="1867" dirty="0"/>
              <a:t>Performance Progress as of Q1 2026</a:t>
            </a:r>
          </a:p>
        </p:txBody>
      </p:sp>
      <p:sp>
        <p:nvSpPr>
          <p:cNvPr id="5" name="Slide Number Placeholder 4">
            <a:extLst>
              <a:ext uri="{FF2B5EF4-FFF2-40B4-BE49-F238E27FC236}">
                <a16:creationId xmlns:a16="http://schemas.microsoft.com/office/drawing/2014/main" id="{0B69E60A-E7D1-B251-827A-BFDD0AE094C6}"/>
              </a:ext>
            </a:extLst>
          </p:cNvPr>
          <p:cNvSpPr>
            <a:spLocks noGrp="1"/>
          </p:cNvSpPr>
          <p:nvPr>
            <p:ph type="sldNum" sz="quarter" idx="4"/>
          </p:nvPr>
        </p:nvSpPr>
        <p:spPr/>
        <p:txBody>
          <a:bodyPr/>
          <a:lstStyle/>
          <a:p>
            <a:pPr defTabSz="457178">
              <a:defRPr/>
            </a:pPr>
            <a:fld id="{BCD7221C-A62B-3F41-A629-7DEE34EAB2FE}" type="slidenum">
              <a:rPr lang="en-US">
                <a:sym typeface="Arial"/>
              </a:rPr>
              <a:pPr defTabSz="457178">
                <a:defRPr/>
              </a:pPr>
              <a:t>39</a:t>
            </a:fld>
            <a:endParaRPr lang="en-US" dirty="0">
              <a:sym typeface="Arial"/>
            </a:endParaRPr>
          </a:p>
        </p:txBody>
      </p:sp>
      <p:sp>
        <p:nvSpPr>
          <p:cNvPr id="7" name="TextBox 6">
            <a:extLst>
              <a:ext uri="{FF2B5EF4-FFF2-40B4-BE49-F238E27FC236}">
                <a16:creationId xmlns:a16="http://schemas.microsoft.com/office/drawing/2014/main" id="{B9A4D4F5-B528-F590-FEF2-848C6C98F1BB}"/>
              </a:ext>
            </a:extLst>
          </p:cNvPr>
          <p:cNvSpPr txBox="1"/>
          <p:nvPr/>
        </p:nvSpPr>
        <p:spPr>
          <a:xfrm rot="16200000">
            <a:off x="-137336" y="3086084"/>
            <a:ext cx="1205458" cy="615553"/>
          </a:xfrm>
          <a:prstGeom prst="rect">
            <a:avLst/>
          </a:prstGeom>
        </p:spPr>
        <p:txBody>
          <a:bodyPr vert="horz" wrap="none" lIns="0" tIns="243840" rIns="0" bIns="0" rtlCol="0" anchor="t" anchorCtr="0">
            <a:spAutoFit/>
          </a:bodyPr>
          <a:lstStyle/>
          <a:p>
            <a:pPr defTabSz="457189">
              <a:spcAft>
                <a:spcPts val="1600"/>
              </a:spcAft>
              <a:defRPr/>
            </a:pPr>
            <a:r>
              <a:rPr lang="en-US" sz="2400" b="1" dirty="0">
                <a:solidFill>
                  <a:srgbClr val="44883E"/>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13 goals</a:t>
            </a:r>
          </a:p>
        </p:txBody>
      </p:sp>
      <p:graphicFrame>
        <p:nvGraphicFramePr>
          <p:cNvPr id="11" name="Table 10">
            <a:extLst>
              <a:ext uri="{FF2B5EF4-FFF2-40B4-BE49-F238E27FC236}">
                <a16:creationId xmlns:a16="http://schemas.microsoft.com/office/drawing/2014/main" id="{3B484F85-F89A-33FA-D8FB-14503AD0539C}"/>
              </a:ext>
            </a:extLst>
          </p:cNvPr>
          <p:cNvGraphicFramePr>
            <a:graphicFrameLocks noGrp="1"/>
          </p:cNvGraphicFramePr>
          <p:nvPr/>
        </p:nvGraphicFramePr>
        <p:xfrm>
          <a:off x="1005143" y="1128185"/>
          <a:ext cx="10916845" cy="5228976"/>
        </p:xfrm>
        <a:graphic>
          <a:graphicData uri="http://schemas.openxmlformats.org/drawingml/2006/table">
            <a:tbl>
              <a:tblPr/>
              <a:tblGrid>
                <a:gridCol w="268169">
                  <a:extLst>
                    <a:ext uri="{9D8B030D-6E8A-4147-A177-3AD203B41FA5}">
                      <a16:colId xmlns:a16="http://schemas.microsoft.com/office/drawing/2014/main" val="532473891"/>
                    </a:ext>
                  </a:extLst>
                </a:gridCol>
                <a:gridCol w="1451820">
                  <a:extLst>
                    <a:ext uri="{9D8B030D-6E8A-4147-A177-3AD203B41FA5}">
                      <a16:colId xmlns:a16="http://schemas.microsoft.com/office/drawing/2014/main" val="1030372535"/>
                    </a:ext>
                  </a:extLst>
                </a:gridCol>
                <a:gridCol w="3079337">
                  <a:extLst>
                    <a:ext uri="{9D8B030D-6E8A-4147-A177-3AD203B41FA5}">
                      <a16:colId xmlns:a16="http://schemas.microsoft.com/office/drawing/2014/main" val="766232915"/>
                    </a:ext>
                  </a:extLst>
                </a:gridCol>
                <a:gridCol w="1424083">
                  <a:extLst>
                    <a:ext uri="{9D8B030D-6E8A-4147-A177-3AD203B41FA5}">
                      <a16:colId xmlns:a16="http://schemas.microsoft.com/office/drawing/2014/main" val="1438256192"/>
                    </a:ext>
                  </a:extLst>
                </a:gridCol>
                <a:gridCol w="1174403">
                  <a:extLst>
                    <a:ext uri="{9D8B030D-6E8A-4147-A177-3AD203B41FA5}">
                      <a16:colId xmlns:a16="http://schemas.microsoft.com/office/drawing/2014/main" val="2762022609"/>
                    </a:ext>
                  </a:extLst>
                </a:gridCol>
                <a:gridCol w="869243">
                  <a:extLst>
                    <a:ext uri="{9D8B030D-6E8A-4147-A177-3AD203B41FA5}">
                      <a16:colId xmlns:a16="http://schemas.microsoft.com/office/drawing/2014/main" val="1579358080"/>
                    </a:ext>
                  </a:extLst>
                </a:gridCol>
                <a:gridCol w="2649791">
                  <a:extLst>
                    <a:ext uri="{9D8B030D-6E8A-4147-A177-3AD203B41FA5}">
                      <a16:colId xmlns:a16="http://schemas.microsoft.com/office/drawing/2014/main" val="2902641501"/>
                    </a:ext>
                  </a:extLst>
                </a:gridCol>
              </a:tblGrid>
              <a:tr h="335661">
                <a:tc>
                  <a:txBody>
                    <a:bodyPr/>
                    <a:lstStyle/>
                    <a:p>
                      <a:pPr algn="ctr" fontAlgn="ctr">
                        <a:buNone/>
                      </a:pPr>
                      <a:r>
                        <a:rPr lang="en-US" sz="700" b="1" i="0" u="none" strike="noStrike" dirty="0">
                          <a:solidFill>
                            <a:srgbClr val="FFFFFF"/>
                          </a:solidFill>
                          <a:effectLst/>
                          <a:latin typeface="Arial" panose="020B0604020202020204" pitchFamily="34" charset="0"/>
                        </a:rPr>
                        <a:t>Goal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286331"/>
                      </a:solidFill>
                      <a:prstDash val="solid"/>
                      <a:round/>
                      <a:headEnd type="none" w="med" len="med"/>
                      <a:tailEnd type="none" w="med" len="med"/>
                    </a:lnR>
                    <a:lnT>
                      <a:noFill/>
                    </a:lnT>
                    <a:lnB w="6350" cap="flat" cmpd="sng" algn="ctr">
                      <a:solidFill>
                        <a:srgbClr val="006853"/>
                      </a:solidFill>
                      <a:prstDash val="solid"/>
                      <a:round/>
                      <a:headEnd type="none" w="med" len="med"/>
                      <a:tailEnd type="none" w="med" len="med"/>
                    </a:lnB>
                    <a:solidFill>
                      <a:srgbClr val="286331"/>
                    </a:solidFill>
                  </a:tcPr>
                </a:tc>
                <a:tc>
                  <a:txBody>
                    <a:bodyPr/>
                    <a:lstStyle/>
                    <a:p>
                      <a:pPr algn="ctr" fontAlgn="ctr">
                        <a:buNone/>
                      </a:pPr>
                      <a:r>
                        <a:rPr lang="en-US" sz="700" b="1" i="0" u="none" strike="noStrike" dirty="0">
                          <a:solidFill>
                            <a:srgbClr val="FFFFFF"/>
                          </a:solidFill>
                          <a:effectLst/>
                          <a:latin typeface="Arial" panose="020B0604020202020204" pitchFamily="34" charset="0"/>
                        </a:rPr>
                        <a:t>Metric</a:t>
                      </a:r>
                      <a:endParaRPr lang="en-US" sz="700" b="1" i="0" u="none" strike="noStrike" dirty="0">
                        <a:solidFill>
                          <a:srgbClr val="525252"/>
                        </a:solidFill>
                        <a:effectLst/>
                        <a:latin typeface="Arial" panose="020B0604020202020204" pitchFamily="34" charset="0"/>
                      </a:endParaRPr>
                    </a:p>
                  </a:txBody>
                  <a:tcPr marL="0" marR="0" marT="0" marB="0" anchor="ctr">
                    <a:lnL w="6350" cap="flat" cmpd="sng" algn="ctr">
                      <a:solidFill>
                        <a:srgbClr val="286331"/>
                      </a:solidFill>
                      <a:prstDash val="solid"/>
                      <a:round/>
                      <a:headEnd type="none" w="med" len="med"/>
                      <a:tailEnd type="none" w="med" len="med"/>
                    </a:lnL>
                    <a:lnR w="6350" cap="flat" cmpd="sng" algn="ctr">
                      <a:solidFill>
                        <a:srgbClr val="419FA9"/>
                      </a:solidFill>
                      <a:prstDash val="solid"/>
                      <a:round/>
                      <a:headEnd type="none" w="med" len="med"/>
                      <a:tailEnd type="none" w="med" len="med"/>
                    </a:lnR>
                    <a:lnT>
                      <a:noFill/>
                    </a:lnT>
                    <a:lnB w="6350" cap="flat" cmpd="sng" algn="ctr">
                      <a:solidFill>
                        <a:srgbClr val="006853"/>
                      </a:solidFill>
                      <a:prstDash val="solid"/>
                      <a:round/>
                      <a:headEnd type="none" w="med" len="med"/>
                      <a:tailEnd type="none" w="med" len="med"/>
                    </a:lnB>
                    <a:solidFill>
                      <a:srgbClr val="286331"/>
                    </a:solidFill>
                  </a:tcPr>
                </a:tc>
                <a:tc>
                  <a:txBody>
                    <a:bodyPr/>
                    <a:lstStyle/>
                    <a:p>
                      <a:pPr algn="ctr" fontAlgn="ctr">
                        <a:buNone/>
                      </a:pPr>
                      <a:r>
                        <a:rPr lang="en-US" sz="700" b="1" i="0" u="none" strike="noStrike" dirty="0">
                          <a:solidFill>
                            <a:srgbClr val="FFFFFF"/>
                          </a:solidFill>
                          <a:effectLst/>
                          <a:latin typeface="Arial" panose="020B0604020202020204" pitchFamily="34" charset="0"/>
                        </a:rPr>
                        <a:t>Additional Notes</a:t>
                      </a:r>
                    </a:p>
                  </a:txBody>
                  <a:tcPr marL="0" marR="0" marT="0" marB="0" anchor="ctr">
                    <a:lnL w="6350" cap="flat" cmpd="sng" algn="ctr">
                      <a:solidFill>
                        <a:srgbClr val="419FA9"/>
                      </a:solidFill>
                      <a:prstDash val="solid"/>
                      <a:round/>
                      <a:headEnd type="none" w="med" len="med"/>
                      <a:tailEnd type="none" w="med" len="med"/>
                    </a:lnL>
                    <a:lnR w="6350" cap="flat" cmpd="sng" algn="ctr">
                      <a:solidFill>
                        <a:srgbClr val="419FA9"/>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86331"/>
                    </a:solidFill>
                  </a:tcPr>
                </a:tc>
                <a:tc>
                  <a:txBody>
                    <a:bodyPr/>
                    <a:lstStyle/>
                    <a:p>
                      <a:pPr algn="ctr" fontAlgn="ctr">
                        <a:buNone/>
                      </a:pPr>
                      <a:r>
                        <a:rPr lang="en-US" sz="700" b="1" i="0" u="none" strike="noStrike" dirty="0">
                          <a:solidFill>
                            <a:srgbClr val="FFFFFF"/>
                          </a:solidFill>
                          <a:effectLst/>
                          <a:latin typeface="Arial" panose="020B0604020202020204" pitchFamily="34" charset="0"/>
                        </a:rPr>
                        <a:t>Full Year</a:t>
                      </a:r>
                      <a:br>
                        <a:rPr lang="en-US" sz="700" b="1" i="0" u="none" strike="noStrike" dirty="0">
                          <a:solidFill>
                            <a:srgbClr val="FFFFFF"/>
                          </a:solidFill>
                          <a:effectLst/>
                          <a:latin typeface="Arial" panose="020B0604020202020204" pitchFamily="34" charset="0"/>
                        </a:rPr>
                      </a:br>
                      <a:r>
                        <a:rPr lang="en-US" sz="700" b="1" i="0" u="none" strike="noStrike" dirty="0">
                          <a:solidFill>
                            <a:srgbClr val="FFFFFF"/>
                          </a:solidFill>
                          <a:effectLst/>
                          <a:latin typeface="Arial" panose="020B0604020202020204" pitchFamily="34" charset="0"/>
                        </a:rPr>
                        <a:t>2026 Goal</a:t>
                      </a:r>
                    </a:p>
                  </a:txBody>
                  <a:tcPr marL="0" marR="0" marT="0" marB="0" anchor="ctr">
                    <a:lnL w="6350" cap="flat" cmpd="sng" algn="ctr">
                      <a:solidFill>
                        <a:srgbClr val="419FA9"/>
                      </a:solidFill>
                      <a:prstDash val="solid"/>
                      <a:round/>
                      <a:headEnd type="none" w="med" len="med"/>
                      <a:tailEnd type="none" w="med" len="med"/>
                    </a:lnL>
                    <a:lnR w="6350" cap="flat" cmpd="sng" algn="ctr">
                      <a:solidFill>
                        <a:srgbClr val="419FA9"/>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86331"/>
                    </a:solidFill>
                  </a:tcPr>
                </a:tc>
                <a:tc>
                  <a:txBody>
                    <a:bodyPr/>
                    <a:lstStyle/>
                    <a:p>
                      <a:pPr algn="ctr" fontAlgn="ctr">
                        <a:buNone/>
                      </a:pPr>
                      <a:r>
                        <a:rPr lang="en-US" sz="700" b="1" i="0" u="none" strike="noStrike" dirty="0">
                          <a:solidFill>
                            <a:srgbClr val="FFFFFF"/>
                          </a:solidFill>
                          <a:effectLst/>
                          <a:latin typeface="Arial" panose="020B0604020202020204" pitchFamily="34" charset="0"/>
                        </a:rPr>
                        <a:t>YTD Q1</a:t>
                      </a:r>
                      <a:br>
                        <a:rPr lang="en-US" sz="700" b="1" i="0" u="none" strike="noStrike" dirty="0">
                          <a:solidFill>
                            <a:srgbClr val="FFFFFF"/>
                          </a:solidFill>
                          <a:effectLst/>
                          <a:latin typeface="Arial" panose="020B0604020202020204" pitchFamily="34" charset="0"/>
                        </a:rPr>
                      </a:br>
                      <a:r>
                        <a:rPr lang="en-US" sz="700" b="1" i="0" u="none" strike="noStrike" dirty="0">
                          <a:solidFill>
                            <a:srgbClr val="FFFFFF"/>
                          </a:solidFill>
                          <a:effectLst/>
                          <a:latin typeface="Arial" panose="020B0604020202020204" pitchFamily="34" charset="0"/>
                        </a:rPr>
                        <a:t>2026 Status</a:t>
                      </a:r>
                    </a:p>
                  </a:txBody>
                  <a:tcPr marL="0" marR="0" marT="0" marB="0" anchor="ctr">
                    <a:lnL w="6350" cap="flat" cmpd="sng" algn="ctr">
                      <a:solidFill>
                        <a:srgbClr val="419FA9"/>
                      </a:solidFill>
                      <a:prstDash val="solid"/>
                      <a:round/>
                      <a:headEnd type="none" w="med" len="med"/>
                      <a:tailEnd type="none" w="med" len="med"/>
                    </a:lnL>
                    <a:lnR w="6350" cap="flat" cmpd="sng" algn="ctr">
                      <a:solidFill>
                        <a:srgbClr val="419FA9"/>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86331"/>
                    </a:solidFill>
                  </a:tcPr>
                </a:tc>
                <a:tc>
                  <a:txBody>
                    <a:bodyPr/>
                    <a:lstStyle/>
                    <a:p>
                      <a:pPr algn="ctr" fontAlgn="ctr">
                        <a:buNone/>
                      </a:pPr>
                      <a:r>
                        <a:rPr lang="en-US" sz="700" b="1" i="0" u="none" strike="noStrike" dirty="0">
                          <a:solidFill>
                            <a:srgbClr val="FFFFFF"/>
                          </a:solidFill>
                          <a:effectLst/>
                          <a:latin typeface="Arial" panose="020B0604020202020204" pitchFamily="34" charset="0"/>
                        </a:rPr>
                        <a:t>YTD Q1</a:t>
                      </a:r>
                      <a:br>
                        <a:rPr lang="en-US" sz="700" b="1" i="0" u="none" strike="noStrike" dirty="0">
                          <a:solidFill>
                            <a:srgbClr val="FFFFFF"/>
                          </a:solidFill>
                          <a:effectLst/>
                          <a:latin typeface="Arial" panose="020B0604020202020204" pitchFamily="34" charset="0"/>
                        </a:rPr>
                      </a:br>
                      <a:r>
                        <a:rPr lang="en-US" sz="700" b="1" i="0" u="none" strike="noStrike" dirty="0">
                          <a:solidFill>
                            <a:srgbClr val="FFFFFF"/>
                          </a:solidFill>
                          <a:effectLst/>
                          <a:latin typeface="Arial" panose="020B0604020202020204" pitchFamily="34" charset="0"/>
                        </a:rPr>
                        <a:t>2026 Assessment</a:t>
                      </a:r>
                    </a:p>
                  </a:txBody>
                  <a:tcPr marL="0" marR="0" marT="0" marB="0" anchor="ctr">
                    <a:lnL w="6350" cap="flat" cmpd="sng" algn="ctr">
                      <a:solidFill>
                        <a:srgbClr val="419FA9"/>
                      </a:solidFill>
                      <a:prstDash val="solid"/>
                      <a:round/>
                      <a:headEnd type="none" w="med" len="med"/>
                      <a:tailEnd type="none" w="med" len="med"/>
                    </a:lnL>
                    <a:lnR w="6350" cap="flat" cmpd="sng" algn="ctr">
                      <a:solidFill>
                        <a:srgbClr val="419FA9"/>
                      </a:solidFill>
                      <a:prstDash val="solid"/>
                      <a:round/>
                      <a:headEnd type="none" w="med" len="med"/>
                      <a:tailEnd type="none" w="med" len="med"/>
                    </a:lnR>
                    <a:lnT>
                      <a:noFill/>
                    </a:lnT>
                    <a:lnB w="6350" cap="flat" cmpd="sng" algn="ctr">
                      <a:solidFill>
                        <a:srgbClr val="006853"/>
                      </a:solidFill>
                      <a:prstDash val="solid"/>
                      <a:round/>
                      <a:headEnd type="none" w="med" len="med"/>
                      <a:tailEnd type="none" w="med" len="med"/>
                    </a:lnB>
                    <a:solidFill>
                      <a:srgbClr val="286331"/>
                    </a:solidFill>
                  </a:tcPr>
                </a:tc>
                <a:tc>
                  <a:txBody>
                    <a:bodyPr/>
                    <a:lstStyle/>
                    <a:p>
                      <a:pPr algn="ctr" fontAlgn="ctr">
                        <a:buNone/>
                      </a:pPr>
                      <a:r>
                        <a:rPr lang="en-US" sz="700" b="1" i="0" u="none" strike="noStrike" dirty="0">
                          <a:solidFill>
                            <a:srgbClr val="FFFFFF"/>
                          </a:solidFill>
                          <a:effectLst/>
                          <a:latin typeface="Arial" panose="020B0604020202020204" pitchFamily="34" charset="0"/>
                        </a:rPr>
                        <a:t>YTD Q1</a:t>
                      </a:r>
                      <a:br>
                        <a:rPr lang="en-US" sz="700" b="1" i="0" u="none" strike="noStrike" dirty="0">
                          <a:solidFill>
                            <a:srgbClr val="FFFFFF"/>
                          </a:solidFill>
                          <a:effectLst/>
                          <a:latin typeface="Arial" panose="020B0604020202020204" pitchFamily="34" charset="0"/>
                        </a:rPr>
                      </a:br>
                      <a:r>
                        <a:rPr lang="en-US" sz="700" b="1" i="0" u="none" strike="noStrike" dirty="0">
                          <a:solidFill>
                            <a:srgbClr val="FFFFFF"/>
                          </a:solidFill>
                          <a:effectLst/>
                          <a:latin typeface="Arial" panose="020B0604020202020204" pitchFamily="34" charset="0"/>
                        </a:rPr>
                        <a:t>Commentary</a:t>
                      </a:r>
                    </a:p>
                  </a:txBody>
                  <a:tcPr marL="0" marR="0" marT="0" marB="0" anchor="ctr">
                    <a:lnL w="6350" cap="flat" cmpd="sng" algn="ctr">
                      <a:solidFill>
                        <a:srgbClr val="419FA9"/>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286331"/>
                    </a:solidFill>
                  </a:tcPr>
                </a:tc>
                <a:extLst>
                  <a:ext uri="{0D108BD9-81ED-4DB2-BD59-A6C34878D82A}">
                    <a16:rowId xmlns:a16="http://schemas.microsoft.com/office/drawing/2014/main" val="2260537100"/>
                  </a:ext>
                </a:extLst>
              </a:tr>
              <a:tr h="335661">
                <a:tc>
                  <a:txBody>
                    <a:bodyPr/>
                    <a:lstStyle/>
                    <a:p>
                      <a:pPr algn="ctr" fontAlgn="ctr">
                        <a:buNone/>
                      </a:pPr>
                      <a:r>
                        <a:rPr lang="en-US" sz="700" b="1" i="0" u="none" strike="noStrike" dirty="0">
                          <a:solidFill>
                            <a:srgbClr val="000000"/>
                          </a:solidFill>
                          <a:effectLst/>
                          <a:latin typeface="Arial" panose="020B0604020202020204" pitchFamily="34" charset="0"/>
                        </a:rPr>
                        <a:t>1</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1" i="0" u="none" strike="noStrike" dirty="0">
                          <a:solidFill>
                            <a:srgbClr val="525252"/>
                          </a:solidFill>
                          <a:effectLst/>
                          <a:latin typeface="Arial" panose="020B0604020202020204" pitchFamily="34" charset="0"/>
                        </a:rPr>
                        <a:t>Recycling Rate</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0" i="0" u="none" strike="noStrike" dirty="0">
                          <a:solidFill>
                            <a:srgbClr val="525252"/>
                          </a:solidFill>
                          <a:effectLst/>
                          <a:latin typeface="Arial" panose="020B0604020202020204" pitchFamily="34" charset="0"/>
                        </a:rPr>
                        <a:t>Achieve a 31% recycling rate for post-consumer carpet in 2023, increasing annual  goals in each year of the Plan, and 45% recycling by December 31, 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37.8%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1" i="0" u="none" strike="noStrike" dirty="0">
                          <a:solidFill>
                            <a:srgbClr val="000000"/>
                          </a:solidFill>
                          <a:effectLst/>
                          <a:latin typeface="Arial" panose="020B0604020202020204" pitchFamily="34" charset="0"/>
                        </a:rPr>
                        <a:t>In process (Challenging)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FFFF00"/>
                    </a:solidFill>
                  </a:tcPr>
                </a:tc>
                <a:tc>
                  <a:txBody>
                    <a:bodyPr/>
                    <a:lstStyle/>
                    <a:p>
                      <a:pPr algn="l" fontAlgn="ctr">
                        <a:buNone/>
                      </a:pPr>
                      <a:r>
                        <a:rPr lang="en-US" sz="700" b="0" i="0" u="none" strike="noStrike" dirty="0">
                          <a:solidFill>
                            <a:srgbClr val="525252"/>
                          </a:solidFill>
                          <a:effectLst/>
                          <a:latin typeface="Arial" panose="020B0604020202020204" pitchFamily="34" charset="0"/>
                        </a:rPr>
                        <a:t>We anticipate full compliance by the end of the year.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extLst>
                  <a:ext uri="{0D108BD9-81ED-4DB2-BD59-A6C34878D82A}">
                    <a16:rowId xmlns:a16="http://schemas.microsoft.com/office/drawing/2014/main" val="867947808"/>
                  </a:ext>
                </a:extLst>
              </a:tr>
              <a:tr h="223773">
                <a:tc>
                  <a:txBody>
                    <a:bodyPr/>
                    <a:lstStyle/>
                    <a:p>
                      <a:pPr algn="ctr" fontAlgn="ctr">
                        <a:buNone/>
                      </a:pPr>
                      <a:r>
                        <a:rPr lang="en-US" sz="700" b="1" i="0" u="none" strike="noStrike" dirty="0">
                          <a:solidFill>
                            <a:srgbClr val="000000"/>
                          </a:solidFill>
                          <a:effectLst/>
                          <a:latin typeface="Arial" panose="020B0604020202020204" pitchFamily="34" charset="0"/>
                        </a:rPr>
                        <a:t>2</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1" i="0" u="none" strike="noStrike" dirty="0">
                          <a:solidFill>
                            <a:srgbClr val="525252"/>
                          </a:solidFill>
                          <a:effectLst/>
                          <a:latin typeface="Arial" panose="020B0604020202020204" pitchFamily="34" charset="0"/>
                        </a:rPr>
                        <a:t>Recycling Efficiency Rate (formerly Yield)</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0" i="0" u="none" strike="noStrike" dirty="0">
                          <a:solidFill>
                            <a:srgbClr val="525252"/>
                          </a:solidFill>
                          <a:effectLst/>
                          <a:latin typeface="Arial" panose="020B0604020202020204" pitchFamily="34" charset="0"/>
                        </a:rPr>
                        <a:t>Achieve a recycling efficiency rate of 75% annually for 2023 through 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000000"/>
                          </a:solidFill>
                          <a:effectLst/>
                          <a:latin typeface="Arial" panose="020B0604020202020204" pitchFamily="34"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000000"/>
                          </a:solidFill>
                          <a:effectLst/>
                          <a:latin typeface="Arial" panose="020B0604020202020204" pitchFamily="34" charset="0"/>
                        </a:rPr>
                        <a:t>88.5%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1" i="0" u="none" strike="noStrike" dirty="0">
                          <a:solidFill>
                            <a:srgbClr val="000000"/>
                          </a:solidFill>
                          <a:effectLst/>
                          <a:latin typeface="Arial" panose="020B0604020202020204" pitchFamily="34" charset="0"/>
                        </a:rPr>
                        <a:t>On Track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92D050"/>
                    </a:solidFill>
                  </a:tcPr>
                </a:tc>
                <a:tc>
                  <a:txBody>
                    <a:bodyPr/>
                    <a:lstStyle/>
                    <a:p>
                      <a:pPr algn="l" fontAlgn="ctr">
                        <a:buNone/>
                      </a:pPr>
                      <a:r>
                        <a:rPr lang="en-US" sz="700" b="0" i="0" u="none" strike="noStrike" dirty="0">
                          <a:solidFill>
                            <a:srgbClr val="525252"/>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4981285"/>
                  </a:ext>
                </a:extLst>
              </a:tr>
              <a:tr h="335661">
                <a:tc>
                  <a:txBody>
                    <a:bodyPr/>
                    <a:lstStyle/>
                    <a:p>
                      <a:pPr algn="ctr" fontAlgn="ctr">
                        <a:buNone/>
                      </a:pPr>
                      <a:r>
                        <a:rPr lang="en-US" sz="700" b="1" i="0" u="none" strike="noStrike" dirty="0">
                          <a:solidFill>
                            <a:srgbClr val="000000"/>
                          </a:solidFill>
                          <a:effectLst/>
                          <a:latin typeface="Arial" panose="020B0604020202020204" pitchFamily="34" charset="0"/>
                        </a:rPr>
                        <a:t>3</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1" i="0" u="none" strike="noStrike" dirty="0">
                          <a:solidFill>
                            <a:srgbClr val="525252"/>
                          </a:solidFill>
                          <a:effectLst/>
                          <a:latin typeface="Arial" panose="020B0604020202020204" pitchFamily="34" charset="0"/>
                        </a:rPr>
                        <a:t>Collection Rate</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0" i="0" u="none" strike="noStrike" dirty="0">
                          <a:solidFill>
                            <a:srgbClr val="525252"/>
                          </a:solidFill>
                          <a:effectLst/>
                          <a:latin typeface="Arial" panose="020B0604020202020204" pitchFamily="34" charset="0"/>
                        </a:rPr>
                        <a:t>Achieve a collection rate of 41% in 2023, increasing annual goals in each year of the Plan, and 60% collection by December 31, 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42.7%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1" i="0" u="none" strike="noStrike" dirty="0">
                          <a:solidFill>
                            <a:srgbClr val="000000"/>
                          </a:solidFill>
                          <a:effectLst/>
                          <a:latin typeface="Arial" panose="020B0604020202020204" pitchFamily="34" charset="0"/>
                        </a:rPr>
                        <a:t>In process (Challenging)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FFFF00"/>
                    </a:solidFill>
                  </a:tcPr>
                </a:tc>
                <a:tc>
                  <a:txBody>
                    <a:bodyPr/>
                    <a:lstStyle/>
                    <a:p>
                      <a:pPr algn="l" fontAlgn="ctr">
                        <a:buNone/>
                      </a:pPr>
                      <a:r>
                        <a:rPr lang="en-US" sz="700" b="0" i="0" u="none" strike="noStrike" dirty="0">
                          <a:solidFill>
                            <a:srgbClr val="525252"/>
                          </a:solidFill>
                          <a:effectLst/>
                          <a:latin typeface="Arial" panose="020B0604020202020204" pitchFamily="34" charset="0"/>
                        </a:rPr>
                        <a:t>We anticipate full compliance by the end of the year.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extLst>
                  <a:ext uri="{0D108BD9-81ED-4DB2-BD59-A6C34878D82A}">
                    <a16:rowId xmlns:a16="http://schemas.microsoft.com/office/drawing/2014/main" val="3100938459"/>
                  </a:ext>
                </a:extLst>
              </a:tr>
              <a:tr h="447548">
                <a:tc>
                  <a:txBody>
                    <a:bodyPr/>
                    <a:lstStyle/>
                    <a:p>
                      <a:pPr algn="ctr" fontAlgn="ctr">
                        <a:buNone/>
                      </a:pPr>
                      <a:r>
                        <a:rPr lang="en-US" sz="700" b="1" i="0" u="none" strike="noStrike" dirty="0">
                          <a:solidFill>
                            <a:srgbClr val="000000"/>
                          </a:solidFill>
                          <a:effectLst/>
                          <a:latin typeface="Arial" panose="020B0604020202020204" pitchFamily="34" charset="0"/>
                        </a:rPr>
                        <a:t>4</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1" i="0" u="none" strike="noStrike" dirty="0">
                          <a:solidFill>
                            <a:srgbClr val="525252"/>
                          </a:solidFill>
                          <a:effectLst/>
                          <a:latin typeface="Arial" panose="020B0604020202020204" pitchFamily="34" charset="0"/>
                        </a:rPr>
                        <a:t>Public Access to Drop-off Sites (Collection Convenience)</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0" i="0" u="none" strike="noStrike" dirty="0">
                          <a:solidFill>
                            <a:srgbClr val="525252"/>
                          </a:solidFill>
                          <a:effectLst/>
                          <a:latin typeface="Arial" panose="020B0604020202020204" pitchFamily="34" charset="0"/>
                        </a:rPr>
                        <a:t>Increase public access to drop-off sites with a minimum of one per county and one site per 500,000 residents in 2023, increasing annual goals, and one site per 375,000 residents by December 31, 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525252"/>
                          </a:solidFill>
                          <a:effectLst/>
                          <a:latin typeface="Arial" panose="020B0604020202020204" pitchFamily="34" charset="0"/>
                        </a:rPr>
                        <a:t>One site per 400,000</a:t>
                      </a:r>
                      <a:br>
                        <a:rPr lang="en-US" sz="700" b="0" i="0" u="none" strike="noStrike" dirty="0">
                          <a:solidFill>
                            <a:srgbClr val="525252"/>
                          </a:solidFill>
                          <a:effectLst/>
                          <a:latin typeface="Arial" panose="020B0604020202020204" pitchFamily="34" charset="0"/>
                        </a:rPr>
                      </a:br>
                      <a:r>
                        <a:rPr lang="en-US" sz="700" b="0" i="0" u="none" strike="noStrike" dirty="0">
                          <a:solidFill>
                            <a:srgbClr val="525252"/>
                          </a:solidFill>
                          <a:effectLst/>
                          <a:latin typeface="Arial" panose="020B0604020202020204" pitchFamily="34" charset="0"/>
                        </a:rPr>
                        <a:t>residents in each county, (minimum of one per county)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000000"/>
                          </a:solidFill>
                          <a:effectLst/>
                          <a:latin typeface="Arial" panose="020B0604020202020204" pitchFamily="34" charset="0"/>
                        </a:rPr>
                        <a:t>98.3%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sz="700" b="1" i="0" u="none" strike="noStrike" dirty="0">
                          <a:solidFill>
                            <a:srgbClr val="000000"/>
                          </a:solidFill>
                          <a:effectLst/>
                          <a:latin typeface="Arial" panose="020B0604020202020204" pitchFamily="34" charset="0"/>
                        </a:rPr>
                        <a:t>In process (Challenging)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FFFF00"/>
                    </a:solidFill>
                  </a:tcPr>
                </a:tc>
                <a:tc>
                  <a:txBody>
                    <a:bodyPr/>
                    <a:lstStyle/>
                    <a:p>
                      <a:pPr algn="l" fontAlgn="ctr">
                        <a:buNone/>
                      </a:pPr>
                      <a:r>
                        <a:rPr lang="en-US" sz="700" b="0" i="0" u="none" strike="noStrike" dirty="0">
                          <a:solidFill>
                            <a:srgbClr val="525252"/>
                          </a:solidFill>
                          <a:effectLst/>
                          <a:latin typeface="Arial" panose="020B0604020202020204" pitchFamily="34" charset="0"/>
                        </a:rPr>
                        <a:t>Cheryl D: 57 out of 58 counties, missing Alpine County, however we anticipate full compliance by the end of the year.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3571805"/>
                  </a:ext>
                </a:extLst>
              </a:tr>
              <a:tr h="740273">
                <a:tc>
                  <a:txBody>
                    <a:bodyPr/>
                    <a:lstStyle/>
                    <a:p>
                      <a:pPr algn="ctr" fontAlgn="ctr">
                        <a:buNone/>
                      </a:pPr>
                      <a:r>
                        <a:rPr lang="en-US" sz="700" b="1" i="0" u="none" strike="noStrike" dirty="0">
                          <a:solidFill>
                            <a:srgbClr val="000000"/>
                          </a:solidFill>
                          <a:effectLst/>
                          <a:latin typeface="Arial" panose="020B0604020202020204" pitchFamily="34" charset="0"/>
                        </a:rPr>
                        <a:t>5</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1" i="0" u="none" strike="noStrike" dirty="0">
                          <a:solidFill>
                            <a:srgbClr val="525252"/>
                          </a:solidFill>
                          <a:effectLst/>
                          <a:latin typeface="Arial" panose="020B0604020202020204" pitchFamily="34" charset="0"/>
                        </a:rPr>
                        <a:t>Flooring Professional Proximity: % of residents within 15 miles of a location that accepts carpet from all flooring professionals</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0" i="0" u="none" strike="noStrike" dirty="0">
                          <a:solidFill>
                            <a:srgbClr val="525252"/>
                          </a:solidFill>
                          <a:effectLst/>
                          <a:latin typeface="Arial" panose="020B0604020202020204" pitchFamily="34" charset="0"/>
                        </a:rPr>
                        <a:t>Increase flooring professional proximity such that 75% of residents are within 15 miles of a public drop-off site in 2023, increasing annual goals, and 90% by December 31, 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More than 90% live in a Census tract located all or partially within a 15-mile radius of a location that accepts carpet from all flooring professionals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1" i="0" u="none" strike="noStrike" dirty="0">
                          <a:solidFill>
                            <a:srgbClr val="000000"/>
                          </a:solidFill>
                          <a:effectLst/>
                          <a:latin typeface="Arial" panose="020B0604020202020204" pitchFamily="34" charset="0"/>
                        </a:rPr>
                        <a:t>On Track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92D050"/>
                    </a:solidFill>
                  </a:tcPr>
                </a:tc>
                <a:tc>
                  <a:txBody>
                    <a:bodyPr/>
                    <a:lstStyle/>
                    <a:p>
                      <a:pPr algn="l" fontAlgn="ctr">
                        <a:buNone/>
                      </a:pPr>
                      <a:r>
                        <a:rPr lang="en-US" sz="700" b="0" i="0" u="none" strike="noStrike" dirty="0">
                          <a:solidFill>
                            <a:srgbClr val="525252"/>
                          </a:solidFill>
                          <a:effectLst/>
                          <a:latin typeface="Arial" panose="020B0604020202020204" pitchFamily="34" charset="0"/>
                        </a:rPr>
                        <a:t>Cheryl D: No change from previous quarter.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extLst>
                  <a:ext uri="{0D108BD9-81ED-4DB2-BD59-A6C34878D82A}">
                    <a16:rowId xmlns:a16="http://schemas.microsoft.com/office/drawing/2014/main" val="1685503815"/>
                  </a:ext>
                </a:extLst>
              </a:tr>
              <a:tr h="223773">
                <a:tc>
                  <a:txBody>
                    <a:bodyPr/>
                    <a:lstStyle/>
                    <a:p>
                      <a:pPr algn="ctr" fontAlgn="ctr">
                        <a:buNone/>
                      </a:pPr>
                      <a:r>
                        <a:rPr lang="en-US" sz="700" b="1" i="0" u="none" strike="noStrike" dirty="0">
                          <a:solidFill>
                            <a:srgbClr val="000000"/>
                          </a:solidFill>
                          <a:effectLst/>
                          <a:latin typeface="Arial" panose="020B0604020202020204" pitchFamily="34" charset="0"/>
                        </a:rPr>
                        <a:t>6</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1" i="0" u="none" strike="noStrike" dirty="0">
                          <a:solidFill>
                            <a:srgbClr val="525252"/>
                          </a:solidFill>
                          <a:effectLst/>
                          <a:latin typeface="Arial" panose="020B0604020202020204" pitchFamily="34" charset="0"/>
                        </a:rPr>
                        <a:t>Reuse of PCC (% of Recycled Output)</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0" i="0" u="none" strike="noStrike" dirty="0">
                          <a:solidFill>
                            <a:srgbClr val="525252"/>
                          </a:solidFill>
                          <a:effectLst/>
                          <a:latin typeface="Arial" panose="020B0604020202020204" pitchFamily="34" charset="0"/>
                        </a:rPr>
                        <a:t>Increase the reuse of post-consumer carpet.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525252"/>
                          </a:solidFill>
                          <a:effectLst/>
                          <a:latin typeface="Arial" panose="020B0604020202020204" pitchFamily="34" charset="0"/>
                        </a:rPr>
                        <a:t>2.0% of Recycled Output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525252"/>
                          </a:solidFill>
                          <a:effectLst/>
                          <a:latin typeface="Arial" panose="020B0604020202020204" pitchFamily="34" charset="0"/>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1" i="0" u="none" strike="noStrike" dirty="0">
                          <a:solidFill>
                            <a:srgbClr val="000000"/>
                          </a:solidFill>
                          <a:effectLst/>
                          <a:latin typeface="Arial" panose="020B0604020202020204" pitchFamily="34" charset="0"/>
                        </a:rPr>
                        <a:t>On Track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92D050"/>
                    </a:solidFill>
                  </a:tcPr>
                </a:tc>
                <a:tc>
                  <a:txBody>
                    <a:bodyPr/>
                    <a:lstStyle/>
                    <a:p>
                      <a:pPr algn="l" fontAlgn="ctr">
                        <a:buNone/>
                      </a:pPr>
                      <a:r>
                        <a:rPr lang="en-US" sz="700" b="0" i="0" u="none" strike="noStrike" dirty="0">
                          <a:solidFill>
                            <a:srgbClr val="525252"/>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3765290"/>
                  </a:ext>
                </a:extLst>
              </a:tr>
              <a:tr h="335661">
                <a:tc>
                  <a:txBody>
                    <a:bodyPr/>
                    <a:lstStyle/>
                    <a:p>
                      <a:pPr algn="ctr" fontAlgn="ctr">
                        <a:buNone/>
                      </a:pPr>
                      <a:r>
                        <a:rPr lang="en-US" sz="700" b="1" i="0" u="none" strike="noStrike" dirty="0">
                          <a:solidFill>
                            <a:srgbClr val="000000"/>
                          </a:solidFill>
                          <a:effectLst/>
                          <a:latin typeface="Arial" panose="020B0604020202020204" pitchFamily="34" charset="0"/>
                        </a:rPr>
                        <a:t>7</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1" i="0" u="none" strike="noStrike" dirty="0">
                          <a:solidFill>
                            <a:srgbClr val="525252"/>
                          </a:solidFill>
                          <a:effectLst/>
                          <a:latin typeface="Arial" panose="020B0604020202020204" pitchFamily="34" charset="0"/>
                        </a:rPr>
                        <a:t>Gross Collection</a:t>
                      </a:r>
                      <a:br>
                        <a:rPr lang="en-US" sz="700" b="1" i="0" u="none" strike="noStrike" dirty="0">
                          <a:solidFill>
                            <a:srgbClr val="525252"/>
                          </a:solidFill>
                          <a:effectLst/>
                          <a:latin typeface="Arial" panose="020B0604020202020204" pitchFamily="34" charset="0"/>
                        </a:rPr>
                      </a:br>
                      <a:r>
                        <a:rPr lang="en-US" sz="700" b="1" i="0" u="none" strike="noStrike" dirty="0">
                          <a:solidFill>
                            <a:srgbClr val="525252"/>
                          </a:solidFill>
                          <a:effectLst/>
                          <a:latin typeface="Arial" panose="020B0604020202020204" pitchFamily="34" charset="0"/>
                        </a:rPr>
                        <a:t>(thousand pounds)</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0" i="0" u="none" strike="noStrike" dirty="0">
                          <a:solidFill>
                            <a:srgbClr val="525252"/>
                          </a:solidFill>
                          <a:effectLst/>
                          <a:latin typeface="Arial" panose="020B0604020202020204" pitchFamily="34" charset="0"/>
                        </a:rPr>
                        <a:t>Increase the collection convenience for the recycling of post-consumer carpet and increase the collection of post-consumer carpet for recycling.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90,000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17,118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1" i="0" u="none" strike="noStrike" dirty="0">
                          <a:solidFill>
                            <a:srgbClr val="000000"/>
                          </a:solidFill>
                          <a:effectLst/>
                          <a:latin typeface="Arial" panose="020B0604020202020204" pitchFamily="34" charset="0"/>
                        </a:rPr>
                        <a:t>In process (Challenging)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FFFF00"/>
                    </a:solidFill>
                  </a:tcPr>
                </a:tc>
                <a:tc>
                  <a:txBody>
                    <a:bodyPr/>
                    <a:lstStyle/>
                    <a:p>
                      <a:pPr algn="l" fontAlgn="ctr">
                        <a:buNone/>
                      </a:pPr>
                      <a:r>
                        <a:rPr lang="en-US" sz="700" b="0" i="0" u="none" strike="noStrike" dirty="0">
                          <a:solidFill>
                            <a:srgbClr val="525252"/>
                          </a:solidFill>
                          <a:effectLst/>
                          <a:latin typeface="Arial" panose="020B0604020202020204" pitchFamily="34" charset="0"/>
                        </a:rPr>
                        <a:t>Annualized Q1 2026 is 68.5M, however we push for full compliance by the end of the year.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extLst>
                  <a:ext uri="{0D108BD9-81ED-4DB2-BD59-A6C34878D82A}">
                    <a16:rowId xmlns:a16="http://schemas.microsoft.com/office/drawing/2014/main" val="2942563381"/>
                  </a:ext>
                </a:extLst>
              </a:tr>
              <a:tr h="223773">
                <a:tc>
                  <a:txBody>
                    <a:bodyPr/>
                    <a:lstStyle/>
                    <a:p>
                      <a:pPr algn="ctr" fontAlgn="ctr">
                        <a:buNone/>
                      </a:pPr>
                      <a:r>
                        <a:rPr lang="en-US" sz="700" b="1" i="0" u="none" strike="noStrike" dirty="0">
                          <a:solidFill>
                            <a:srgbClr val="000000"/>
                          </a:solidFill>
                          <a:effectLst/>
                          <a:latin typeface="Arial" panose="020B0604020202020204" pitchFamily="34" charset="0"/>
                        </a:rPr>
                        <a:t>8</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1" i="0" u="none" strike="noStrike" dirty="0">
                          <a:solidFill>
                            <a:srgbClr val="525252"/>
                          </a:solidFill>
                          <a:effectLst/>
                          <a:latin typeface="Arial" panose="020B0604020202020204" pitchFamily="34" charset="0"/>
                        </a:rPr>
                        <a:t>Disposal of PCC (thousand pounds)</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0" i="0" u="none" strike="noStrike" dirty="0">
                          <a:solidFill>
                            <a:srgbClr val="525252"/>
                          </a:solidFill>
                          <a:effectLst/>
                          <a:latin typeface="Arial" panose="020B0604020202020204" pitchFamily="34" charset="0"/>
                        </a:rPr>
                        <a:t>Reduce the disposal of post-consumer carpet.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000000"/>
                          </a:solidFill>
                          <a:effectLst/>
                          <a:latin typeface="Arial" panose="020B0604020202020204" pitchFamily="34" charset="0"/>
                        </a:rPr>
                        <a:t>94,000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000000"/>
                          </a:solidFill>
                          <a:effectLst/>
                          <a:latin typeface="Arial" panose="020B0604020202020204" pitchFamily="34" charset="0"/>
                        </a:rPr>
                        <a:t>24,942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1" i="0" u="none" strike="noStrike" dirty="0">
                          <a:solidFill>
                            <a:srgbClr val="000000"/>
                          </a:solidFill>
                          <a:effectLst/>
                          <a:latin typeface="Arial" panose="020B0604020202020204" pitchFamily="34" charset="0"/>
                        </a:rPr>
                        <a:t>In process (Challenging)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FFFF00"/>
                    </a:solidFill>
                  </a:tcPr>
                </a:tc>
                <a:tc>
                  <a:txBody>
                    <a:bodyPr/>
                    <a:lstStyle/>
                    <a:p>
                      <a:pPr algn="l" fontAlgn="ctr">
                        <a:buNone/>
                      </a:pPr>
                      <a:r>
                        <a:rPr lang="en-US" sz="700" b="0" i="0" u="none" strike="noStrike" dirty="0">
                          <a:solidFill>
                            <a:srgbClr val="525252"/>
                          </a:solidFill>
                          <a:effectLst/>
                          <a:latin typeface="Arial" panose="020B0604020202020204" pitchFamily="34" charset="0"/>
                        </a:rPr>
                        <a:t>Annualized Q1 2026 is 99.8M, however we anticipate full compliance by the end of the year.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702094"/>
                  </a:ext>
                </a:extLst>
              </a:tr>
              <a:tr h="377999">
                <a:tc>
                  <a:txBody>
                    <a:bodyPr/>
                    <a:lstStyle/>
                    <a:p>
                      <a:pPr algn="ctr" fontAlgn="ctr">
                        <a:buNone/>
                      </a:pPr>
                      <a:r>
                        <a:rPr lang="en-US" sz="700" b="1" i="0" u="none" strike="noStrike" dirty="0">
                          <a:solidFill>
                            <a:srgbClr val="000000"/>
                          </a:solidFill>
                          <a:effectLst/>
                          <a:latin typeface="Arial" panose="020B0604020202020204" pitchFamily="34" charset="0"/>
                        </a:rPr>
                        <a:t>9</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1" i="0" u="none" strike="noStrike" dirty="0">
                          <a:solidFill>
                            <a:srgbClr val="525252"/>
                          </a:solidFill>
                          <a:effectLst/>
                          <a:latin typeface="Arial" panose="020B0604020202020204" pitchFamily="34" charset="0"/>
                        </a:rPr>
                        <a:t>Processor Capacity (West Coast)</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0" i="0" u="none" strike="noStrike" dirty="0">
                          <a:solidFill>
                            <a:srgbClr val="525252"/>
                          </a:solidFill>
                          <a:effectLst/>
                          <a:latin typeface="Arial" panose="020B0604020202020204" pitchFamily="34" charset="0"/>
                        </a:rPr>
                        <a:t>Increase processor capacity, including processor capacity in California.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143 million pounds capacity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Projected at 106.4m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1" i="0" u="none" strike="noStrike" dirty="0">
                          <a:solidFill>
                            <a:srgbClr val="000000"/>
                          </a:solidFill>
                          <a:effectLst/>
                          <a:latin typeface="Arial" panose="020B0604020202020204" pitchFamily="34" charset="0"/>
                        </a:rPr>
                        <a:t>In process (Challenging)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FFFF00"/>
                    </a:solidFill>
                  </a:tcPr>
                </a:tc>
                <a:tc>
                  <a:txBody>
                    <a:bodyPr/>
                    <a:lstStyle/>
                    <a:p>
                      <a:pPr algn="l" fontAlgn="ctr">
                        <a:buNone/>
                      </a:pPr>
                      <a:r>
                        <a:rPr lang="en-US" sz="700" b="0" i="0" u="none" strike="noStrike" dirty="0">
                          <a:solidFill>
                            <a:srgbClr val="525252"/>
                          </a:solidFill>
                          <a:effectLst/>
                          <a:latin typeface="Arial" panose="020B0604020202020204" pitchFamily="34" charset="0"/>
                        </a:rPr>
                        <a:t>Actual 2025 West Coast Processor Capacity was 120.1M. Projected 2026 based on survey is driven by Aquafil reductions.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extLst>
                  <a:ext uri="{0D108BD9-81ED-4DB2-BD59-A6C34878D82A}">
                    <a16:rowId xmlns:a16="http://schemas.microsoft.com/office/drawing/2014/main" val="2346624028"/>
                  </a:ext>
                </a:extLst>
              </a:tr>
              <a:tr h="530895">
                <a:tc>
                  <a:txBody>
                    <a:bodyPr/>
                    <a:lstStyle/>
                    <a:p>
                      <a:pPr algn="ctr" fontAlgn="ctr">
                        <a:buNone/>
                      </a:pPr>
                      <a:r>
                        <a:rPr lang="en-US" sz="700" b="1" i="0" u="none" strike="noStrike" dirty="0">
                          <a:solidFill>
                            <a:srgbClr val="000000"/>
                          </a:solidFill>
                          <a:effectLst/>
                          <a:latin typeface="Arial" panose="020B0604020202020204" pitchFamily="34" charset="0"/>
                        </a:rPr>
                        <a:t>10a</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1" i="0" u="none" strike="noStrike" dirty="0">
                          <a:solidFill>
                            <a:srgbClr val="525252"/>
                          </a:solidFill>
                          <a:effectLst/>
                          <a:latin typeface="Arial" panose="020B0604020202020204" pitchFamily="34" charset="0"/>
                        </a:rPr>
                        <a:t>Recyclability: Recyclable PCC Types</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0" i="0" u="none" strike="noStrike" dirty="0">
                          <a:solidFill>
                            <a:srgbClr val="525252"/>
                          </a:solidFill>
                          <a:effectLst/>
                          <a:latin typeface="Arial" panose="020B0604020202020204" pitchFamily="34" charset="0"/>
                        </a:rPr>
                        <a:t>Increase the recyclability of carpet.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525252"/>
                          </a:solidFill>
                          <a:effectLst/>
                          <a:latin typeface="Arial" panose="020B0604020202020204" pitchFamily="34" charset="0"/>
                        </a:rPr>
                        <a:t>Ensure program capacity to recycle 78% of PCC types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525252"/>
                          </a:solidFill>
                          <a:effectLst/>
                          <a:latin typeface="Arial" panose="020B0604020202020204" pitchFamily="34" charset="0"/>
                        </a:rPr>
                        <a:t>Projected at &gt;78%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1" i="0" u="none" strike="noStrike" dirty="0">
                          <a:solidFill>
                            <a:srgbClr val="000000"/>
                          </a:solidFill>
                          <a:effectLst/>
                          <a:latin typeface="Arial" panose="020B0604020202020204" pitchFamily="34" charset="0"/>
                        </a:rPr>
                        <a:t>On Track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92D050"/>
                    </a:solidFill>
                  </a:tcPr>
                </a:tc>
                <a:tc>
                  <a:txBody>
                    <a:bodyPr/>
                    <a:lstStyle/>
                    <a:p>
                      <a:pPr algn="l" fontAlgn="ctr">
                        <a:buNone/>
                      </a:pPr>
                      <a:r>
                        <a:rPr lang="en-US" sz="700" b="0" i="0" u="none" strike="noStrike" dirty="0">
                          <a:solidFill>
                            <a:srgbClr val="525252"/>
                          </a:solidFill>
                          <a:effectLst/>
                          <a:latin typeface="Arial" panose="020B0604020202020204" pitchFamily="34" charset="0"/>
                        </a:rPr>
                        <a:t>Abbie B: Re-running waste characterization in Aug 2026 and expect the 2025 97% recyclability percentage will change based on new sample but not expected to fall below the goal.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7954195"/>
                  </a:ext>
                </a:extLst>
              </a:tr>
              <a:tr h="335661">
                <a:tc>
                  <a:txBody>
                    <a:bodyPr/>
                    <a:lstStyle/>
                    <a:p>
                      <a:pPr algn="ctr" fontAlgn="ctr">
                        <a:buNone/>
                      </a:pPr>
                      <a:r>
                        <a:rPr lang="en-US" sz="700" b="1" i="0" u="none" strike="noStrike" dirty="0">
                          <a:solidFill>
                            <a:srgbClr val="000000"/>
                          </a:solidFill>
                          <a:effectLst/>
                          <a:latin typeface="Arial" panose="020B0604020202020204" pitchFamily="34" charset="0"/>
                        </a:rPr>
                        <a:t>10b</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1" i="0" u="none" strike="noStrike" dirty="0">
                          <a:solidFill>
                            <a:srgbClr val="525252"/>
                          </a:solidFill>
                          <a:effectLst/>
                          <a:latin typeface="Arial" panose="020B0604020202020204" pitchFamily="34" charset="0"/>
                        </a:rPr>
                        <a:t>Recyclability: Innovation &amp; Design (I&amp;D) Grants</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0" i="0" u="none" strike="noStrike" dirty="0">
                          <a:solidFill>
                            <a:srgbClr val="525252"/>
                          </a:solidFill>
                          <a:effectLst/>
                          <a:latin typeface="Arial" panose="020B0604020202020204" pitchFamily="34" charset="0"/>
                        </a:rPr>
                        <a:t>Increase the recyclability of carpet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Award 2 I&amp;D grants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Projected between 2 &amp; 3 for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1" i="0" u="none" strike="noStrike" dirty="0">
                          <a:solidFill>
                            <a:srgbClr val="000000"/>
                          </a:solidFill>
                          <a:effectLst/>
                          <a:latin typeface="Arial" panose="020B0604020202020204" pitchFamily="34" charset="0"/>
                        </a:rPr>
                        <a:t>On Track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92D050"/>
                    </a:solidFill>
                  </a:tcPr>
                </a:tc>
                <a:tc>
                  <a:txBody>
                    <a:bodyPr/>
                    <a:lstStyle/>
                    <a:p>
                      <a:pPr algn="l" fontAlgn="ctr">
                        <a:buNone/>
                      </a:pPr>
                      <a:r>
                        <a:rPr lang="en-US" sz="700" b="0" i="0" u="none" strike="noStrike" dirty="0">
                          <a:solidFill>
                            <a:srgbClr val="525252"/>
                          </a:solidFill>
                          <a:effectLst/>
                          <a:latin typeface="Arial" panose="020B0604020202020204" pitchFamily="34" charset="0"/>
                        </a:rPr>
                        <a:t>Abbie B: On track to meet at least 2 (potentially 3) I&amp;D grants in 2026. We are selecting awardees this month.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extLst>
                  <a:ext uri="{0D108BD9-81ED-4DB2-BD59-A6C34878D82A}">
                    <a16:rowId xmlns:a16="http://schemas.microsoft.com/office/drawing/2014/main" val="840121668"/>
                  </a:ext>
                </a:extLst>
              </a:tr>
              <a:tr h="558861">
                <a:tc>
                  <a:txBody>
                    <a:bodyPr/>
                    <a:lstStyle/>
                    <a:p>
                      <a:pPr algn="ctr" fontAlgn="ctr">
                        <a:buNone/>
                      </a:pPr>
                      <a:r>
                        <a:rPr lang="en-US" sz="700" b="1" i="0" u="none" strike="noStrike" dirty="0">
                          <a:solidFill>
                            <a:srgbClr val="000000"/>
                          </a:solidFill>
                          <a:effectLst/>
                          <a:latin typeface="Arial" panose="020B0604020202020204" pitchFamily="34" charset="0"/>
                        </a:rPr>
                        <a:t>11a</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1" i="0" u="none" strike="noStrike" dirty="0">
                          <a:solidFill>
                            <a:srgbClr val="525252"/>
                          </a:solidFill>
                          <a:effectLst/>
                          <a:latin typeface="Arial" panose="020B0604020202020204" pitchFamily="34" charset="0"/>
                        </a:rPr>
                        <a:t>Markets: New Products</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noFill/>
                  </a:tcPr>
                </a:tc>
                <a:tc>
                  <a:txBody>
                    <a:bodyPr/>
                    <a:lstStyle/>
                    <a:p>
                      <a:pPr algn="l" fontAlgn="ctr">
                        <a:buNone/>
                      </a:pPr>
                      <a:r>
                        <a:rPr lang="en-US" sz="700" b="0" i="0" u="none" strike="noStrike" dirty="0">
                          <a:solidFill>
                            <a:srgbClr val="525252"/>
                          </a:solidFill>
                          <a:effectLst/>
                          <a:latin typeface="Arial" panose="020B0604020202020204" pitchFamily="34" charset="0"/>
                        </a:rPr>
                        <a:t>Expand and incentivize markets for products made from post-consumer carpet.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525252"/>
                          </a:solidFill>
                          <a:effectLst/>
                          <a:latin typeface="Arial" panose="020B0604020202020204" pitchFamily="34" charset="0"/>
                        </a:rPr>
                        <a:t>3 new products; 114 total products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0" i="0" u="none" strike="noStrike" dirty="0">
                          <a:solidFill>
                            <a:srgbClr val="525252"/>
                          </a:solidFill>
                          <a:effectLst/>
                          <a:latin typeface="Arial" panose="020B0604020202020204" pitchFamily="34" charset="0"/>
                        </a:rPr>
                        <a:t>132 total products as of Q1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700" b="1" i="0" u="none" strike="noStrike" dirty="0">
                          <a:solidFill>
                            <a:srgbClr val="000000"/>
                          </a:solidFill>
                          <a:effectLst/>
                          <a:latin typeface="Arial" panose="020B0604020202020204" pitchFamily="34" charset="0"/>
                        </a:rPr>
                        <a:t>On Track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92D050"/>
                    </a:solidFill>
                  </a:tcPr>
                </a:tc>
                <a:tc>
                  <a:txBody>
                    <a:bodyPr/>
                    <a:lstStyle/>
                    <a:p>
                      <a:pPr algn="l" fontAlgn="ctr">
                        <a:buNone/>
                      </a:pPr>
                      <a:r>
                        <a:rPr lang="en-US" sz="700" b="0" i="0" u="none" strike="noStrike" dirty="0">
                          <a:solidFill>
                            <a:srgbClr val="525252"/>
                          </a:solidFill>
                          <a:effectLst/>
                          <a:latin typeface="Arial" panose="020B0604020202020204" pitchFamily="34" charset="0"/>
                        </a:rPr>
                        <a:t>Rob T: might see some attrition later this year, which could potentially make meeting the 2026 goal difficult. Will update as things move and open up. FYI: Engineered floors might be added if their trials are successful.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4200178"/>
                  </a:ext>
                </a:extLst>
              </a:tr>
              <a:tr h="223773">
                <a:tc>
                  <a:txBody>
                    <a:bodyPr/>
                    <a:lstStyle/>
                    <a:p>
                      <a:pPr algn="ctr" fontAlgn="ctr">
                        <a:buNone/>
                      </a:pPr>
                      <a:r>
                        <a:rPr lang="en-US" sz="700" b="1" i="0" u="none" strike="noStrike" dirty="0">
                          <a:solidFill>
                            <a:srgbClr val="000000"/>
                          </a:solidFill>
                          <a:effectLst/>
                          <a:latin typeface="Arial" panose="020B0604020202020204" pitchFamily="34" charset="0"/>
                        </a:rPr>
                        <a:t>11b</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6853"/>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1" i="0" u="none" strike="noStrike" dirty="0">
                          <a:solidFill>
                            <a:srgbClr val="525252"/>
                          </a:solidFill>
                          <a:effectLst/>
                          <a:latin typeface="Arial" panose="020B0604020202020204" pitchFamily="34" charset="0"/>
                        </a:rPr>
                        <a:t>Markets: New Vendors</a:t>
                      </a:r>
                    </a:p>
                  </a:txBody>
                  <a:tcPr marL="0" marR="0" marT="0" marB="0" anchor="ctr">
                    <a:lnL w="6350" cap="flat" cmpd="sng" algn="ctr">
                      <a:solidFill>
                        <a:srgbClr val="006853"/>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D6ECEE"/>
                    </a:solidFill>
                  </a:tcPr>
                </a:tc>
                <a:tc>
                  <a:txBody>
                    <a:bodyPr/>
                    <a:lstStyle/>
                    <a:p>
                      <a:pPr algn="l" fontAlgn="ctr">
                        <a:buNone/>
                      </a:pPr>
                      <a:r>
                        <a:rPr lang="en-US" sz="700" b="0" i="0" u="none" strike="noStrike" dirty="0">
                          <a:solidFill>
                            <a:srgbClr val="525252"/>
                          </a:solidFill>
                          <a:effectLst/>
                          <a:latin typeface="Arial" panose="020B0604020202020204" pitchFamily="34" charset="0"/>
                        </a:rPr>
                        <a:t>Expand and incentivize markets for products made from post-consumer carpet.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2 new vendors; 34 total vendors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0" i="0" u="none" strike="noStrike" dirty="0">
                          <a:solidFill>
                            <a:srgbClr val="525252"/>
                          </a:solidFill>
                          <a:effectLst/>
                          <a:latin typeface="Arial" panose="020B0604020202020204" pitchFamily="34" charset="0"/>
                        </a:rPr>
                        <a:t>32 total companies as of Q1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tc>
                  <a:txBody>
                    <a:bodyPr/>
                    <a:lstStyle/>
                    <a:p>
                      <a:pPr algn="ctr" fontAlgn="ctr">
                        <a:buNone/>
                      </a:pPr>
                      <a:r>
                        <a:rPr lang="en-US" sz="700" b="1" i="0" u="none" strike="noStrike" dirty="0">
                          <a:solidFill>
                            <a:srgbClr val="000000"/>
                          </a:solidFill>
                          <a:effectLst/>
                          <a:latin typeface="Arial" panose="020B0604020202020204" pitchFamily="34" charset="0"/>
                        </a:rPr>
                        <a:t>On Track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6853"/>
                      </a:solidFill>
                      <a:prstDash val="solid"/>
                      <a:round/>
                      <a:headEnd type="none" w="med" len="med"/>
                      <a:tailEnd type="none" w="med" len="med"/>
                    </a:lnT>
                    <a:lnB w="6350" cap="flat" cmpd="sng" algn="ctr">
                      <a:solidFill>
                        <a:srgbClr val="006853"/>
                      </a:solidFill>
                      <a:prstDash val="solid"/>
                      <a:round/>
                      <a:headEnd type="none" w="med" len="med"/>
                      <a:tailEnd type="none" w="med" len="med"/>
                    </a:lnB>
                    <a:solidFill>
                      <a:srgbClr val="92D050"/>
                    </a:solidFill>
                  </a:tcPr>
                </a:tc>
                <a:tc>
                  <a:txBody>
                    <a:bodyPr/>
                    <a:lstStyle/>
                    <a:p>
                      <a:pPr algn="l" fontAlgn="ctr">
                        <a:buNone/>
                      </a:pPr>
                      <a:r>
                        <a:rPr lang="en-US" sz="700" b="0" i="0" u="none" strike="noStrike" dirty="0">
                          <a:solidFill>
                            <a:srgbClr val="525252"/>
                          </a:solidFill>
                          <a:effectLst/>
                          <a:latin typeface="Arial" panose="020B0604020202020204" pitchFamily="34" charset="0"/>
                        </a:rPr>
                        <a:t>Rob T: see 11b above.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CEE"/>
                    </a:solidFill>
                  </a:tcPr>
                </a:tc>
                <a:extLst>
                  <a:ext uri="{0D108BD9-81ED-4DB2-BD59-A6C34878D82A}">
                    <a16:rowId xmlns:a16="http://schemas.microsoft.com/office/drawing/2014/main" val="2973396321"/>
                  </a:ext>
                </a:extLst>
              </a:tr>
            </a:tbl>
          </a:graphicData>
        </a:graphic>
      </p:graphicFrame>
      <p:sp>
        <p:nvSpPr>
          <p:cNvPr id="2" name="TextBox 1">
            <a:extLst>
              <a:ext uri="{FF2B5EF4-FFF2-40B4-BE49-F238E27FC236}">
                <a16:creationId xmlns:a16="http://schemas.microsoft.com/office/drawing/2014/main" id="{D5BB1BF5-86F5-D576-6161-02D5CD1CA0A8}"/>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078427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BDA29-0E03-0818-FB79-49D906C2A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EAD46B-C784-0A73-1EBF-2A07DD4EB48C}"/>
              </a:ext>
            </a:extLst>
          </p:cNvPr>
          <p:cNvSpPr>
            <a:spLocks noGrp="1"/>
          </p:cNvSpPr>
          <p:nvPr>
            <p:ph type="ctrTitle"/>
          </p:nvPr>
        </p:nvSpPr>
        <p:spPr>
          <a:xfrm>
            <a:off x="1097280" y="736981"/>
            <a:ext cx="10058400" cy="1330121"/>
          </a:xfrm>
        </p:spPr>
        <p:txBody>
          <a:bodyPr/>
          <a:lstStyle/>
          <a:p>
            <a:r>
              <a:rPr lang="en-US" sz="5333" dirty="0"/>
              <a:t>Carpet America Recovery Effort</a:t>
            </a:r>
          </a:p>
        </p:txBody>
      </p:sp>
      <p:pic>
        <p:nvPicPr>
          <p:cNvPr id="4" name="Picture 2" descr="Image preview">
            <a:extLst>
              <a:ext uri="{FF2B5EF4-FFF2-40B4-BE49-F238E27FC236}">
                <a16:creationId xmlns:a16="http://schemas.microsoft.com/office/drawing/2014/main" id="{E32FADCB-D4A5-8770-3F92-82B7AD5B161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58528" y="5635455"/>
            <a:ext cx="3969633" cy="6202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EFC9E7-3ED2-673B-02D6-51EE46AA14F1}"/>
              </a:ext>
            </a:extLst>
          </p:cNvPr>
          <p:cNvSpPr txBox="1"/>
          <p:nvPr/>
        </p:nvSpPr>
        <p:spPr>
          <a:xfrm>
            <a:off x="1931093" y="2067101"/>
            <a:ext cx="8970587" cy="3251724"/>
          </a:xfrm>
          <a:prstGeom prst="rect">
            <a:avLst/>
          </a:prstGeom>
          <a:noFill/>
        </p:spPr>
        <p:txBody>
          <a:bodyPr wrap="square" rtlCol="0">
            <a:spAutoFit/>
          </a:bodyPr>
          <a:lstStyle/>
          <a:p>
            <a:pPr marL="304792" indent="-304792" defTabSz="457189">
              <a:buFont typeface="Arial" panose="020B0604020202020204" pitchFamily="34" charset="0"/>
              <a:buChar char="•"/>
              <a:defRPr/>
            </a:pPr>
            <a:r>
              <a:rPr lang="en-US" sz="2933" dirty="0">
                <a:solidFill>
                  <a:srgbClr val="63A537">
                    <a:lumMod val="75000"/>
                  </a:srgbClr>
                </a:solidFill>
                <a:latin typeface="Calibri" panose="020F0502020204030204"/>
                <a:cs typeface="Arial"/>
                <a:sym typeface="Arial"/>
              </a:rPr>
              <a:t>Created January 2002 (non-profit)</a:t>
            </a:r>
          </a:p>
          <a:p>
            <a:pPr marL="304792" indent="-304792" defTabSz="457189">
              <a:buFont typeface="Arial" panose="020B0604020202020204" pitchFamily="34" charset="0"/>
              <a:buChar char="•"/>
              <a:defRPr/>
            </a:pPr>
            <a:r>
              <a:rPr lang="en-US" sz="2933" dirty="0">
                <a:solidFill>
                  <a:srgbClr val="63A537">
                    <a:lumMod val="75000"/>
                  </a:srgbClr>
                </a:solidFill>
                <a:latin typeface="Calibri" panose="020F0502020204030204"/>
                <a:cs typeface="Arial"/>
                <a:sym typeface="Arial"/>
              </a:rPr>
              <a:t>Memorandum of Understanding (MOU)</a:t>
            </a:r>
          </a:p>
          <a:p>
            <a:pPr marL="304792" lvl="4" indent="-304792" defTabSz="457189">
              <a:buFont typeface="Arial" panose="020B0604020202020204" pitchFamily="34" charset="0"/>
              <a:buChar char="•"/>
              <a:defRPr/>
            </a:pPr>
            <a:r>
              <a:rPr lang="en-US" sz="2933" dirty="0">
                <a:solidFill>
                  <a:srgbClr val="63A537">
                    <a:lumMod val="75000"/>
                  </a:srgbClr>
                </a:solidFill>
                <a:latin typeface="Calibri" panose="020F0502020204030204"/>
                <a:cs typeface="Arial"/>
                <a:sym typeface="Arial"/>
              </a:rPr>
              <a:t>Set rates and dates (targets)</a:t>
            </a:r>
          </a:p>
          <a:p>
            <a:pPr marL="304792" lvl="2" indent="-304792" defTabSz="457189">
              <a:buFont typeface="Arial" panose="020B0604020202020204" pitchFamily="34" charset="0"/>
              <a:buChar char="•"/>
              <a:defRPr/>
            </a:pPr>
            <a:r>
              <a:rPr lang="en-US" sz="2933" dirty="0">
                <a:solidFill>
                  <a:srgbClr val="63A537">
                    <a:lumMod val="75000"/>
                  </a:srgbClr>
                </a:solidFill>
                <a:latin typeface="Calibri" panose="020F0502020204030204"/>
                <a:cs typeface="Arial"/>
                <a:sym typeface="Arial"/>
              </a:rPr>
              <a:t>Issue annual report </a:t>
            </a:r>
          </a:p>
          <a:p>
            <a:pPr marL="304792" lvl="2" indent="-304792" defTabSz="457189">
              <a:buFont typeface="Arial" panose="020B0604020202020204" pitchFamily="34" charset="0"/>
              <a:buChar char="•"/>
              <a:defRPr/>
            </a:pPr>
            <a:r>
              <a:rPr lang="en-US" sz="2933" dirty="0">
                <a:solidFill>
                  <a:srgbClr val="63A537">
                    <a:lumMod val="75000"/>
                  </a:srgbClr>
                </a:solidFill>
                <a:latin typeface="Calibri" panose="020F0502020204030204"/>
                <a:cs typeface="Arial"/>
                <a:sym typeface="Arial"/>
              </a:rPr>
              <a:t>Create third-party organization</a:t>
            </a:r>
          </a:p>
          <a:p>
            <a:pPr marL="304792" indent="-304792" defTabSz="457189">
              <a:buFont typeface="Arial" panose="020B0604020202020204" pitchFamily="34" charset="0"/>
              <a:buChar char="•"/>
              <a:defRPr/>
            </a:pPr>
            <a:r>
              <a:rPr lang="en-US" sz="2933" dirty="0">
                <a:solidFill>
                  <a:srgbClr val="63A537">
                    <a:lumMod val="75000"/>
                  </a:srgbClr>
                </a:solidFill>
                <a:latin typeface="Calibri" panose="020F0502020204030204"/>
                <a:cs typeface="Arial"/>
                <a:sym typeface="Arial"/>
              </a:rPr>
              <a:t>CARE California LLC (2026)</a:t>
            </a:r>
          </a:p>
          <a:p>
            <a:pPr marL="609585" indent="-609585" defTabSz="457189">
              <a:buFont typeface="Arial" panose="020B0604020202020204" pitchFamily="34" charset="0"/>
              <a:buChar char="•"/>
              <a:defRPr/>
            </a:pPr>
            <a:endParaRPr lang="en-US" sz="2933" b="1" dirty="0">
              <a:solidFill>
                <a:srgbClr val="63A537">
                  <a:lumMod val="75000"/>
                </a:srgbClr>
              </a:solidFill>
              <a:latin typeface="Calibri" panose="020F0502020204030204"/>
              <a:cs typeface="Arial"/>
              <a:sym typeface="Arial"/>
            </a:endParaRPr>
          </a:p>
        </p:txBody>
      </p:sp>
      <p:sp>
        <p:nvSpPr>
          <p:cNvPr id="3" name="Slide Number Placeholder 6">
            <a:extLst>
              <a:ext uri="{FF2B5EF4-FFF2-40B4-BE49-F238E27FC236}">
                <a16:creationId xmlns:a16="http://schemas.microsoft.com/office/drawing/2014/main" id="{F20AEDCD-9174-9721-A1CF-6E294D92CC11}"/>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4</a:t>
            </a:fld>
            <a:endParaRPr lang="en-US" sz="1400" dirty="0">
              <a:solidFill>
                <a:prstClr val="black"/>
              </a:solidFill>
              <a:latin typeface="Century Gothic"/>
              <a:sym typeface="Arial"/>
            </a:endParaRPr>
          </a:p>
        </p:txBody>
      </p:sp>
      <p:pic>
        <p:nvPicPr>
          <p:cNvPr id="7" name="Picture 6">
            <a:extLst>
              <a:ext uri="{FF2B5EF4-FFF2-40B4-BE49-F238E27FC236}">
                <a16:creationId xmlns:a16="http://schemas.microsoft.com/office/drawing/2014/main" id="{B2C77872-9C3E-F423-0186-FBA4B96BCDC4}"/>
              </a:ext>
            </a:extLst>
          </p:cNvPr>
          <p:cNvPicPr>
            <a:picLocks noChangeAspect="1"/>
          </p:cNvPicPr>
          <p:nvPr/>
        </p:nvPicPr>
        <p:blipFill>
          <a:blip r:embed="rId4"/>
          <a:stretch>
            <a:fillRect/>
          </a:stretch>
        </p:blipFill>
        <p:spPr>
          <a:xfrm>
            <a:off x="9641840" y="3525440"/>
            <a:ext cx="2001747" cy="1704613"/>
          </a:xfrm>
          <a:prstGeom prst="rect">
            <a:avLst/>
          </a:prstGeom>
        </p:spPr>
      </p:pic>
      <p:sp>
        <p:nvSpPr>
          <p:cNvPr id="8" name="TextBox 7">
            <a:extLst>
              <a:ext uri="{FF2B5EF4-FFF2-40B4-BE49-F238E27FC236}">
                <a16:creationId xmlns:a16="http://schemas.microsoft.com/office/drawing/2014/main" id="{3583F310-B3EC-B60A-33D8-7221C7F9F6ED}"/>
              </a:ext>
            </a:extLst>
          </p:cNvPr>
          <p:cNvSpPr txBox="1"/>
          <p:nvPr/>
        </p:nvSpPr>
        <p:spPr>
          <a:xfrm>
            <a:off x="10052053" y="4223361"/>
            <a:ext cx="1103187" cy="379656"/>
          </a:xfrm>
          <a:prstGeom prst="rect">
            <a:avLst/>
          </a:prstGeom>
          <a:noFill/>
        </p:spPr>
        <p:txBody>
          <a:bodyPr wrap="none" rtlCol="0">
            <a:spAutoFit/>
          </a:bodyPr>
          <a:lstStyle/>
          <a:p>
            <a:pPr defTabSz="1219170">
              <a:buClr>
                <a:srgbClr val="000000"/>
              </a:buClr>
            </a:pPr>
            <a:r>
              <a:rPr lang="en-US" sz="1867" kern="0" dirty="0">
                <a:solidFill>
                  <a:srgbClr val="006600"/>
                </a:solidFill>
                <a:latin typeface="Arial"/>
                <a:cs typeface="Arial"/>
                <a:sym typeface="Arial"/>
              </a:rPr>
              <a:t>25 years</a:t>
            </a:r>
          </a:p>
        </p:txBody>
      </p:sp>
      <p:sp>
        <p:nvSpPr>
          <p:cNvPr id="6" name="TextBox 5">
            <a:extLst>
              <a:ext uri="{FF2B5EF4-FFF2-40B4-BE49-F238E27FC236}">
                <a16:creationId xmlns:a16="http://schemas.microsoft.com/office/drawing/2014/main" id="{64AAA2D4-D25F-A72C-7CB2-E8FD532F4CB0}"/>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2803243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C0ECB-2A44-44A2-29D1-F0987F908C1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A274447-2356-66D4-7432-737A5C93ECF4}"/>
              </a:ext>
            </a:extLst>
          </p:cNvPr>
          <p:cNvSpPr>
            <a:spLocks noGrp="1"/>
          </p:cNvSpPr>
          <p:nvPr>
            <p:ph type="body" sz="quarter" idx="11"/>
          </p:nvPr>
        </p:nvSpPr>
        <p:spPr>
          <a:xfrm>
            <a:off x="3894541" y="4236"/>
            <a:ext cx="7864747" cy="1096433"/>
          </a:xfrm>
        </p:spPr>
        <p:txBody>
          <a:bodyPr/>
          <a:lstStyle/>
          <a:p>
            <a:r>
              <a:rPr lang="en-US" dirty="0">
                <a:latin typeface="Arial" panose="020B0604020202020204" pitchFamily="34" charset="0"/>
                <a:cs typeface="Arial" panose="020B0604020202020204" pitchFamily="34" charset="0"/>
              </a:rPr>
              <a:t>Market Update</a:t>
            </a:r>
            <a:endParaRPr lang="en-US" b="1" baseline="30000" dirty="0">
              <a:solidFill>
                <a:srgbClr val="A7D500"/>
              </a:solidFill>
              <a:latin typeface="Arial" panose="020B0604020202020204" pitchFamily="34" charset="0"/>
              <a:ea typeface="Open Sans Semibold" panose="020B0606030504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B9482A0F-D1B1-497F-C492-87D62035D8A2}"/>
              </a:ext>
            </a:extLst>
          </p:cNvPr>
          <p:cNvSpPr>
            <a:spLocks noGrp="1"/>
          </p:cNvSpPr>
          <p:nvPr>
            <p:ph type="sldNum" sz="quarter" idx="4"/>
          </p:nvPr>
        </p:nvSpPr>
        <p:spPr/>
        <p:txBody>
          <a:bodyPr/>
          <a:lstStyle/>
          <a:p>
            <a:pPr defTabSz="457189">
              <a:defRPr/>
            </a:pPr>
            <a:fld id="{BCD7221C-A62B-3F41-A629-7DEE34EAB2FE}" type="slidenum">
              <a:rPr lang="en-US">
                <a:sym typeface="Arial"/>
              </a:rPr>
              <a:pPr defTabSz="457189">
                <a:defRPr/>
              </a:pPr>
              <a:t>40</a:t>
            </a:fld>
            <a:endParaRPr lang="en-US" dirty="0">
              <a:sym typeface="Arial"/>
            </a:endParaRPr>
          </a:p>
        </p:txBody>
      </p:sp>
      <p:sp>
        <p:nvSpPr>
          <p:cNvPr id="7" name="TextBox 6">
            <a:extLst>
              <a:ext uri="{FF2B5EF4-FFF2-40B4-BE49-F238E27FC236}">
                <a16:creationId xmlns:a16="http://schemas.microsoft.com/office/drawing/2014/main" id="{2F46A5A7-7CFC-4758-8CCF-0C31555DEDA3}"/>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
        <p:nvSpPr>
          <p:cNvPr id="8" name="TextBox 7">
            <a:extLst>
              <a:ext uri="{FF2B5EF4-FFF2-40B4-BE49-F238E27FC236}">
                <a16:creationId xmlns:a16="http://schemas.microsoft.com/office/drawing/2014/main" id="{5151FABD-A501-6722-092B-036F793057EC}"/>
              </a:ext>
            </a:extLst>
          </p:cNvPr>
          <p:cNvSpPr txBox="1"/>
          <p:nvPr/>
        </p:nvSpPr>
        <p:spPr>
          <a:xfrm>
            <a:off x="810367" y="1295083"/>
            <a:ext cx="10366851" cy="4226798"/>
          </a:xfrm>
          <a:prstGeom prst="rect">
            <a:avLst/>
          </a:prstGeom>
        </p:spPr>
        <p:txBody>
          <a:bodyPr vert="horz" wrap="square" lIns="0" tIns="243840" rIns="0" bIns="0" rtlCol="0" anchor="t" anchorCtr="0">
            <a:spAutoFit/>
          </a:bodyPr>
          <a:lstStyle/>
          <a:p>
            <a:pPr marL="306910" indent="-306910" defTabSz="1219170">
              <a:spcAft>
                <a:spcPts val="1600"/>
              </a:spcAft>
              <a:buClr>
                <a:srgbClr val="000000"/>
              </a:buClr>
              <a:buFont typeface="Arial" panose="020B0604020202020204" pitchFamily="34" charset="0"/>
              <a:buChar char="•"/>
            </a:pPr>
            <a:r>
              <a:rPr lang="en-US" sz="3200" b="1" kern="0" dirty="0">
                <a:solidFill>
                  <a:srgbClr val="333333"/>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Q3 &amp; Q4 markets collapsed for PC carpet materials</a:t>
            </a:r>
          </a:p>
          <a:p>
            <a:pPr marL="306910" indent="-306910" defTabSz="1219170">
              <a:spcAft>
                <a:spcPts val="1600"/>
              </a:spcAft>
              <a:buClr>
                <a:srgbClr val="000000"/>
              </a:buClr>
              <a:buFont typeface="Arial" panose="020B0604020202020204" pitchFamily="34" charset="0"/>
              <a:buChar char="•"/>
            </a:pPr>
            <a:r>
              <a:rPr lang="en-US" sz="3200" b="1" kern="0" dirty="0">
                <a:solidFill>
                  <a:srgbClr val="333333"/>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U.S. domestic market demand weak</a:t>
            </a:r>
          </a:p>
          <a:p>
            <a:pPr marL="306910" indent="-306910" defTabSz="1219170">
              <a:spcAft>
                <a:spcPts val="1600"/>
              </a:spcAft>
              <a:buClr>
                <a:srgbClr val="000000"/>
              </a:buClr>
              <a:buFont typeface="Arial" panose="020B0604020202020204" pitchFamily="34" charset="0"/>
              <a:buChar char="•"/>
            </a:pPr>
            <a:r>
              <a:rPr lang="en-US" sz="3200" b="1" kern="0" dirty="0">
                <a:solidFill>
                  <a:srgbClr val="333333"/>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Prices down</a:t>
            </a:r>
          </a:p>
          <a:p>
            <a:pPr marL="306910" indent="-306910" defTabSz="1219170">
              <a:spcAft>
                <a:spcPts val="1600"/>
              </a:spcAft>
              <a:buClr>
                <a:srgbClr val="000000"/>
              </a:buClr>
              <a:buFont typeface="Arial" panose="020B0604020202020204" pitchFamily="34" charset="0"/>
              <a:buChar char="•"/>
            </a:pPr>
            <a:r>
              <a:rPr lang="en-US" sz="3200" b="1" kern="0" dirty="0">
                <a:solidFill>
                  <a:srgbClr val="333333"/>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Blends hurt high margin outlets</a:t>
            </a:r>
          </a:p>
          <a:p>
            <a:pPr marL="306910" indent="-306910" defTabSz="1219170">
              <a:spcAft>
                <a:spcPts val="1600"/>
              </a:spcAft>
              <a:buClr>
                <a:srgbClr val="000000"/>
              </a:buClr>
              <a:buFont typeface="Arial" panose="020B0604020202020204" pitchFamily="34" charset="0"/>
              <a:buChar char="•"/>
            </a:pPr>
            <a:r>
              <a:rPr lang="en-US" sz="3200" b="1" kern="0" dirty="0">
                <a:solidFill>
                  <a:srgbClr val="333333"/>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Pad market collapsed</a:t>
            </a:r>
          </a:p>
          <a:p>
            <a:pPr marL="306910" indent="-306910" defTabSz="1219170">
              <a:spcAft>
                <a:spcPts val="1600"/>
              </a:spcAft>
              <a:buClr>
                <a:srgbClr val="000000"/>
              </a:buClr>
              <a:buFont typeface="Arial" panose="020B0604020202020204" pitchFamily="34" charset="0"/>
              <a:buChar char="•"/>
            </a:pPr>
            <a:r>
              <a:rPr lang="en-US" sz="3200" b="1" kern="0" dirty="0">
                <a:solidFill>
                  <a:srgbClr val="333333"/>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Major international efforts:</a:t>
            </a:r>
          </a:p>
        </p:txBody>
      </p:sp>
      <p:sp>
        <p:nvSpPr>
          <p:cNvPr id="10" name="AutoShape 4" descr="Image result for outline maps of se asian countries">
            <a:extLst>
              <a:ext uri="{FF2B5EF4-FFF2-40B4-BE49-F238E27FC236}">
                <a16:creationId xmlns:a16="http://schemas.microsoft.com/office/drawing/2014/main" id="{3F4F6622-527E-979D-C602-FF129E8F5A6F}"/>
              </a:ext>
            </a:extLst>
          </p:cNvPr>
          <p:cNvSpPr>
            <a:spLocks noChangeAspect="1" noChangeArrowheads="1"/>
          </p:cNvSpPr>
          <p:nvPr/>
        </p:nvSpPr>
        <p:spPr bwMode="auto">
          <a:xfrm>
            <a:off x="5892800" y="322580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latin typeface="Arial"/>
              <a:cs typeface="Arial"/>
              <a:sym typeface="Arial"/>
            </a:endParaRPr>
          </a:p>
        </p:txBody>
      </p:sp>
      <p:sp>
        <p:nvSpPr>
          <p:cNvPr id="12" name="TextBox 11">
            <a:extLst>
              <a:ext uri="{FF2B5EF4-FFF2-40B4-BE49-F238E27FC236}">
                <a16:creationId xmlns:a16="http://schemas.microsoft.com/office/drawing/2014/main" id="{F1B5506E-CDC8-D0A3-1832-366425C003FB}"/>
              </a:ext>
            </a:extLst>
          </p:cNvPr>
          <p:cNvSpPr txBox="1"/>
          <p:nvPr/>
        </p:nvSpPr>
        <p:spPr>
          <a:xfrm>
            <a:off x="1346955" y="5571793"/>
            <a:ext cx="7296860" cy="991746"/>
          </a:xfrm>
          <a:prstGeom prst="rect">
            <a:avLst/>
          </a:prstGeom>
          <a:noFill/>
        </p:spPr>
        <p:txBody>
          <a:bodyPr wrap="square">
            <a:spAutoFit/>
          </a:bodyPr>
          <a:lstStyle/>
          <a:p>
            <a:pPr marL="226478" lvl="8" indent="-226478" defTabSz="1219170">
              <a:lnSpc>
                <a:spcPts val="2667"/>
              </a:lnSpc>
              <a:spcAft>
                <a:spcPts val="1600"/>
              </a:spcAft>
              <a:buClr>
                <a:srgbClr val="000000"/>
              </a:buClr>
              <a:buFont typeface="Courier New" panose="02070309020205020404" pitchFamily="49" charset="0"/>
              <a:buChar char="o"/>
            </a:pPr>
            <a:r>
              <a:rPr lang="en-US" sz="2667" b="1" kern="0" dirty="0">
                <a:solidFill>
                  <a:srgbClr val="333333"/>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 China, S. Korea, Malysia, Turky, India</a:t>
            </a:r>
          </a:p>
          <a:p>
            <a:pPr marL="226478" lvl="6" indent="-226478" defTabSz="1219170">
              <a:lnSpc>
                <a:spcPts val="2667"/>
              </a:lnSpc>
              <a:spcAft>
                <a:spcPts val="1600"/>
              </a:spcAft>
              <a:buClr>
                <a:srgbClr val="000000"/>
              </a:buClr>
              <a:buFont typeface="Courier New" panose="02070309020205020404" pitchFamily="49" charset="0"/>
              <a:buChar char="o"/>
            </a:pPr>
            <a:r>
              <a:rPr lang="en-US" sz="2667" b="1" kern="0" dirty="0">
                <a:solidFill>
                  <a:srgbClr val="333333"/>
                </a:solidFill>
                <a:latin typeface="Open Sans Semibold" panose="020B0606030504020204" pitchFamily="34" charset="0"/>
                <a:ea typeface="Open Sans Semibold" panose="020B0606030504020204" pitchFamily="34" charset="0"/>
                <a:cs typeface="Open Sans Semibold" panose="020B0606030504020204" pitchFamily="34" charset="0"/>
                <a:sym typeface="Arial"/>
              </a:rPr>
              <a:t> Limited U.S. capacity (future)</a:t>
            </a:r>
          </a:p>
        </p:txBody>
      </p:sp>
      <p:pic>
        <p:nvPicPr>
          <p:cNvPr id="16" name="Picture 15">
            <a:extLst>
              <a:ext uri="{FF2B5EF4-FFF2-40B4-BE49-F238E27FC236}">
                <a16:creationId xmlns:a16="http://schemas.microsoft.com/office/drawing/2014/main" id="{3A57C42C-636A-9372-F8F0-C4416523A103}"/>
              </a:ext>
            </a:extLst>
          </p:cNvPr>
          <p:cNvPicPr>
            <a:picLocks noChangeAspect="1"/>
          </p:cNvPicPr>
          <p:nvPr/>
        </p:nvPicPr>
        <p:blipFill>
          <a:blip r:embed="rId3"/>
          <a:stretch>
            <a:fillRect/>
          </a:stretch>
        </p:blipFill>
        <p:spPr>
          <a:xfrm>
            <a:off x="8730157" y="3740017"/>
            <a:ext cx="2616335" cy="2616335"/>
          </a:xfrm>
          <a:prstGeom prst="rect">
            <a:avLst/>
          </a:prstGeom>
        </p:spPr>
      </p:pic>
    </p:spTree>
    <p:extLst>
      <p:ext uri="{BB962C8B-B14F-4D97-AF65-F5344CB8AC3E}">
        <p14:creationId xmlns:p14="http://schemas.microsoft.com/office/powerpoint/2010/main" val="4097228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41209-A7BC-1053-3273-4E0574D10A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E0E643-08D8-8FDD-4184-B55C1D71DB8F}"/>
              </a:ext>
            </a:extLst>
          </p:cNvPr>
          <p:cNvSpPr>
            <a:spLocks noGrp="1"/>
          </p:cNvSpPr>
          <p:nvPr>
            <p:ph type="ctrTitle"/>
          </p:nvPr>
        </p:nvSpPr>
        <p:spPr>
          <a:xfrm>
            <a:off x="1097280" y="1915541"/>
            <a:ext cx="10058400" cy="1330121"/>
          </a:xfrm>
        </p:spPr>
        <p:txBody>
          <a:bodyPr/>
          <a:lstStyle/>
          <a:p>
            <a:r>
              <a:rPr lang="en-US" sz="6400" dirty="0"/>
              <a:t>Conclusions</a:t>
            </a:r>
          </a:p>
        </p:txBody>
      </p:sp>
      <p:pic>
        <p:nvPicPr>
          <p:cNvPr id="4" name="Picture 2" descr="Image preview">
            <a:extLst>
              <a:ext uri="{FF2B5EF4-FFF2-40B4-BE49-F238E27FC236}">
                <a16:creationId xmlns:a16="http://schemas.microsoft.com/office/drawing/2014/main" id="{49DF2D71-4D59-BAFB-E706-46DCA06ADD7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58527" y="5315772"/>
            <a:ext cx="6015604" cy="939939"/>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6">
            <a:extLst>
              <a:ext uri="{FF2B5EF4-FFF2-40B4-BE49-F238E27FC236}">
                <a16:creationId xmlns:a16="http://schemas.microsoft.com/office/drawing/2014/main" id="{D1B05668-1329-9F65-C60D-623AFBD01204}"/>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41</a:t>
            </a:fld>
            <a:endParaRPr lang="en-US" sz="1400" dirty="0">
              <a:solidFill>
                <a:prstClr val="black"/>
              </a:solidFill>
              <a:latin typeface="Century Gothic"/>
              <a:sym typeface="Arial"/>
            </a:endParaRPr>
          </a:p>
        </p:txBody>
      </p:sp>
      <p:sp>
        <p:nvSpPr>
          <p:cNvPr id="5" name="TextBox 4">
            <a:extLst>
              <a:ext uri="{FF2B5EF4-FFF2-40B4-BE49-F238E27FC236}">
                <a16:creationId xmlns:a16="http://schemas.microsoft.com/office/drawing/2014/main" id="{D4DDB147-1691-A219-66B8-3B0FCFED9621}"/>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485985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45A06-5FFD-43FB-62FB-5B17D407D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3671ED-5346-7CCA-BCFD-923998F1C2DA}"/>
              </a:ext>
            </a:extLst>
          </p:cNvPr>
          <p:cNvSpPr>
            <a:spLocks noGrp="1"/>
          </p:cNvSpPr>
          <p:nvPr>
            <p:ph type="ctrTitle"/>
          </p:nvPr>
        </p:nvSpPr>
        <p:spPr>
          <a:xfrm>
            <a:off x="2377440" y="519312"/>
            <a:ext cx="7914640" cy="1330121"/>
          </a:xfrm>
        </p:spPr>
        <p:txBody>
          <a:bodyPr/>
          <a:lstStyle/>
          <a:p>
            <a:r>
              <a:rPr lang="en-US" sz="4267" dirty="0"/>
              <a:t>Time to learn from the past &amp; move forward</a:t>
            </a:r>
          </a:p>
        </p:txBody>
      </p:sp>
      <p:pic>
        <p:nvPicPr>
          <p:cNvPr id="4" name="Picture 2" descr="Image preview">
            <a:extLst>
              <a:ext uri="{FF2B5EF4-FFF2-40B4-BE49-F238E27FC236}">
                <a16:creationId xmlns:a16="http://schemas.microsoft.com/office/drawing/2014/main" id="{2A3DC32F-1E3B-EE79-3662-EB2593A14A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1491" y="5920740"/>
            <a:ext cx="3237461" cy="5058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E6478E2-8235-C034-13FE-6CE34D0B9354}"/>
              </a:ext>
            </a:extLst>
          </p:cNvPr>
          <p:cNvSpPr txBox="1"/>
          <p:nvPr/>
        </p:nvSpPr>
        <p:spPr>
          <a:xfrm>
            <a:off x="1231901" y="1862381"/>
            <a:ext cx="9740899" cy="3786229"/>
          </a:xfrm>
          <a:prstGeom prst="rect">
            <a:avLst/>
          </a:prstGeom>
          <a:noFill/>
        </p:spPr>
        <p:txBody>
          <a:bodyPr wrap="square" rtlCol="0">
            <a:spAutoFit/>
          </a:bodyPr>
          <a:lstStyle/>
          <a:p>
            <a:pPr marL="304792" indent="-304792" defTabSz="1219170">
              <a:buClr>
                <a:srgbClr val="000000"/>
              </a:buClr>
              <a:buFont typeface="Arial" panose="020B0604020202020204" pitchFamily="34" charset="0"/>
              <a:buChar char="•"/>
            </a:pPr>
            <a:r>
              <a:rPr lang="en-US" sz="2667" kern="0" dirty="0">
                <a:solidFill>
                  <a:srgbClr val="000000"/>
                </a:solidFill>
                <a:latin typeface="Arial"/>
                <a:cs typeface="Arial"/>
                <a:sym typeface="Arial"/>
              </a:rPr>
              <a:t>Change is constant &amp; pace accelerating</a:t>
            </a:r>
          </a:p>
          <a:p>
            <a:pPr marL="304792" indent="-304792" defTabSz="1219170">
              <a:buClr>
                <a:srgbClr val="000000"/>
              </a:buClr>
              <a:buFont typeface="Arial" panose="020B0604020202020204" pitchFamily="34" charset="0"/>
              <a:buChar char="•"/>
            </a:pPr>
            <a:r>
              <a:rPr lang="en-US" sz="2667" kern="0" dirty="0">
                <a:solidFill>
                  <a:srgbClr val="000000"/>
                </a:solidFill>
                <a:latin typeface="Arial"/>
                <a:cs typeface="Arial"/>
                <a:sym typeface="Arial"/>
              </a:rPr>
              <a:t>Impacts on our businesses is significant and not understood</a:t>
            </a:r>
          </a:p>
          <a:p>
            <a:pPr marL="304792" indent="-304792" defTabSz="1219170">
              <a:buClr>
                <a:srgbClr val="000000"/>
              </a:buClr>
              <a:buFont typeface="Arial" panose="020B0604020202020204" pitchFamily="34" charset="0"/>
              <a:buChar char="•"/>
            </a:pPr>
            <a:r>
              <a:rPr lang="en-US" sz="2667" kern="0" dirty="0">
                <a:solidFill>
                  <a:srgbClr val="000000"/>
                </a:solidFill>
                <a:latin typeface="Arial"/>
                <a:cs typeface="Arial"/>
                <a:sym typeface="Arial"/>
              </a:rPr>
              <a:t>Relentlessly pursue education of those making the laws</a:t>
            </a:r>
          </a:p>
          <a:p>
            <a:pPr marL="304792" indent="-304792" defTabSz="1219170">
              <a:buClr>
                <a:srgbClr val="000000"/>
              </a:buClr>
              <a:buFont typeface="Arial" panose="020B0604020202020204" pitchFamily="34" charset="0"/>
              <a:buChar char="•"/>
            </a:pPr>
            <a:r>
              <a:rPr lang="en-US" sz="2667" kern="0" dirty="0">
                <a:solidFill>
                  <a:srgbClr val="000000"/>
                </a:solidFill>
                <a:latin typeface="Arial"/>
                <a:cs typeface="Arial"/>
                <a:sym typeface="Arial"/>
              </a:rPr>
              <a:t>Collaboration is an important tool</a:t>
            </a:r>
          </a:p>
          <a:p>
            <a:pPr marL="304792" indent="-304792" defTabSz="1219170">
              <a:buClr>
                <a:srgbClr val="000000"/>
              </a:buClr>
              <a:buFont typeface="Arial" panose="020B0604020202020204" pitchFamily="34" charset="0"/>
              <a:buChar char="•"/>
            </a:pPr>
            <a:r>
              <a:rPr lang="en-US" sz="2667" kern="0" dirty="0">
                <a:solidFill>
                  <a:srgbClr val="000000"/>
                </a:solidFill>
                <a:latin typeface="Arial"/>
                <a:cs typeface="Arial"/>
                <a:sym typeface="Arial"/>
              </a:rPr>
              <a:t>Chemical recycling is vital to future PC content</a:t>
            </a:r>
          </a:p>
          <a:p>
            <a:pPr marL="304792" indent="-304792" defTabSz="1219170">
              <a:buClr>
                <a:srgbClr val="000000"/>
              </a:buClr>
              <a:buFont typeface="Arial" panose="020B0604020202020204" pitchFamily="34" charset="0"/>
              <a:buChar char="•"/>
            </a:pPr>
            <a:r>
              <a:rPr lang="en-US" sz="2667" kern="0" dirty="0">
                <a:solidFill>
                  <a:srgbClr val="000000"/>
                </a:solidFill>
                <a:latin typeface="Arial"/>
                <a:cs typeface="Arial"/>
                <a:sym typeface="Arial"/>
              </a:rPr>
              <a:t>Stay abreast of packaging &amp; textile EPR</a:t>
            </a:r>
          </a:p>
          <a:p>
            <a:pPr marL="304792" indent="-304792" defTabSz="1219170">
              <a:buClr>
                <a:srgbClr val="000000"/>
              </a:buClr>
              <a:buFont typeface="Arial" panose="020B0604020202020204" pitchFamily="34" charset="0"/>
              <a:buChar char="•"/>
            </a:pPr>
            <a:r>
              <a:rPr lang="en-US" sz="2667" kern="0" dirty="0">
                <a:solidFill>
                  <a:srgbClr val="000000"/>
                </a:solidFill>
                <a:latin typeface="Arial"/>
                <a:cs typeface="Arial"/>
                <a:sym typeface="Arial"/>
              </a:rPr>
              <a:t>Independent 3</a:t>
            </a:r>
            <a:r>
              <a:rPr lang="en-US" sz="2667" kern="0" baseline="30000" dirty="0">
                <a:solidFill>
                  <a:srgbClr val="000000"/>
                </a:solidFill>
                <a:latin typeface="Arial"/>
                <a:cs typeface="Arial"/>
                <a:sym typeface="Arial"/>
              </a:rPr>
              <a:t>rd</a:t>
            </a:r>
            <a:r>
              <a:rPr lang="en-US" sz="2667" kern="0" dirty="0">
                <a:solidFill>
                  <a:srgbClr val="000000"/>
                </a:solidFill>
                <a:latin typeface="Arial"/>
                <a:cs typeface="Arial"/>
                <a:sym typeface="Arial"/>
              </a:rPr>
              <a:t> party verification</a:t>
            </a:r>
          </a:p>
          <a:p>
            <a:pPr marL="914377" lvl="3" indent="-376757" defTabSz="1219170">
              <a:buClr>
                <a:srgbClr val="000000"/>
              </a:buClr>
              <a:buFont typeface="Wingdings" panose="05000000000000000000" pitchFamily="2" charset="2"/>
              <a:buChar char="ü"/>
            </a:pPr>
            <a:r>
              <a:rPr lang="en-US" sz="2667" kern="0" dirty="0">
                <a:solidFill>
                  <a:srgbClr val="000000"/>
                </a:solidFill>
                <a:latin typeface="Arial"/>
                <a:cs typeface="Arial"/>
                <a:sym typeface="Arial"/>
              </a:rPr>
              <a:t>Will drive transparency &amp; credibility</a:t>
            </a:r>
          </a:p>
          <a:p>
            <a:pPr marL="304792" indent="-304792" defTabSz="1219170">
              <a:buClr>
                <a:srgbClr val="000000"/>
              </a:buClr>
              <a:buFont typeface="Arial" panose="020B0604020202020204" pitchFamily="34" charset="0"/>
              <a:buChar char="•"/>
            </a:pPr>
            <a:r>
              <a:rPr lang="en-US" sz="2667" kern="0" dirty="0">
                <a:solidFill>
                  <a:srgbClr val="000000"/>
                </a:solidFill>
                <a:latin typeface="Arial"/>
                <a:cs typeface="Arial"/>
                <a:sym typeface="Arial"/>
              </a:rPr>
              <a:t>Redesign for the future </a:t>
            </a:r>
          </a:p>
        </p:txBody>
      </p:sp>
      <p:sp>
        <p:nvSpPr>
          <p:cNvPr id="6" name="Slide Number Placeholder 6">
            <a:extLst>
              <a:ext uri="{FF2B5EF4-FFF2-40B4-BE49-F238E27FC236}">
                <a16:creationId xmlns:a16="http://schemas.microsoft.com/office/drawing/2014/main" id="{6241525F-6AAE-63BE-DA81-6AC56482D79C}"/>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42</a:t>
            </a:fld>
            <a:endParaRPr lang="en-US" sz="1400" dirty="0">
              <a:solidFill>
                <a:prstClr val="black"/>
              </a:solidFill>
              <a:latin typeface="Century Gothic"/>
              <a:sym typeface="Arial"/>
            </a:endParaRPr>
          </a:p>
        </p:txBody>
      </p:sp>
      <p:sp>
        <p:nvSpPr>
          <p:cNvPr id="3" name="TextBox 2">
            <a:extLst>
              <a:ext uri="{FF2B5EF4-FFF2-40B4-BE49-F238E27FC236}">
                <a16:creationId xmlns:a16="http://schemas.microsoft.com/office/drawing/2014/main" id="{8EBCDC46-8731-7612-6097-768C476CA0FB}"/>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pic>
        <p:nvPicPr>
          <p:cNvPr id="8" name="Picture 7">
            <a:extLst>
              <a:ext uri="{FF2B5EF4-FFF2-40B4-BE49-F238E27FC236}">
                <a16:creationId xmlns:a16="http://schemas.microsoft.com/office/drawing/2014/main" id="{1633C02C-7F3B-CB89-718B-47030402735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837473B0-CC2E-450A-ABE3-18F120FF3D39}">
                <a1611:picAttrSrcUrl xmlns:a1611="http://schemas.microsoft.com/office/drawing/2016/11/main" r:id="rId6"/>
              </a:ext>
            </a:extLst>
          </a:blip>
          <a:stretch>
            <a:fillRect/>
          </a:stretch>
        </p:blipFill>
        <p:spPr>
          <a:xfrm>
            <a:off x="8943046" y="3929956"/>
            <a:ext cx="2698069" cy="2119912"/>
          </a:xfrm>
          <a:prstGeom prst="rect">
            <a:avLst/>
          </a:prstGeom>
        </p:spPr>
      </p:pic>
    </p:spTree>
    <p:extLst>
      <p:ext uri="{BB962C8B-B14F-4D97-AF65-F5344CB8AC3E}">
        <p14:creationId xmlns:p14="http://schemas.microsoft.com/office/powerpoint/2010/main" val="42824813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5631A-5195-D942-0600-F206F3C6375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1A3390F-E4E1-104C-9469-99ED9F5DED7A}"/>
              </a:ext>
            </a:extLst>
          </p:cNvPr>
          <p:cNvSpPr txBox="1">
            <a:spLocks/>
          </p:cNvSpPr>
          <p:nvPr/>
        </p:nvSpPr>
        <p:spPr bwMode="auto">
          <a:xfrm>
            <a:off x="542538" y="4146552"/>
            <a:ext cx="7675092"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defTabSz="914354" eaLnBrk="1" hangingPunct="1">
              <a:defRPr/>
            </a:pPr>
            <a:r>
              <a:rPr lang="en-US" sz="6400" b="1" kern="0" dirty="0">
                <a:solidFill>
                  <a:srgbClr val="44883E"/>
                </a:solidFill>
                <a:latin typeface="Bradley Hand ITC" panose="03070402050302030203" pitchFamily="66" charset="0"/>
                <a:sym typeface="Arial"/>
              </a:rPr>
              <a:t>Thank you</a:t>
            </a:r>
          </a:p>
        </p:txBody>
      </p:sp>
      <p:sp>
        <p:nvSpPr>
          <p:cNvPr id="14" name="TextBox 13">
            <a:extLst>
              <a:ext uri="{FF2B5EF4-FFF2-40B4-BE49-F238E27FC236}">
                <a16:creationId xmlns:a16="http://schemas.microsoft.com/office/drawing/2014/main" id="{789C9350-2560-2A25-919C-E57C66E1119B}"/>
              </a:ext>
            </a:extLst>
          </p:cNvPr>
          <p:cNvSpPr txBox="1"/>
          <p:nvPr/>
        </p:nvSpPr>
        <p:spPr>
          <a:xfrm>
            <a:off x="542538" y="5018267"/>
            <a:ext cx="4427109" cy="1190069"/>
          </a:xfrm>
          <a:prstGeom prst="rect">
            <a:avLst/>
          </a:prstGeom>
        </p:spPr>
        <p:txBody>
          <a:bodyPr vert="horz" wrap="none" lIns="0" tIns="243840" rIns="0" bIns="0" rtlCol="0" anchor="t" anchorCtr="0">
            <a:spAutoFit/>
          </a:bodyPr>
          <a:lstStyle/>
          <a:p>
            <a:pPr defTabSz="457189">
              <a:spcAft>
                <a:spcPts val="1600"/>
              </a:spcAft>
              <a:defRPr/>
            </a:pPr>
            <a:r>
              <a:rPr lang="en-US" sz="2400" dirty="0">
                <a:solidFill>
                  <a:srgbClr val="5982DB">
                    <a:lumMod val="75000"/>
                  </a:srgbClr>
                </a:solidFill>
                <a:latin typeface="Open Sans Semibold" panose="020B0606030504020204" pitchFamily="34" charset="0"/>
                <a:ea typeface="Open Sans Semibold" panose="020B0606030504020204" pitchFamily="34" charset="0"/>
                <a:cs typeface="Open Sans Semibold" panose="020B0606030504020204" pitchFamily="34" charset="0"/>
                <a:sym typeface="Arial"/>
                <a:hlinkClick r:id="rId3">
                  <a:extLst>
                    <a:ext uri="{A12FA001-AC4F-418D-AE19-62706E023703}">
                      <ahyp:hlinkClr xmlns:ahyp="http://schemas.microsoft.com/office/drawing/2018/hyperlinkcolor" val="tx"/>
                    </a:ext>
                  </a:extLst>
                </a:hlinkClick>
              </a:rPr>
              <a:t>bpeoples@carpetrecovery.org</a:t>
            </a:r>
            <a:endParaRPr lang="en-US" sz="2400" dirty="0">
              <a:solidFill>
                <a:srgbClr val="5982DB">
                  <a:lumMod val="75000"/>
                </a:srgbClr>
              </a:solidFill>
              <a:latin typeface="Open Sans Semibold" panose="020B0606030504020204" pitchFamily="34" charset="0"/>
              <a:ea typeface="Open Sans Semibold" panose="020B0606030504020204" pitchFamily="34" charset="0"/>
              <a:cs typeface="Open Sans Semibold" panose="020B0606030504020204" pitchFamily="34" charset="0"/>
              <a:sym typeface="Arial"/>
            </a:endParaRPr>
          </a:p>
          <a:p>
            <a:pPr defTabSz="457189">
              <a:spcAft>
                <a:spcPts val="1600"/>
              </a:spcAft>
              <a:defRPr/>
            </a:pPr>
            <a:endParaRPr lang="en-US" sz="2400" dirty="0">
              <a:solidFill>
                <a:srgbClr val="5982DB">
                  <a:lumMod val="75000"/>
                </a:srgbClr>
              </a:solidFill>
              <a:latin typeface="Open Sans Semibold" panose="020B0606030504020204" pitchFamily="34" charset="0"/>
              <a:ea typeface="Open Sans Semibold" panose="020B0606030504020204" pitchFamily="34" charset="0"/>
              <a:cs typeface="Open Sans Semibold" panose="020B0606030504020204" pitchFamily="34" charset="0"/>
              <a:sym typeface="Arial"/>
            </a:endParaRPr>
          </a:p>
        </p:txBody>
      </p:sp>
      <p:sp>
        <p:nvSpPr>
          <p:cNvPr id="15" name="TextBox 14">
            <a:extLst>
              <a:ext uri="{FF2B5EF4-FFF2-40B4-BE49-F238E27FC236}">
                <a16:creationId xmlns:a16="http://schemas.microsoft.com/office/drawing/2014/main" id="{77A05134-1292-6936-1DBF-A43B7CB64DCA}"/>
              </a:ext>
            </a:extLst>
          </p:cNvPr>
          <p:cNvSpPr txBox="1"/>
          <p:nvPr/>
        </p:nvSpPr>
        <p:spPr>
          <a:xfrm>
            <a:off x="542538" y="341643"/>
            <a:ext cx="10370143" cy="1538883"/>
          </a:xfrm>
          <a:prstGeom prst="rect">
            <a:avLst/>
          </a:prstGeom>
        </p:spPr>
        <p:txBody>
          <a:bodyPr vert="horz" wrap="square" lIns="0" tIns="243840" rIns="0" bIns="0" rtlCol="0" anchor="t" anchorCtr="0">
            <a:spAutoFit/>
          </a:bodyPr>
          <a:lstStyle/>
          <a:p>
            <a:pPr defTabSz="457189">
              <a:spcAft>
                <a:spcPts val="1600"/>
              </a:spcAft>
              <a:defRPr/>
            </a:pPr>
            <a:r>
              <a:rPr lang="en-US" sz="2400" i="1" dirty="0">
                <a:solidFill>
                  <a:srgbClr val="45A5ED">
                    <a:lumMod val="75000"/>
                  </a:srgbClr>
                </a:solidFill>
                <a:latin typeface="Century Gothic"/>
                <a:cs typeface="DaunPenh" panose="020F0502020204030204" pitchFamily="2" charset="0"/>
                <a:sym typeface="Arial"/>
              </a:rPr>
              <a:t>“</a:t>
            </a:r>
            <a:r>
              <a:rPr lang="en-US" sz="2800" dirty="0">
                <a:solidFill>
                  <a:srgbClr val="5982DB">
                    <a:lumMod val="50000"/>
                  </a:srgbClr>
                </a:solidFill>
                <a:latin typeface="Century Gothic"/>
                <a:ea typeface="Open Sans Semibold" panose="020B0606030504020204" pitchFamily="34" charset="0"/>
                <a:cs typeface="Open Sans Semibold" panose="020B0606030504020204" pitchFamily="34" charset="0"/>
                <a:sym typeface="Arial"/>
              </a:rPr>
              <a:t>Earth set” captured through the Orion spacecraft window at 6:41 p.m. EDT, April 6, 2026, during the Artemis II flyby of the Moon.</a:t>
            </a:r>
          </a:p>
        </p:txBody>
      </p:sp>
      <p:pic>
        <p:nvPicPr>
          <p:cNvPr id="10" name="Picture 9" descr="Text&#10;&#10;Description automatically generated">
            <a:extLst>
              <a:ext uri="{FF2B5EF4-FFF2-40B4-BE49-F238E27FC236}">
                <a16:creationId xmlns:a16="http://schemas.microsoft.com/office/drawing/2014/main" id="{DCA7FC9D-58ED-EE74-81CC-662204FEA52F}"/>
              </a:ext>
            </a:extLst>
          </p:cNvPr>
          <p:cNvPicPr>
            <a:picLocks noChangeAspect="1"/>
          </p:cNvPicPr>
          <p:nvPr/>
        </p:nvPicPr>
        <p:blipFill>
          <a:blip r:embed="rId4"/>
          <a:stretch>
            <a:fillRect/>
          </a:stretch>
        </p:blipFill>
        <p:spPr>
          <a:xfrm>
            <a:off x="1063144" y="5850028"/>
            <a:ext cx="4925569" cy="686789"/>
          </a:xfrm>
          <a:prstGeom prst="rect">
            <a:avLst/>
          </a:prstGeom>
          <a:noFill/>
        </p:spPr>
      </p:pic>
      <p:sp>
        <p:nvSpPr>
          <p:cNvPr id="16" name="TextBox 15">
            <a:extLst>
              <a:ext uri="{FF2B5EF4-FFF2-40B4-BE49-F238E27FC236}">
                <a16:creationId xmlns:a16="http://schemas.microsoft.com/office/drawing/2014/main" id="{2B53C354-E2C3-CC8A-E73C-2D0DCAE09F0C}"/>
              </a:ext>
            </a:extLst>
          </p:cNvPr>
          <p:cNvSpPr txBox="1"/>
          <p:nvPr/>
        </p:nvSpPr>
        <p:spPr>
          <a:xfrm>
            <a:off x="9165502" y="5274747"/>
            <a:ext cx="1822935" cy="400110"/>
          </a:xfrm>
          <a:prstGeom prst="rect">
            <a:avLst/>
          </a:prstGeom>
          <a:noFill/>
        </p:spPr>
        <p:txBody>
          <a:bodyPr wrap="none" rtlCol="0">
            <a:spAutoFit/>
          </a:bodyPr>
          <a:lstStyle/>
          <a:p>
            <a:pPr defTabSz="457189">
              <a:defRPr/>
            </a:pPr>
            <a:r>
              <a:rPr lang="en-US" sz="2000" dirty="0">
                <a:solidFill>
                  <a:prstClr val="black"/>
                </a:solidFill>
                <a:latin typeface="Century Gothic"/>
                <a:cs typeface="Arial"/>
                <a:sym typeface="Arial"/>
              </a:rPr>
              <a:t>57 years later</a:t>
            </a:r>
          </a:p>
        </p:txBody>
      </p:sp>
      <p:sp>
        <p:nvSpPr>
          <p:cNvPr id="2" name="Slide Number Placeholder 6">
            <a:extLst>
              <a:ext uri="{FF2B5EF4-FFF2-40B4-BE49-F238E27FC236}">
                <a16:creationId xmlns:a16="http://schemas.microsoft.com/office/drawing/2014/main" id="{520BB070-3A11-ED74-F274-7E852E412489}"/>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43</a:t>
            </a:fld>
            <a:endParaRPr lang="en-US" sz="1400" dirty="0">
              <a:solidFill>
                <a:prstClr val="black"/>
              </a:solidFill>
              <a:latin typeface="Century Gothic"/>
              <a:sym typeface="Arial"/>
            </a:endParaRPr>
          </a:p>
        </p:txBody>
      </p:sp>
      <p:pic>
        <p:nvPicPr>
          <p:cNvPr id="8" name="Picture 7">
            <a:extLst>
              <a:ext uri="{FF2B5EF4-FFF2-40B4-BE49-F238E27FC236}">
                <a16:creationId xmlns:a16="http://schemas.microsoft.com/office/drawing/2014/main" id="{09827372-18CE-C94E-DDFC-77BC317F4BEC}"/>
              </a:ext>
            </a:extLst>
          </p:cNvPr>
          <p:cNvPicPr>
            <a:picLocks noChangeAspect="1"/>
          </p:cNvPicPr>
          <p:nvPr/>
        </p:nvPicPr>
        <p:blipFill>
          <a:blip r:embed="rId5" cstate="screen">
            <a:extLst>
              <a:ext uri="{28A0092B-C50C-407E-A947-70E740481C1C}">
                <a14:useLocalDpi xmlns:a14="http://schemas.microsoft.com/office/drawing/2010/main"/>
              </a:ext>
            </a:extLst>
          </a:blip>
          <a:srcRect l="2212"/>
          <a:stretch>
            <a:fillRect/>
          </a:stretch>
        </p:blipFill>
        <p:spPr>
          <a:xfrm>
            <a:off x="4648582" y="1571625"/>
            <a:ext cx="6903957" cy="37433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extBox 3">
            <a:extLst>
              <a:ext uri="{FF2B5EF4-FFF2-40B4-BE49-F238E27FC236}">
                <a16:creationId xmlns:a16="http://schemas.microsoft.com/office/drawing/2014/main" id="{1F3ED922-7D82-1C63-C363-B7D922FFB8AE}"/>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77194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3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heel(1)">
                                      <p:cBhvr>
                                        <p:cTn id="10" dur="3500"/>
                                        <p:tgtEl>
                                          <p:spTgt spid="16"/>
                                        </p:tgtEl>
                                      </p:cBhvr>
                                    </p:animEffect>
                                  </p:childTnLst>
                                </p:cTn>
                              </p:par>
                            </p:childTnLst>
                          </p:cTn>
                        </p:par>
                        <p:par>
                          <p:cTn id="11" fill="hold">
                            <p:stCondLst>
                              <p:cond delay="3500"/>
                            </p:stCondLst>
                            <p:childTnLst>
                              <p:par>
                                <p:cTn id="12" presetID="22" presetClass="entr" presetSubtype="1"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Question mark boxes">
            <a:extLst>
              <a:ext uri="{FF2B5EF4-FFF2-40B4-BE49-F238E27FC236}">
                <a16:creationId xmlns:a16="http://schemas.microsoft.com/office/drawing/2014/main" id="{52D3E8F7-0D94-4504-8557-7F72B643BC7D}"/>
              </a:ext>
            </a:extLst>
          </p:cNvPr>
          <p:cNvPicPr>
            <a:picLocks noChangeAspect="1"/>
          </p:cNvPicPr>
          <p:nvPr/>
        </p:nvPicPr>
        <p:blipFill>
          <a:blip r:embed="rId3">
            <a:extLst>
              <a:ext uri="{28A0092B-C50C-407E-A947-70E740481C1C}">
                <a14:useLocalDpi xmlns:a14="http://schemas.microsoft.com/office/drawing/2010/main" val="0"/>
              </a:ext>
            </a:extLst>
          </a:blip>
          <a:srcRect t="2" b="2"/>
          <a:stretch/>
        </p:blipFill>
        <p:spPr>
          <a:xfrm flipH="1">
            <a:off x="0" y="0"/>
            <a:ext cx="12192000" cy="6858000"/>
          </a:xfrm>
          <a:prstGeom prst="rect">
            <a:avLst/>
          </a:prstGeom>
        </p:spPr>
      </p:pic>
      <p:sp>
        <p:nvSpPr>
          <p:cNvPr id="7" name="Rectangle 6">
            <a:extLst>
              <a:ext uri="{FF2B5EF4-FFF2-40B4-BE49-F238E27FC236}">
                <a16:creationId xmlns:a16="http://schemas.microsoft.com/office/drawing/2014/main" id="{499A885F-8BF2-4D47-ABF1-B9DA0B329F69}"/>
              </a:ext>
            </a:extLst>
          </p:cNvPr>
          <p:cNvSpPr/>
          <p:nvPr/>
        </p:nvSpPr>
        <p:spPr>
          <a:xfrm>
            <a:off x="175802" y="0"/>
            <a:ext cx="4718503"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2800" dirty="0">
              <a:solidFill>
                <a:srgbClr val="FFFFFF"/>
              </a:solidFill>
              <a:latin typeface="Arial"/>
              <a:sym typeface="Arial"/>
            </a:endParaRPr>
          </a:p>
        </p:txBody>
      </p:sp>
      <p:sp>
        <p:nvSpPr>
          <p:cNvPr id="8" name="Rectangle 7">
            <a:extLst>
              <a:ext uri="{FF2B5EF4-FFF2-40B4-BE49-F238E27FC236}">
                <a16:creationId xmlns:a16="http://schemas.microsoft.com/office/drawing/2014/main" id="{F4FB363C-6EE8-0C46-B0C6-BC87129B6D06}"/>
              </a:ext>
            </a:extLst>
          </p:cNvPr>
          <p:cNvSpPr/>
          <p:nvPr/>
        </p:nvSpPr>
        <p:spPr>
          <a:xfrm>
            <a:off x="3" y="0"/>
            <a:ext cx="263071" cy="6858000"/>
          </a:xfrm>
          <a:prstGeom prst="rect">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2400" dirty="0">
              <a:solidFill>
                <a:srgbClr val="003057"/>
              </a:solidFill>
              <a:latin typeface="Arial"/>
              <a:sym typeface="Arial"/>
            </a:endParaRPr>
          </a:p>
        </p:txBody>
      </p:sp>
      <p:sp>
        <p:nvSpPr>
          <p:cNvPr id="10" name="Rectangle 9">
            <a:extLst>
              <a:ext uri="{FF2B5EF4-FFF2-40B4-BE49-F238E27FC236}">
                <a16:creationId xmlns:a16="http://schemas.microsoft.com/office/drawing/2014/main" id="{E3E4E070-42A1-BE44-8703-BAE30749AEC1}"/>
              </a:ext>
            </a:extLst>
          </p:cNvPr>
          <p:cNvSpPr/>
          <p:nvPr/>
        </p:nvSpPr>
        <p:spPr>
          <a:xfrm>
            <a:off x="889038" y="1794107"/>
            <a:ext cx="3731881" cy="1077218"/>
          </a:xfrm>
          <a:prstGeom prst="rect">
            <a:avLst/>
          </a:prstGeom>
        </p:spPr>
        <p:txBody>
          <a:bodyPr wrap="square">
            <a:spAutoFit/>
          </a:bodyPr>
          <a:lstStyle/>
          <a:p>
            <a:pPr defTabSz="914377">
              <a:defRPr/>
            </a:pPr>
            <a:r>
              <a:rPr lang="en-US" sz="3200" dirty="0">
                <a:solidFill>
                  <a:srgbClr val="003057"/>
                </a:solidFill>
                <a:latin typeface="Roboto"/>
                <a:cs typeface="Roboto"/>
                <a:sym typeface="Arial"/>
              </a:rPr>
              <a:t>Questions?</a:t>
            </a:r>
            <a:br>
              <a:rPr lang="en-US" sz="3200" dirty="0">
                <a:solidFill>
                  <a:srgbClr val="003057"/>
                </a:solidFill>
                <a:latin typeface="Roboto"/>
                <a:cs typeface="Roboto"/>
                <a:sym typeface="Arial"/>
              </a:rPr>
            </a:br>
            <a:endParaRPr lang="en-US" sz="3200" dirty="0">
              <a:solidFill>
                <a:srgbClr val="003057"/>
              </a:solidFill>
              <a:latin typeface="Roboto"/>
              <a:cs typeface="Roboto"/>
              <a:sym typeface="Arial"/>
            </a:endParaRPr>
          </a:p>
        </p:txBody>
      </p:sp>
      <p:cxnSp>
        <p:nvCxnSpPr>
          <p:cNvPr id="11" name="Straight Connector 10">
            <a:extLst>
              <a:ext uri="{FF2B5EF4-FFF2-40B4-BE49-F238E27FC236}">
                <a16:creationId xmlns:a16="http://schemas.microsoft.com/office/drawing/2014/main" id="{3433B1F3-D47C-4F41-8704-6F9AD813B490}"/>
              </a:ext>
            </a:extLst>
          </p:cNvPr>
          <p:cNvCxnSpPr/>
          <p:nvPr/>
        </p:nvCxnSpPr>
        <p:spPr>
          <a:xfrm>
            <a:off x="983657" y="2488291"/>
            <a:ext cx="2230671" cy="0"/>
          </a:xfrm>
          <a:prstGeom prst="line">
            <a:avLst/>
          </a:prstGeom>
          <a:ln w="57150">
            <a:solidFill>
              <a:schemeClr val="bg1">
                <a:lumMod val="65000"/>
              </a:schemeClr>
            </a:solidFill>
          </a:ln>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F5D53AE3-2D16-4992-A9FF-A7B89AB2E4C5}"/>
              </a:ext>
            </a:extLst>
          </p:cNvPr>
          <p:cNvSpPr/>
          <p:nvPr/>
        </p:nvSpPr>
        <p:spPr>
          <a:xfrm>
            <a:off x="398203" y="2812125"/>
            <a:ext cx="4311204" cy="2800767"/>
          </a:xfrm>
          <a:prstGeom prst="rect">
            <a:avLst/>
          </a:prstGeom>
        </p:spPr>
        <p:txBody>
          <a:bodyPr wrap="square">
            <a:spAutoFit/>
          </a:bodyPr>
          <a:lstStyle/>
          <a:p>
            <a:pPr defTabSz="457189"/>
            <a:r>
              <a:rPr lang="en-US" sz="2400" b="1" dirty="0">
                <a:solidFill>
                  <a:srgbClr val="003057"/>
                </a:solidFill>
                <a:latin typeface="Roboto"/>
                <a:cs typeface="Roboto"/>
                <a:sym typeface="Arial"/>
              </a:rPr>
              <a:t>Robert Peoples, Ph.D.</a:t>
            </a:r>
          </a:p>
          <a:p>
            <a:pPr defTabSz="457189"/>
            <a:r>
              <a:rPr lang="en-US" sz="2400">
                <a:solidFill>
                  <a:srgbClr val="003057"/>
                </a:solidFill>
                <a:latin typeface="Roboto"/>
                <a:cs typeface="Roboto"/>
                <a:sym typeface="Arial"/>
              </a:rPr>
              <a:t>CEO &amp; Executive </a:t>
            </a:r>
            <a:r>
              <a:rPr lang="en-US" sz="2400" dirty="0">
                <a:solidFill>
                  <a:srgbClr val="003057"/>
                </a:solidFill>
                <a:latin typeface="Roboto"/>
                <a:cs typeface="Roboto"/>
                <a:sym typeface="Arial"/>
              </a:rPr>
              <a:t>Director CARE</a:t>
            </a:r>
          </a:p>
          <a:p>
            <a:pPr defTabSz="457189"/>
            <a:r>
              <a:rPr lang="en-US" sz="2400" dirty="0">
                <a:solidFill>
                  <a:srgbClr val="003057"/>
                </a:solidFill>
                <a:latin typeface="Roboto"/>
                <a:cs typeface="Roboto"/>
                <a:sym typeface="Arial"/>
                <a:hlinkClick r:id="rId4"/>
              </a:rPr>
              <a:t>bpeoples@carpetrecovery.org</a:t>
            </a:r>
            <a:endParaRPr lang="en-US" sz="2400" dirty="0">
              <a:solidFill>
                <a:srgbClr val="003057"/>
              </a:solidFill>
              <a:latin typeface="Roboto"/>
              <a:cs typeface="Roboto"/>
              <a:sym typeface="Arial"/>
            </a:endParaRPr>
          </a:p>
          <a:p>
            <a:pPr defTabSz="457189"/>
            <a:r>
              <a:rPr lang="en-US" sz="2400" dirty="0">
                <a:solidFill>
                  <a:srgbClr val="003057"/>
                </a:solidFill>
                <a:latin typeface="Roboto"/>
                <a:cs typeface="Roboto"/>
                <a:sym typeface="Arial"/>
              </a:rPr>
              <a:t>214-300-5206</a:t>
            </a:r>
          </a:p>
          <a:p>
            <a:pPr defTabSz="457189"/>
            <a:endParaRPr lang="en-US" sz="2800" dirty="0">
              <a:solidFill>
                <a:srgbClr val="003057"/>
              </a:solidFill>
              <a:latin typeface="Roboto"/>
              <a:cs typeface="Roboto"/>
              <a:sym typeface="Arial"/>
            </a:endParaRPr>
          </a:p>
          <a:p>
            <a:pPr defTabSz="457189"/>
            <a:endParaRPr lang="en-US" sz="2800" dirty="0">
              <a:solidFill>
                <a:srgbClr val="003057"/>
              </a:solidFill>
              <a:latin typeface="Roboto"/>
              <a:cs typeface="Roboto"/>
              <a:sym typeface="Arial"/>
            </a:endParaRPr>
          </a:p>
        </p:txBody>
      </p:sp>
      <p:pic>
        <p:nvPicPr>
          <p:cNvPr id="23" name="Picture 6">
            <a:extLst>
              <a:ext uri="{FF2B5EF4-FFF2-40B4-BE49-F238E27FC236}">
                <a16:creationId xmlns:a16="http://schemas.microsoft.com/office/drawing/2014/main" id="{B5522235-FCCA-41C4-BB6F-812131CF82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4683" b="34683"/>
          <a:stretch/>
        </p:blipFill>
        <p:spPr bwMode="auto">
          <a:xfrm>
            <a:off x="29988" y="4913841"/>
            <a:ext cx="2765005" cy="8470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ack and green text&#10;&#10;Description automatically generated">
            <a:extLst>
              <a:ext uri="{FF2B5EF4-FFF2-40B4-BE49-F238E27FC236}">
                <a16:creationId xmlns:a16="http://schemas.microsoft.com/office/drawing/2014/main" id="{FB77D985-B1BE-D953-0B4E-CE7892FE42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57657" y="4953169"/>
            <a:ext cx="2154427" cy="683111"/>
          </a:xfrm>
          <a:prstGeom prst="rect">
            <a:avLst/>
          </a:prstGeom>
        </p:spPr>
      </p:pic>
      <p:sp>
        <p:nvSpPr>
          <p:cNvPr id="3" name="Slide Number Placeholder 6">
            <a:extLst>
              <a:ext uri="{FF2B5EF4-FFF2-40B4-BE49-F238E27FC236}">
                <a16:creationId xmlns:a16="http://schemas.microsoft.com/office/drawing/2014/main" id="{3AF4834F-BFAB-0ACF-F8EB-4BBBA6613F05}"/>
              </a:ext>
            </a:extLst>
          </p:cNvPr>
          <p:cNvSpPr txBox="1">
            <a:spLocks/>
          </p:cNvSpPr>
          <p:nvPr/>
        </p:nvSpPr>
        <p:spPr bwMode="gray">
          <a:xfrm>
            <a:off x="11121191" y="5761114"/>
            <a:ext cx="838199" cy="767687"/>
          </a:xfrm>
          <a:prstGeom prst="rect">
            <a:avLst/>
          </a:prstGeom>
        </p:spPr>
        <p:txBody>
          <a:bodyPr vert="horz" lIns="91440" tIns="45720" rIns="91440" bIns="45720" rtlCol="0" anchor="b"/>
          <a:lstStyle>
            <a:defPPr>
              <a:defRPr lang="en-US"/>
            </a:defPPr>
            <a:lvl1pPr marL="0" algn="ctr" defTabSz="457200" rtl="0" eaLnBrk="1" latinLnBrk="0" hangingPunct="1">
              <a:defRPr sz="2800" b="1" i="0" kern="1200" baseline="0">
                <a:solidFill>
                  <a:schemeClr val="bg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189"/>
            <a:fld id="{D57F1E4F-1CFF-5643-939E-02111984F565}" type="slidenum">
              <a:rPr lang="en-US" sz="1400" b="0">
                <a:solidFill>
                  <a:srgbClr val="FFFFFF">
                    <a:lumMod val="75000"/>
                    <a:lumOff val="25000"/>
                  </a:srgbClr>
                </a:solidFill>
                <a:latin typeface="Arial"/>
                <a:sym typeface="Arial"/>
              </a:rPr>
              <a:pPr defTabSz="457189"/>
              <a:t>44</a:t>
            </a:fld>
            <a:endParaRPr lang="en-US" sz="1400" b="0" dirty="0">
              <a:solidFill>
                <a:srgbClr val="FFFFFF">
                  <a:lumMod val="75000"/>
                  <a:lumOff val="25000"/>
                </a:srgbClr>
              </a:solidFill>
              <a:latin typeface="Arial"/>
              <a:sym typeface="Arial"/>
            </a:endParaRPr>
          </a:p>
        </p:txBody>
      </p:sp>
      <p:sp>
        <p:nvSpPr>
          <p:cNvPr id="2" name="TextBox 1">
            <a:extLst>
              <a:ext uri="{FF2B5EF4-FFF2-40B4-BE49-F238E27FC236}">
                <a16:creationId xmlns:a16="http://schemas.microsoft.com/office/drawing/2014/main" id="{E1B51D61-7336-ECAD-5F93-B2897A98A082}"/>
              </a:ext>
            </a:extLst>
          </p:cNvPr>
          <p:cNvSpPr txBox="1"/>
          <p:nvPr/>
        </p:nvSpPr>
        <p:spPr>
          <a:xfrm>
            <a:off x="10614724" y="6525272"/>
            <a:ext cx="1253869" cy="297454"/>
          </a:xfrm>
          <a:prstGeom prst="rect">
            <a:avLst/>
          </a:prstGeom>
          <a:noFill/>
        </p:spPr>
        <p:txBody>
          <a:bodyPr wrap="none" rtlCol="0">
            <a:spAutoFit/>
          </a:bodyPr>
          <a:lstStyle/>
          <a:p>
            <a:pPr defTabSz="1219170">
              <a:buClr>
                <a:srgbClr val="000000"/>
              </a:buClr>
            </a:pPr>
            <a:r>
              <a:rPr lang="en-US" sz="1333" kern="0" dirty="0">
                <a:solidFill>
                  <a:srgbClr val="FFFFFF"/>
                </a:solidFill>
                <a:latin typeface="Arial"/>
                <a:cs typeface="Arial"/>
                <a:sym typeface="Arial"/>
              </a:rPr>
              <a:t>© CARE, Inc. </a:t>
            </a:r>
          </a:p>
        </p:txBody>
      </p:sp>
    </p:spTree>
    <p:extLst>
      <p:ext uri="{BB962C8B-B14F-4D97-AF65-F5344CB8AC3E}">
        <p14:creationId xmlns:p14="http://schemas.microsoft.com/office/powerpoint/2010/main" val="3428107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3C3EF-AAAC-B5BF-87AA-426349BE0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836B1A-FD60-8749-8A04-C425528B1965}"/>
              </a:ext>
            </a:extLst>
          </p:cNvPr>
          <p:cNvSpPr>
            <a:spLocks noGrp="1"/>
          </p:cNvSpPr>
          <p:nvPr>
            <p:ph type="ctrTitle"/>
          </p:nvPr>
        </p:nvSpPr>
        <p:spPr>
          <a:xfrm>
            <a:off x="1097280" y="736981"/>
            <a:ext cx="10058400" cy="1330121"/>
          </a:xfrm>
        </p:spPr>
        <p:txBody>
          <a:bodyPr/>
          <a:lstStyle/>
          <a:p>
            <a:r>
              <a:rPr lang="en-US" sz="5333" dirty="0"/>
              <a:t>Carpet America Recovery Effort</a:t>
            </a:r>
          </a:p>
        </p:txBody>
      </p:sp>
      <p:pic>
        <p:nvPicPr>
          <p:cNvPr id="4" name="Picture 2" descr="Image preview">
            <a:extLst>
              <a:ext uri="{FF2B5EF4-FFF2-40B4-BE49-F238E27FC236}">
                <a16:creationId xmlns:a16="http://schemas.microsoft.com/office/drawing/2014/main" id="{D7746078-0B11-56B1-BE94-F61D4DF4702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58528" y="5635455"/>
            <a:ext cx="3969633" cy="6202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CEA358C-A638-5F45-24B6-0D7C3C962149}"/>
              </a:ext>
            </a:extLst>
          </p:cNvPr>
          <p:cNvSpPr txBox="1"/>
          <p:nvPr/>
        </p:nvSpPr>
        <p:spPr>
          <a:xfrm>
            <a:off x="1617180" y="2087422"/>
            <a:ext cx="8970587" cy="584775"/>
          </a:xfrm>
          <a:prstGeom prst="rect">
            <a:avLst/>
          </a:prstGeom>
          <a:noFill/>
        </p:spPr>
        <p:txBody>
          <a:bodyPr wrap="square" rtlCol="0">
            <a:spAutoFit/>
          </a:bodyPr>
          <a:lstStyle/>
          <a:p>
            <a:pPr algn="ctr" defTabSz="457189">
              <a:defRPr/>
            </a:pPr>
            <a:r>
              <a:rPr lang="en-US" sz="3200" b="1" dirty="0">
                <a:solidFill>
                  <a:srgbClr val="63A537">
                    <a:lumMod val="75000"/>
                  </a:srgbClr>
                </a:solidFill>
                <a:latin typeface="Calibri" panose="020F0502020204030204"/>
                <a:cs typeface="Arial"/>
                <a:sym typeface="Arial"/>
              </a:rPr>
              <a:t>25-year mission</a:t>
            </a:r>
          </a:p>
        </p:txBody>
      </p:sp>
      <p:sp>
        <p:nvSpPr>
          <p:cNvPr id="3" name="Slide Number Placeholder 6">
            <a:extLst>
              <a:ext uri="{FF2B5EF4-FFF2-40B4-BE49-F238E27FC236}">
                <a16:creationId xmlns:a16="http://schemas.microsoft.com/office/drawing/2014/main" id="{7C4B4054-1DCB-0E38-5EE6-D651574B50C1}"/>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5</a:t>
            </a:fld>
            <a:endParaRPr lang="en-US" sz="1400" dirty="0">
              <a:solidFill>
                <a:prstClr val="black"/>
              </a:solidFill>
              <a:latin typeface="Century Gothic"/>
              <a:sym typeface="Arial"/>
            </a:endParaRPr>
          </a:p>
        </p:txBody>
      </p:sp>
      <p:sp>
        <p:nvSpPr>
          <p:cNvPr id="6" name="TextBox 5">
            <a:extLst>
              <a:ext uri="{FF2B5EF4-FFF2-40B4-BE49-F238E27FC236}">
                <a16:creationId xmlns:a16="http://schemas.microsoft.com/office/drawing/2014/main" id="{A9FB54A8-B67E-603A-FEAF-21814580B099}"/>
              </a:ext>
            </a:extLst>
          </p:cNvPr>
          <p:cNvSpPr txBox="1"/>
          <p:nvPr/>
        </p:nvSpPr>
        <p:spPr>
          <a:xfrm>
            <a:off x="1762760" y="2989241"/>
            <a:ext cx="8727440" cy="1569660"/>
          </a:xfrm>
          <a:prstGeom prst="rect">
            <a:avLst/>
          </a:prstGeom>
          <a:noFill/>
        </p:spPr>
        <p:txBody>
          <a:bodyPr wrap="square" rtlCol="0">
            <a:spAutoFit/>
          </a:bodyPr>
          <a:lstStyle/>
          <a:p>
            <a:pPr defTabSz="1219170">
              <a:buClr>
                <a:srgbClr val="000000"/>
              </a:buClr>
            </a:pPr>
            <a:r>
              <a:rPr lang="en-US" sz="3200" kern="0" dirty="0">
                <a:solidFill>
                  <a:srgbClr val="000000"/>
                </a:solidFill>
                <a:latin typeface="Arial"/>
                <a:cs typeface="Arial"/>
                <a:sym typeface="Arial"/>
              </a:rPr>
              <a:t>Facilitate the carpet industry-lead initiative to find </a:t>
            </a:r>
            <a:r>
              <a:rPr lang="en-US" sz="3200" u="sng" kern="0" dirty="0">
                <a:solidFill>
                  <a:srgbClr val="000000"/>
                </a:solidFill>
                <a:latin typeface="Arial"/>
                <a:cs typeface="Arial"/>
                <a:sym typeface="Arial"/>
              </a:rPr>
              <a:t>market-based</a:t>
            </a:r>
            <a:r>
              <a:rPr lang="en-US" sz="3200" kern="0" dirty="0">
                <a:solidFill>
                  <a:srgbClr val="000000"/>
                </a:solidFill>
                <a:latin typeface="Arial"/>
                <a:cs typeface="Arial"/>
                <a:sym typeface="Arial"/>
              </a:rPr>
              <a:t> solutions for the reuse and recycle of post-consumer carpet.</a:t>
            </a:r>
          </a:p>
        </p:txBody>
      </p:sp>
      <p:sp>
        <p:nvSpPr>
          <p:cNvPr id="7" name="TextBox 6">
            <a:extLst>
              <a:ext uri="{FF2B5EF4-FFF2-40B4-BE49-F238E27FC236}">
                <a16:creationId xmlns:a16="http://schemas.microsoft.com/office/drawing/2014/main" id="{924C0CC5-841A-7EE2-2546-CD2CB724F80A}"/>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1935185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08D62-83B9-0CF2-D0C5-0B6C365B8826}"/>
            </a:ext>
          </a:extLst>
        </p:cNvPr>
        <p:cNvGrpSpPr/>
        <p:nvPr/>
      </p:nvGrpSpPr>
      <p:grpSpPr>
        <a:xfrm>
          <a:off x="0" y="0"/>
          <a:ext cx="0" cy="0"/>
          <a:chOff x="0" y="0"/>
          <a:chExt cx="0" cy="0"/>
        </a:xfrm>
      </p:grpSpPr>
      <p:pic>
        <p:nvPicPr>
          <p:cNvPr id="10" name="Picture 9" descr="Text&#10;&#10;Description automatically generated">
            <a:extLst>
              <a:ext uri="{FF2B5EF4-FFF2-40B4-BE49-F238E27FC236}">
                <a16:creationId xmlns:a16="http://schemas.microsoft.com/office/drawing/2014/main" id="{BAFB6AFE-4F4B-B050-B695-3064215D87F1}"/>
              </a:ext>
            </a:extLst>
          </p:cNvPr>
          <p:cNvPicPr>
            <a:picLocks noChangeAspect="1"/>
          </p:cNvPicPr>
          <p:nvPr/>
        </p:nvPicPr>
        <p:blipFill>
          <a:blip r:embed="rId3"/>
          <a:stretch>
            <a:fillRect/>
          </a:stretch>
        </p:blipFill>
        <p:spPr>
          <a:xfrm>
            <a:off x="553296" y="5850028"/>
            <a:ext cx="4925569" cy="686789"/>
          </a:xfrm>
          <a:prstGeom prst="rect">
            <a:avLst/>
          </a:prstGeom>
          <a:noFill/>
        </p:spPr>
      </p:pic>
      <p:sp>
        <p:nvSpPr>
          <p:cNvPr id="2" name="Slide Number Placeholder 6">
            <a:extLst>
              <a:ext uri="{FF2B5EF4-FFF2-40B4-BE49-F238E27FC236}">
                <a16:creationId xmlns:a16="http://schemas.microsoft.com/office/drawing/2014/main" id="{EB74ABB7-824B-3956-CDE2-402E364C0341}"/>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6</a:t>
            </a:fld>
            <a:endParaRPr lang="en-US" sz="1400" dirty="0">
              <a:solidFill>
                <a:prstClr val="black"/>
              </a:solidFill>
              <a:latin typeface="Century Gothic"/>
              <a:sym typeface="Arial"/>
            </a:endParaRPr>
          </a:p>
        </p:txBody>
      </p:sp>
      <p:sp>
        <p:nvSpPr>
          <p:cNvPr id="3" name="TextBox 2">
            <a:extLst>
              <a:ext uri="{FF2B5EF4-FFF2-40B4-BE49-F238E27FC236}">
                <a16:creationId xmlns:a16="http://schemas.microsoft.com/office/drawing/2014/main" id="{E5EE5F37-B9E7-AEFA-20FC-0372553B7AD9}"/>
              </a:ext>
            </a:extLst>
          </p:cNvPr>
          <p:cNvSpPr txBox="1"/>
          <p:nvPr/>
        </p:nvSpPr>
        <p:spPr>
          <a:xfrm>
            <a:off x="2645055" y="1798081"/>
            <a:ext cx="6841938" cy="1897892"/>
          </a:xfrm>
          <a:prstGeom prst="rect">
            <a:avLst/>
          </a:prstGeom>
          <a:noFill/>
        </p:spPr>
        <p:txBody>
          <a:bodyPr wrap="none" rtlCol="0">
            <a:spAutoFit/>
          </a:bodyPr>
          <a:lstStyle/>
          <a:p>
            <a:pPr defTabSz="1219170">
              <a:buClr>
                <a:srgbClr val="000000"/>
              </a:buClr>
            </a:pPr>
            <a:r>
              <a:rPr lang="en-US" sz="11733" kern="0" dirty="0">
                <a:solidFill>
                  <a:srgbClr val="000000"/>
                </a:solidFill>
                <a:effectLst>
                  <a:outerShdw blurRad="38100" dist="38100" dir="2700000" algn="tl">
                    <a:srgbClr val="000000">
                      <a:alpha val="43137"/>
                    </a:srgbClr>
                  </a:outerShdw>
                </a:effectLst>
                <a:latin typeface="Bradley Hand ITC" panose="03070402050302030203" pitchFamily="66" charset="0"/>
                <a:cs typeface="Arial"/>
                <a:sym typeface="Arial"/>
              </a:rPr>
              <a:t>Perspective</a:t>
            </a:r>
          </a:p>
        </p:txBody>
      </p:sp>
      <p:sp>
        <p:nvSpPr>
          <p:cNvPr id="4" name="TextBox 3">
            <a:extLst>
              <a:ext uri="{FF2B5EF4-FFF2-40B4-BE49-F238E27FC236}">
                <a16:creationId xmlns:a16="http://schemas.microsoft.com/office/drawing/2014/main" id="{6D1DB5ED-C80E-A429-F7E5-A3623291FF01}"/>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469133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44D80142-4299-4F95-B94C-9AF34F75960A}"/>
              </a:ext>
            </a:extLst>
          </p:cNvPr>
          <p:cNvSpPr txBox="1"/>
          <p:nvPr/>
        </p:nvSpPr>
        <p:spPr>
          <a:xfrm>
            <a:off x="481215" y="440126"/>
            <a:ext cx="8344287" cy="1744067"/>
          </a:xfrm>
          <a:prstGeom prst="rect">
            <a:avLst/>
          </a:prstGeom>
        </p:spPr>
        <p:txBody>
          <a:bodyPr vert="horz" wrap="square" lIns="0" tIns="243840" rIns="0" bIns="0" rtlCol="0" anchor="t" anchorCtr="0">
            <a:spAutoFit/>
          </a:bodyPr>
          <a:lstStyle/>
          <a:p>
            <a:pPr defTabSz="457189">
              <a:spcAft>
                <a:spcPts val="1600"/>
              </a:spcAft>
              <a:defRPr/>
            </a:pPr>
            <a:r>
              <a:rPr lang="en-US" sz="2800" dirty="0">
                <a:solidFill>
                  <a:srgbClr val="5982DB">
                    <a:lumMod val="50000"/>
                  </a:srgbClr>
                </a:solidFill>
                <a:latin typeface="Century Gothic"/>
                <a:ea typeface="Open Sans Semibold" panose="020B0606030504020204" pitchFamily="34" charset="0"/>
                <a:cs typeface="Open Sans Semibold" panose="020B0606030504020204" pitchFamily="34" charset="0"/>
                <a:sym typeface="Arial"/>
              </a:rPr>
              <a:t>“It was strange we came to study the moon, and what we really discovered was the Earth.”</a:t>
            </a:r>
          </a:p>
          <a:p>
            <a:pPr defTabSz="457189">
              <a:spcAft>
                <a:spcPts val="1600"/>
              </a:spcAft>
              <a:defRPr/>
            </a:pPr>
            <a:r>
              <a:rPr lang="en-US" sz="2800" dirty="0">
                <a:solidFill>
                  <a:srgbClr val="5982DB">
                    <a:lumMod val="50000"/>
                  </a:srgbClr>
                </a:solidFill>
                <a:latin typeface="Century Gothic"/>
                <a:ea typeface="Open Sans Semibold" panose="020B0606030504020204" pitchFamily="34" charset="0"/>
                <a:cs typeface="Open Sans Semibold" panose="020B0606030504020204" pitchFamily="34" charset="0"/>
                <a:sym typeface="Arial"/>
              </a:rPr>
              <a:t>		Cmdr. William Anders – “Earthrise”</a:t>
            </a:r>
          </a:p>
        </p:txBody>
      </p:sp>
      <p:pic>
        <p:nvPicPr>
          <p:cNvPr id="1026" name="Picture 2" descr="The 1968 photo that changed the world">
            <a:extLst>
              <a:ext uri="{FF2B5EF4-FFF2-40B4-BE49-F238E27FC236}">
                <a16:creationId xmlns:a16="http://schemas.microsoft.com/office/drawing/2014/main" id="{71057593-7FB9-FAD2-5B58-F3A2670220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5422" y="2086602"/>
            <a:ext cx="5834868" cy="32675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 name="Picture 9" descr="Text&#10;&#10;Description automatically generated">
            <a:extLst>
              <a:ext uri="{FF2B5EF4-FFF2-40B4-BE49-F238E27FC236}">
                <a16:creationId xmlns:a16="http://schemas.microsoft.com/office/drawing/2014/main" id="{5F2CE176-D38E-45EC-8000-A9667CCB425C}"/>
              </a:ext>
            </a:extLst>
          </p:cNvPr>
          <p:cNvPicPr>
            <a:picLocks noChangeAspect="1"/>
          </p:cNvPicPr>
          <p:nvPr/>
        </p:nvPicPr>
        <p:blipFill>
          <a:blip r:embed="rId4"/>
          <a:stretch>
            <a:fillRect/>
          </a:stretch>
        </p:blipFill>
        <p:spPr>
          <a:xfrm>
            <a:off x="553296" y="5850028"/>
            <a:ext cx="4925569" cy="686789"/>
          </a:xfrm>
          <a:prstGeom prst="rect">
            <a:avLst/>
          </a:prstGeom>
          <a:noFill/>
        </p:spPr>
      </p:pic>
      <p:sp>
        <p:nvSpPr>
          <p:cNvPr id="16" name="TextBox 15">
            <a:extLst>
              <a:ext uri="{FF2B5EF4-FFF2-40B4-BE49-F238E27FC236}">
                <a16:creationId xmlns:a16="http://schemas.microsoft.com/office/drawing/2014/main" id="{6731BA35-92B5-8E91-ECB4-A46EC6E28022}"/>
              </a:ext>
            </a:extLst>
          </p:cNvPr>
          <p:cNvSpPr txBox="1"/>
          <p:nvPr/>
        </p:nvSpPr>
        <p:spPr>
          <a:xfrm>
            <a:off x="9708427" y="5230955"/>
            <a:ext cx="1510350" cy="338554"/>
          </a:xfrm>
          <a:prstGeom prst="rect">
            <a:avLst/>
          </a:prstGeom>
          <a:noFill/>
        </p:spPr>
        <p:txBody>
          <a:bodyPr wrap="none" rtlCol="0">
            <a:spAutoFit/>
          </a:bodyPr>
          <a:lstStyle/>
          <a:p>
            <a:pPr defTabSz="457189">
              <a:defRPr/>
            </a:pPr>
            <a:r>
              <a:rPr lang="en-US" sz="1600" dirty="0">
                <a:solidFill>
                  <a:prstClr val="black"/>
                </a:solidFill>
                <a:latin typeface="Century Gothic"/>
                <a:cs typeface="Arial"/>
                <a:sym typeface="Arial"/>
              </a:rPr>
              <a:t>Dec. 24, 1968</a:t>
            </a:r>
          </a:p>
        </p:txBody>
      </p:sp>
      <p:sp>
        <p:nvSpPr>
          <p:cNvPr id="2" name="Slide Number Placeholder 6">
            <a:extLst>
              <a:ext uri="{FF2B5EF4-FFF2-40B4-BE49-F238E27FC236}">
                <a16:creationId xmlns:a16="http://schemas.microsoft.com/office/drawing/2014/main" id="{F2C8D21A-A7FC-BEEB-3253-F9CA04691C1B}"/>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defRPr/>
            </a:pPr>
            <a:fld id="{D57F1E4F-1CFF-5643-939E-02111984F565}" type="slidenum">
              <a:rPr lang="en-US" sz="1400">
                <a:solidFill>
                  <a:prstClr val="black"/>
                </a:solidFill>
                <a:latin typeface="Century Gothic"/>
                <a:sym typeface="Arial"/>
              </a:rPr>
              <a:pPr algn="ctr" defTabSz="457189">
                <a:defRPr/>
              </a:pPr>
              <a:t>7</a:t>
            </a:fld>
            <a:endParaRPr lang="en-US" sz="1400" dirty="0">
              <a:solidFill>
                <a:prstClr val="black"/>
              </a:solidFill>
              <a:latin typeface="Century Gothic"/>
              <a:sym typeface="Arial"/>
            </a:endParaRPr>
          </a:p>
        </p:txBody>
      </p:sp>
      <p:sp>
        <p:nvSpPr>
          <p:cNvPr id="4" name="TextBox 3">
            <a:extLst>
              <a:ext uri="{FF2B5EF4-FFF2-40B4-BE49-F238E27FC236}">
                <a16:creationId xmlns:a16="http://schemas.microsoft.com/office/drawing/2014/main" id="{3D300DBD-E171-F092-2FB0-DEA6BB5F6567}"/>
              </a:ext>
            </a:extLst>
          </p:cNvPr>
          <p:cNvSpPr txBox="1"/>
          <p:nvPr/>
        </p:nvSpPr>
        <p:spPr>
          <a:xfrm>
            <a:off x="9729792" y="1763412"/>
            <a:ext cx="1402948" cy="461665"/>
          </a:xfrm>
          <a:prstGeom prst="rect">
            <a:avLst/>
          </a:prstGeom>
          <a:noFill/>
        </p:spPr>
        <p:txBody>
          <a:bodyPr wrap="none" rtlCol="0">
            <a:spAutoFit/>
          </a:bodyPr>
          <a:lstStyle/>
          <a:p>
            <a:pPr defTabSz="457189"/>
            <a:r>
              <a:rPr lang="en-US" sz="2400" dirty="0">
                <a:solidFill>
                  <a:srgbClr val="5982DB">
                    <a:lumMod val="50000"/>
                  </a:srgbClr>
                </a:solidFill>
                <a:latin typeface="Century Gothic"/>
                <a:ea typeface="Open Sans Semibold" panose="020B0606030504020204" pitchFamily="34" charset="0"/>
                <a:cs typeface="Open Sans Semibold" panose="020B0606030504020204" pitchFamily="34" charset="0"/>
                <a:sym typeface="Arial"/>
              </a:rPr>
              <a:t>Apollo 8</a:t>
            </a:r>
          </a:p>
        </p:txBody>
      </p:sp>
      <p:sp>
        <p:nvSpPr>
          <p:cNvPr id="3" name="TextBox 2">
            <a:extLst>
              <a:ext uri="{FF2B5EF4-FFF2-40B4-BE49-F238E27FC236}">
                <a16:creationId xmlns:a16="http://schemas.microsoft.com/office/drawing/2014/main" id="{B970D023-A14A-5365-1641-5CD0D41EDAE5}"/>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334667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3500"/>
                                        <p:tgtEl>
                                          <p:spTgt spid="102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heel(1)">
                                      <p:cBhvr>
                                        <p:cTn id="10" dur="3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E359D-F836-9DE8-4E9D-F2255EDE56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BCDF3-99DC-5F4C-2BE5-5B5E038C9ABC}"/>
              </a:ext>
            </a:extLst>
          </p:cNvPr>
          <p:cNvSpPr>
            <a:spLocks noGrp="1"/>
          </p:cNvSpPr>
          <p:nvPr>
            <p:ph type="title"/>
          </p:nvPr>
        </p:nvSpPr>
        <p:spPr/>
        <p:txBody>
          <a:bodyPr/>
          <a:lstStyle/>
          <a:p>
            <a:r>
              <a:rPr lang="en-US" sz="4267" b="1" spc="-267" dirty="0">
                <a:solidFill>
                  <a:srgbClr val="FF0000"/>
                </a:solidFill>
                <a:latin typeface="Open Sans Semibold" panose="020B0606030504020204" pitchFamily="34" charset="0"/>
                <a:ea typeface="Open Sans Semibold" panose="020B0606030504020204" pitchFamily="34" charset="0"/>
                <a:cs typeface="Open Sans Semibold" panose="020B0606030504020204" pitchFamily="34" charset="0"/>
              </a:rPr>
              <a:t>Challenges</a:t>
            </a:r>
          </a:p>
        </p:txBody>
      </p:sp>
      <p:sp>
        <p:nvSpPr>
          <p:cNvPr id="3" name="Content Placeholder 2">
            <a:extLst>
              <a:ext uri="{FF2B5EF4-FFF2-40B4-BE49-F238E27FC236}">
                <a16:creationId xmlns:a16="http://schemas.microsoft.com/office/drawing/2014/main" id="{F305CE1C-5131-A0F9-1A9E-B12A6FA82F79}"/>
              </a:ext>
            </a:extLst>
          </p:cNvPr>
          <p:cNvSpPr>
            <a:spLocks noGrp="1"/>
          </p:cNvSpPr>
          <p:nvPr>
            <p:ph idx="1"/>
          </p:nvPr>
        </p:nvSpPr>
        <p:spPr>
          <a:xfrm>
            <a:off x="646112" y="1475137"/>
            <a:ext cx="10380707" cy="4195481"/>
          </a:xfrm>
        </p:spPr>
        <p:txBody>
          <a:bodyPr/>
          <a:lstStyle/>
          <a:p>
            <a:pPr>
              <a:lnSpc>
                <a:spcPts val="1600"/>
              </a:lnSpc>
              <a:buClr>
                <a:srgbClr val="FF0000"/>
              </a:buClr>
              <a:buSzPct val="119000"/>
            </a:pPr>
            <a:r>
              <a:rPr lang="en-US" sz="2400" dirty="0"/>
              <a:t>Climate </a:t>
            </a:r>
            <a:r>
              <a:rPr lang="en-US" sz="2400" dirty="0">
                <a:sym typeface="Wingdings" panose="05000000000000000000" pitchFamily="2" charset="2"/>
              </a:rPr>
              <a:t> </a:t>
            </a:r>
            <a:r>
              <a:rPr lang="en-US" sz="2400" dirty="0"/>
              <a:t>CO2, El Nino (amplification)</a:t>
            </a:r>
          </a:p>
          <a:p>
            <a:pPr>
              <a:lnSpc>
                <a:spcPts val="1600"/>
              </a:lnSpc>
              <a:buClr>
                <a:srgbClr val="FF0000"/>
              </a:buClr>
              <a:buSzPct val="119000"/>
            </a:pPr>
            <a:r>
              <a:rPr lang="en-US" sz="2400" dirty="0"/>
              <a:t>Water scarcity</a:t>
            </a:r>
          </a:p>
          <a:p>
            <a:pPr>
              <a:lnSpc>
                <a:spcPts val="1600"/>
              </a:lnSpc>
              <a:buClr>
                <a:srgbClr val="FF0000"/>
              </a:buClr>
              <a:buSzPct val="119000"/>
            </a:pPr>
            <a:r>
              <a:rPr lang="en-US" sz="2400" dirty="0"/>
              <a:t>Pollution : air, water, land</a:t>
            </a:r>
          </a:p>
          <a:p>
            <a:pPr lvl="1">
              <a:lnSpc>
                <a:spcPts val="1600"/>
              </a:lnSpc>
              <a:buClr>
                <a:srgbClr val="FF0000"/>
              </a:buClr>
              <a:buSzPct val="95000"/>
              <a:buFont typeface="Courier New" panose="02070309020205020404" pitchFamily="49" charset="0"/>
              <a:buChar char="o"/>
            </a:pPr>
            <a:r>
              <a:rPr lang="en-US" sz="2400" dirty="0"/>
              <a:t>microplastics, nanoparticles, tissue inclusion, POPs</a:t>
            </a:r>
          </a:p>
          <a:p>
            <a:pPr>
              <a:lnSpc>
                <a:spcPts val="1600"/>
              </a:lnSpc>
              <a:buClr>
                <a:srgbClr val="FF0000"/>
              </a:buClr>
              <a:buSzPct val="119000"/>
            </a:pPr>
            <a:r>
              <a:rPr lang="en-US" sz="2400" dirty="0"/>
              <a:t>Virus resurgence : temperature &amp; travel</a:t>
            </a:r>
          </a:p>
          <a:p>
            <a:pPr>
              <a:lnSpc>
                <a:spcPts val="1600"/>
              </a:lnSpc>
              <a:buClr>
                <a:srgbClr val="FF0000"/>
              </a:buClr>
              <a:buSzPct val="119000"/>
            </a:pPr>
            <a:r>
              <a:rPr lang="en-US" sz="2400" dirty="0"/>
              <a:t>Population growth</a:t>
            </a:r>
          </a:p>
          <a:p>
            <a:pPr>
              <a:lnSpc>
                <a:spcPts val="1600"/>
              </a:lnSpc>
              <a:buClr>
                <a:srgbClr val="FF0000"/>
              </a:buClr>
              <a:buSzPct val="119000"/>
            </a:pPr>
            <a:r>
              <a:rPr lang="en-US" sz="2400" dirty="0"/>
              <a:t>Global unrest</a:t>
            </a:r>
          </a:p>
          <a:p>
            <a:pPr>
              <a:lnSpc>
                <a:spcPts val="1600"/>
              </a:lnSpc>
              <a:buClr>
                <a:srgbClr val="FF0000"/>
              </a:buClr>
              <a:buSzPct val="119000"/>
            </a:pPr>
            <a:r>
              <a:rPr lang="en-US" sz="2400" dirty="0"/>
              <a:t>Future impact of AI</a:t>
            </a:r>
          </a:p>
          <a:p>
            <a:pPr>
              <a:lnSpc>
                <a:spcPts val="1600"/>
              </a:lnSpc>
              <a:buClr>
                <a:srgbClr val="FF0000"/>
              </a:buClr>
              <a:buSzPct val="119000"/>
            </a:pPr>
            <a:r>
              <a:rPr lang="en-US" sz="2400" dirty="0"/>
              <a:t>Complexity &amp; consequences</a:t>
            </a:r>
          </a:p>
          <a:p>
            <a:pPr>
              <a:lnSpc>
                <a:spcPts val="1600"/>
              </a:lnSpc>
              <a:buClr>
                <a:srgbClr val="FF0000"/>
              </a:buClr>
              <a:buSzPct val="119000"/>
            </a:pPr>
            <a:r>
              <a:rPr lang="en-US" sz="2400" dirty="0"/>
              <a:t>More …….</a:t>
            </a:r>
          </a:p>
          <a:p>
            <a:pPr>
              <a:lnSpc>
                <a:spcPts val="1600"/>
              </a:lnSpc>
              <a:buClr>
                <a:srgbClr val="FF0000"/>
              </a:buClr>
              <a:buSzPct val="119000"/>
            </a:pPr>
            <a:endParaRPr lang="en-US" sz="2400" dirty="0"/>
          </a:p>
          <a:p>
            <a:pPr>
              <a:lnSpc>
                <a:spcPts val="1600"/>
              </a:lnSpc>
              <a:buClr>
                <a:srgbClr val="FF0000"/>
              </a:buClr>
              <a:buSzPct val="119000"/>
            </a:pPr>
            <a:endParaRPr lang="en-US" sz="2400" dirty="0"/>
          </a:p>
        </p:txBody>
      </p:sp>
      <p:sp>
        <p:nvSpPr>
          <p:cNvPr id="5" name="Slide Number Placeholder 6">
            <a:extLst>
              <a:ext uri="{FF2B5EF4-FFF2-40B4-BE49-F238E27FC236}">
                <a16:creationId xmlns:a16="http://schemas.microsoft.com/office/drawing/2014/main" id="{D1DB3DE0-247A-AE7F-A44F-8E784610397A}"/>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fld id="{D57F1E4F-1CFF-5643-939E-02111984F565}" type="slidenum">
              <a:rPr lang="en-US" sz="1400">
                <a:solidFill>
                  <a:prstClr val="black"/>
                </a:solidFill>
                <a:latin typeface="Century Gothic"/>
                <a:sym typeface="Arial"/>
              </a:rPr>
              <a:pPr algn="ctr" defTabSz="457189"/>
              <a:t>8</a:t>
            </a:fld>
            <a:endParaRPr lang="en-US" sz="1400" dirty="0">
              <a:solidFill>
                <a:prstClr val="black"/>
              </a:solidFill>
              <a:latin typeface="Century Gothic"/>
              <a:sym typeface="Arial"/>
            </a:endParaRPr>
          </a:p>
        </p:txBody>
      </p:sp>
      <p:sp>
        <p:nvSpPr>
          <p:cNvPr id="6" name="TextBox 5">
            <a:extLst>
              <a:ext uri="{FF2B5EF4-FFF2-40B4-BE49-F238E27FC236}">
                <a16:creationId xmlns:a16="http://schemas.microsoft.com/office/drawing/2014/main" id="{A2825AD4-F880-E756-1036-4A8E90688BC5}"/>
              </a:ext>
            </a:extLst>
          </p:cNvPr>
          <p:cNvSpPr txBox="1"/>
          <p:nvPr/>
        </p:nvSpPr>
        <p:spPr>
          <a:xfrm>
            <a:off x="8128001" y="6235793"/>
            <a:ext cx="2976609" cy="246221"/>
          </a:xfrm>
          <a:prstGeom prst="rect">
            <a:avLst/>
          </a:prstGeom>
          <a:noFill/>
        </p:spPr>
        <p:txBody>
          <a:bodyPr wrap="square" rtlCol="0">
            <a:spAutoFit/>
          </a:bodyPr>
          <a:lstStyle/>
          <a:p>
            <a:pPr algn="r" defTabSz="457189"/>
            <a:r>
              <a:rPr lang="en-US" sz="1000" dirty="0">
                <a:solidFill>
                  <a:prstClr val="black"/>
                </a:solidFill>
                <a:latin typeface="Century Gothic"/>
                <a:cs typeface="Arial"/>
                <a:sym typeface="Arial"/>
              </a:rPr>
              <a:t>https://en.wikipedia.org/wiki/Keeling_Curve</a:t>
            </a:r>
          </a:p>
        </p:txBody>
      </p:sp>
      <p:pic>
        <p:nvPicPr>
          <p:cNvPr id="10" name="Picture 9">
            <a:extLst>
              <a:ext uri="{FF2B5EF4-FFF2-40B4-BE49-F238E27FC236}">
                <a16:creationId xmlns:a16="http://schemas.microsoft.com/office/drawing/2014/main" id="{48B5D158-D439-69C9-3AEF-D95B79282A4F}"/>
              </a:ext>
            </a:extLst>
          </p:cNvPr>
          <p:cNvPicPr>
            <a:picLocks noChangeAspect="1"/>
          </p:cNvPicPr>
          <p:nvPr/>
        </p:nvPicPr>
        <p:blipFill>
          <a:blip r:embed="rId3"/>
          <a:stretch>
            <a:fillRect/>
          </a:stretch>
        </p:blipFill>
        <p:spPr>
          <a:xfrm>
            <a:off x="8128001" y="3270385"/>
            <a:ext cx="2898819" cy="2894289"/>
          </a:xfrm>
          <a:prstGeom prst="rect">
            <a:avLst/>
          </a:prstGeom>
        </p:spPr>
      </p:pic>
      <p:sp>
        <p:nvSpPr>
          <p:cNvPr id="11" name="TextBox 10">
            <a:extLst>
              <a:ext uri="{FF2B5EF4-FFF2-40B4-BE49-F238E27FC236}">
                <a16:creationId xmlns:a16="http://schemas.microsoft.com/office/drawing/2014/main" id="{FCF38B61-5B43-166D-05AE-975DF19654E3}"/>
              </a:ext>
            </a:extLst>
          </p:cNvPr>
          <p:cNvSpPr txBox="1"/>
          <p:nvPr/>
        </p:nvSpPr>
        <p:spPr>
          <a:xfrm>
            <a:off x="9316521" y="5434851"/>
            <a:ext cx="1648208" cy="338554"/>
          </a:xfrm>
          <a:prstGeom prst="rect">
            <a:avLst/>
          </a:prstGeom>
          <a:noFill/>
        </p:spPr>
        <p:txBody>
          <a:bodyPr wrap="none" rtlCol="0">
            <a:spAutoFit/>
          </a:bodyPr>
          <a:lstStyle/>
          <a:p>
            <a:pPr defTabSz="1219170">
              <a:buClr>
                <a:srgbClr val="000000"/>
              </a:buClr>
            </a:pPr>
            <a:r>
              <a:rPr lang="en-US" sz="1600" b="1" kern="0" dirty="0">
                <a:solidFill>
                  <a:srgbClr val="FF0000"/>
                </a:solidFill>
                <a:latin typeface="Arial"/>
                <a:cs typeface="Arial"/>
                <a:sym typeface="Arial"/>
              </a:rPr>
              <a:t>CO</a:t>
            </a:r>
            <a:r>
              <a:rPr lang="en-US" sz="1867" b="1" kern="0" baseline="-25000" dirty="0">
                <a:solidFill>
                  <a:srgbClr val="FF0000"/>
                </a:solidFill>
                <a:latin typeface="Arial"/>
                <a:cs typeface="Arial"/>
                <a:sym typeface="Arial"/>
              </a:rPr>
              <a:t>2</a:t>
            </a:r>
            <a:r>
              <a:rPr lang="en-US" sz="1600" b="1" kern="0" dirty="0">
                <a:solidFill>
                  <a:srgbClr val="FF0000"/>
                </a:solidFill>
                <a:latin typeface="Arial"/>
                <a:cs typeface="Arial"/>
                <a:sym typeface="Arial"/>
              </a:rPr>
              <a:t> &gt; 420 ppm</a:t>
            </a:r>
          </a:p>
        </p:txBody>
      </p:sp>
      <p:sp>
        <p:nvSpPr>
          <p:cNvPr id="4" name="TextBox 3">
            <a:extLst>
              <a:ext uri="{FF2B5EF4-FFF2-40B4-BE49-F238E27FC236}">
                <a16:creationId xmlns:a16="http://schemas.microsoft.com/office/drawing/2014/main" id="{4C348B21-29FB-A8EF-F10D-FC27497BB0D3}"/>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2668817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2B798-DB9C-E8FA-ED82-B7959FA3D8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F53FF1-C8CD-0E81-6103-2DAA9526307A}"/>
              </a:ext>
            </a:extLst>
          </p:cNvPr>
          <p:cNvSpPr>
            <a:spLocks noGrp="1"/>
          </p:cNvSpPr>
          <p:nvPr>
            <p:ph type="title"/>
          </p:nvPr>
        </p:nvSpPr>
        <p:spPr/>
        <p:txBody>
          <a:bodyPr/>
          <a:lstStyle/>
          <a:p>
            <a:r>
              <a:rPr lang="en-US" sz="4267" b="1" spc="-267" dirty="0">
                <a:solidFill>
                  <a:srgbClr val="44883E"/>
                </a:solidFill>
                <a:latin typeface="Open Sans Semibold" panose="020B0606030504020204" pitchFamily="34" charset="0"/>
                <a:ea typeface="Open Sans Semibold" panose="020B0606030504020204" pitchFamily="34" charset="0"/>
                <a:cs typeface="Open Sans Semibold" panose="020B0606030504020204" pitchFamily="34" charset="0"/>
              </a:rPr>
              <a:t>Magnitude of Plastics Challenge</a:t>
            </a:r>
          </a:p>
        </p:txBody>
      </p:sp>
      <p:sp>
        <p:nvSpPr>
          <p:cNvPr id="3" name="Content Placeholder 2">
            <a:extLst>
              <a:ext uri="{FF2B5EF4-FFF2-40B4-BE49-F238E27FC236}">
                <a16:creationId xmlns:a16="http://schemas.microsoft.com/office/drawing/2014/main" id="{7FFC3741-9EC3-07EA-E541-949AC6554A28}"/>
              </a:ext>
            </a:extLst>
          </p:cNvPr>
          <p:cNvSpPr>
            <a:spLocks noGrp="1"/>
          </p:cNvSpPr>
          <p:nvPr>
            <p:ph idx="1"/>
          </p:nvPr>
        </p:nvSpPr>
        <p:spPr>
          <a:xfrm>
            <a:off x="646112" y="1475137"/>
            <a:ext cx="10380707" cy="4195481"/>
          </a:xfrm>
        </p:spPr>
        <p:txBody>
          <a:bodyPr/>
          <a:lstStyle/>
          <a:p>
            <a:pPr>
              <a:lnSpc>
                <a:spcPts val="1600"/>
              </a:lnSpc>
              <a:buClr>
                <a:srgbClr val="FF0000"/>
              </a:buClr>
              <a:buSzPct val="119000"/>
            </a:pPr>
            <a:r>
              <a:rPr lang="en-US" sz="2400" dirty="0"/>
              <a:t>Massive virgin plastic production: &gt;445 million mT/year (2025)</a:t>
            </a:r>
          </a:p>
          <a:p>
            <a:pPr>
              <a:lnSpc>
                <a:spcPts val="1600"/>
              </a:lnSpc>
              <a:buClr>
                <a:srgbClr val="FF0000"/>
              </a:buClr>
              <a:buSzPct val="119000"/>
            </a:pPr>
            <a:r>
              <a:rPr lang="en-US" sz="2400" dirty="0"/>
              <a:t>54 kg (118 lbs.) per year for every human being</a:t>
            </a:r>
          </a:p>
          <a:p>
            <a:pPr>
              <a:lnSpc>
                <a:spcPts val="1600"/>
              </a:lnSpc>
              <a:buClr>
                <a:srgbClr val="FF0000"/>
              </a:buClr>
              <a:buSzPct val="119000"/>
            </a:pPr>
            <a:r>
              <a:rPr lang="en-US" sz="2400" dirty="0"/>
              <a:t>2050 projection: 590 million mT annually (83 kg.)</a:t>
            </a:r>
          </a:p>
          <a:p>
            <a:pPr>
              <a:lnSpc>
                <a:spcPts val="1600"/>
              </a:lnSpc>
              <a:buClr>
                <a:srgbClr val="FF0000"/>
              </a:buClr>
              <a:buSzPct val="119000"/>
            </a:pPr>
            <a:r>
              <a:rPr lang="en-US" sz="2400" dirty="0"/>
              <a:t>Recycle rate &lt;5%</a:t>
            </a:r>
          </a:p>
          <a:p>
            <a:pPr>
              <a:lnSpc>
                <a:spcPts val="1600"/>
              </a:lnSpc>
              <a:buClr>
                <a:srgbClr val="FF0000"/>
              </a:buClr>
              <a:buSzPct val="119000"/>
            </a:pPr>
            <a:r>
              <a:rPr lang="en-US" sz="2400" dirty="0"/>
              <a:t>Technology evolution - pace</a:t>
            </a:r>
          </a:p>
          <a:p>
            <a:pPr>
              <a:lnSpc>
                <a:spcPts val="1600"/>
              </a:lnSpc>
              <a:buClr>
                <a:srgbClr val="FF0000"/>
              </a:buClr>
              <a:buSzPct val="119000"/>
            </a:pPr>
            <a:r>
              <a:rPr lang="en-US" sz="2400" dirty="0"/>
              <a:t>Education</a:t>
            </a:r>
          </a:p>
          <a:p>
            <a:pPr>
              <a:lnSpc>
                <a:spcPts val="1600"/>
              </a:lnSpc>
              <a:buClr>
                <a:srgbClr val="FF0000"/>
              </a:buClr>
              <a:buSzPct val="119000"/>
            </a:pPr>
            <a:r>
              <a:rPr lang="en-US" sz="2400" dirty="0"/>
              <a:t>Invested capital</a:t>
            </a:r>
          </a:p>
          <a:p>
            <a:pPr>
              <a:lnSpc>
                <a:spcPts val="1600"/>
              </a:lnSpc>
              <a:buClr>
                <a:srgbClr val="FF0000"/>
              </a:buClr>
              <a:buSzPct val="119000"/>
            </a:pPr>
            <a:r>
              <a:rPr lang="en-US" sz="2400" dirty="0"/>
              <a:t>Transition capital</a:t>
            </a:r>
          </a:p>
          <a:p>
            <a:pPr>
              <a:lnSpc>
                <a:spcPts val="1600"/>
              </a:lnSpc>
              <a:buClr>
                <a:srgbClr val="FF0000"/>
              </a:buClr>
              <a:buSzPct val="119000"/>
            </a:pPr>
            <a:r>
              <a:rPr lang="en-US" sz="2400" dirty="0"/>
              <a:t>Macroeconomic drivers / changes</a:t>
            </a:r>
          </a:p>
          <a:p>
            <a:pPr>
              <a:lnSpc>
                <a:spcPts val="1600"/>
              </a:lnSpc>
              <a:buClr>
                <a:srgbClr val="FF0000"/>
              </a:buClr>
              <a:buSzPct val="119000"/>
            </a:pPr>
            <a:endParaRPr lang="en-US" sz="2400" dirty="0"/>
          </a:p>
        </p:txBody>
      </p:sp>
      <p:sp>
        <p:nvSpPr>
          <p:cNvPr id="5" name="Slide Number Placeholder 6">
            <a:extLst>
              <a:ext uri="{FF2B5EF4-FFF2-40B4-BE49-F238E27FC236}">
                <a16:creationId xmlns:a16="http://schemas.microsoft.com/office/drawing/2014/main" id="{B6D50588-A465-D08A-1A98-FF5CD129E941}"/>
              </a:ext>
            </a:extLst>
          </p:cNvPr>
          <p:cNvSpPr txBox="1">
            <a:spLocks/>
          </p:cNvSpPr>
          <p:nvPr/>
        </p:nvSpPr>
        <p:spPr>
          <a:xfrm>
            <a:off x="11121191" y="6208336"/>
            <a:ext cx="838199" cy="34629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457189"/>
            <a:fld id="{D57F1E4F-1CFF-5643-939E-02111984F565}" type="slidenum">
              <a:rPr lang="en-US" sz="1400">
                <a:solidFill>
                  <a:prstClr val="black"/>
                </a:solidFill>
                <a:latin typeface="Century Gothic"/>
                <a:sym typeface="Arial"/>
              </a:rPr>
              <a:pPr algn="ctr" defTabSz="457189"/>
              <a:t>9</a:t>
            </a:fld>
            <a:endParaRPr lang="en-US" sz="1400" dirty="0">
              <a:solidFill>
                <a:prstClr val="black"/>
              </a:solidFill>
              <a:latin typeface="Century Gothic"/>
              <a:sym typeface="Arial"/>
            </a:endParaRPr>
          </a:p>
        </p:txBody>
      </p:sp>
      <p:sp>
        <p:nvSpPr>
          <p:cNvPr id="6" name="TextBox 5">
            <a:extLst>
              <a:ext uri="{FF2B5EF4-FFF2-40B4-BE49-F238E27FC236}">
                <a16:creationId xmlns:a16="http://schemas.microsoft.com/office/drawing/2014/main" id="{1783D468-FD01-E3B2-4B52-E2D8AB57B110}"/>
              </a:ext>
            </a:extLst>
          </p:cNvPr>
          <p:cNvSpPr txBox="1"/>
          <p:nvPr/>
        </p:nvSpPr>
        <p:spPr>
          <a:xfrm>
            <a:off x="409070" y="6164673"/>
            <a:ext cx="11345780" cy="400110"/>
          </a:xfrm>
          <a:prstGeom prst="rect">
            <a:avLst/>
          </a:prstGeom>
          <a:noFill/>
        </p:spPr>
        <p:txBody>
          <a:bodyPr wrap="square" rtlCol="0">
            <a:spAutoFit/>
          </a:bodyPr>
          <a:lstStyle/>
          <a:p>
            <a:pPr defTabSz="457189"/>
            <a:r>
              <a:rPr lang="en-US" sz="1000" dirty="0">
                <a:solidFill>
                  <a:prstClr val="black"/>
                </a:solidFill>
                <a:latin typeface="Century Gothic"/>
                <a:cs typeface="Arial"/>
                <a:sym typeface="Arial"/>
              </a:rPr>
              <a:t>https://www.statista.com/statistics/664906/plastics-production-volume-forecast-worldwide/#:~:text=Plastic%20production%20forecast%20worldwide%202025%2D2050&amp;text=It%20is%20projected%20that%20the,almost%20370%20million%20metric%20tons.</a:t>
            </a:r>
          </a:p>
        </p:txBody>
      </p:sp>
      <p:pic>
        <p:nvPicPr>
          <p:cNvPr id="8" name="Picture 7">
            <a:extLst>
              <a:ext uri="{FF2B5EF4-FFF2-40B4-BE49-F238E27FC236}">
                <a16:creationId xmlns:a16="http://schemas.microsoft.com/office/drawing/2014/main" id="{AFD6A4F2-3247-C289-3C67-F78159075982}"/>
              </a:ext>
            </a:extLst>
          </p:cNvPr>
          <p:cNvPicPr>
            <a:picLocks noChangeAspect="1"/>
          </p:cNvPicPr>
          <p:nvPr/>
        </p:nvPicPr>
        <p:blipFill>
          <a:blip r:embed="rId3"/>
          <a:stretch>
            <a:fillRect/>
          </a:stretch>
        </p:blipFill>
        <p:spPr>
          <a:xfrm>
            <a:off x="7497240" y="3181006"/>
            <a:ext cx="3529579" cy="2983669"/>
          </a:xfrm>
          <a:prstGeom prst="rect">
            <a:avLst/>
          </a:prstGeom>
        </p:spPr>
      </p:pic>
      <p:sp>
        <p:nvSpPr>
          <p:cNvPr id="4" name="TextBox 3">
            <a:extLst>
              <a:ext uri="{FF2B5EF4-FFF2-40B4-BE49-F238E27FC236}">
                <a16:creationId xmlns:a16="http://schemas.microsoft.com/office/drawing/2014/main" id="{D508E2B1-C376-81C6-F9A4-188B900DB771}"/>
              </a:ext>
            </a:extLst>
          </p:cNvPr>
          <p:cNvSpPr txBox="1"/>
          <p:nvPr/>
        </p:nvSpPr>
        <p:spPr>
          <a:xfrm>
            <a:off x="10804532" y="6525272"/>
            <a:ext cx="1253869" cy="297454"/>
          </a:xfrm>
          <a:prstGeom prst="rect">
            <a:avLst/>
          </a:prstGeom>
          <a:noFill/>
        </p:spPr>
        <p:txBody>
          <a:bodyPr wrap="none" rtlCol="0">
            <a:spAutoFit/>
          </a:bodyPr>
          <a:lstStyle/>
          <a:p>
            <a:pPr defTabSz="1219170">
              <a:buClr>
                <a:srgbClr val="000000"/>
              </a:buClr>
            </a:pPr>
            <a:r>
              <a:rPr lang="en-US" sz="1333" kern="0" dirty="0">
                <a:solidFill>
                  <a:srgbClr val="000000"/>
                </a:solidFill>
                <a:latin typeface="Arial"/>
                <a:cs typeface="Arial"/>
                <a:sym typeface="Arial"/>
              </a:rPr>
              <a:t>© CARE, Inc. </a:t>
            </a:r>
          </a:p>
        </p:txBody>
      </p:sp>
    </p:spTree>
    <p:extLst>
      <p:ext uri="{BB962C8B-B14F-4D97-AF65-F5344CB8AC3E}">
        <p14:creationId xmlns:p14="http://schemas.microsoft.com/office/powerpoint/2010/main" val="12368618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HA&amp;W">
    <a:dk1>
      <a:srgbClr val="525252"/>
    </a:dk1>
    <a:lt1>
      <a:sysClr val="window" lastClr="FFFFFF"/>
    </a:lt1>
    <a:dk2>
      <a:srgbClr val="006853"/>
    </a:dk2>
    <a:lt2>
      <a:srgbClr val="DEDCDD"/>
    </a:lt2>
    <a:accent1>
      <a:srgbClr val="316096"/>
    </a:accent1>
    <a:accent2>
      <a:srgbClr val="39B293"/>
    </a:accent2>
    <a:accent3>
      <a:srgbClr val="76BD1E"/>
    </a:accent3>
    <a:accent4>
      <a:srgbClr val="6D4A8C"/>
    </a:accent4>
    <a:accent5>
      <a:srgbClr val="6EC6EC"/>
    </a:accent5>
    <a:accent6>
      <a:srgbClr val="EF7601"/>
    </a:accent6>
    <a:hlink>
      <a:srgbClr val="7C93B5"/>
    </a:hlink>
    <a:folHlink>
      <a:srgbClr val="9881A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HA&amp;W">
    <a:dk1>
      <a:srgbClr val="525252"/>
    </a:dk1>
    <a:lt1>
      <a:sysClr val="window" lastClr="FFFFFF"/>
    </a:lt1>
    <a:dk2>
      <a:srgbClr val="006853"/>
    </a:dk2>
    <a:lt2>
      <a:srgbClr val="DEDCDD"/>
    </a:lt2>
    <a:accent1>
      <a:srgbClr val="316096"/>
    </a:accent1>
    <a:accent2>
      <a:srgbClr val="39B293"/>
    </a:accent2>
    <a:accent3>
      <a:srgbClr val="76BD1E"/>
    </a:accent3>
    <a:accent4>
      <a:srgbClr val="6D4A8C"/>
    </a:accent4>
    <a:accent5>
      <a:srgbClr val="6EC6EC"/>
    </a:accent5>
    <a:accent6>
      <a:srgbClr val="EF7601"/>
    </a:accent6>
    <a:hlink>
      <a:srgbClr val="7C93B5"/>
    </a:hlink>
    <a:folHlink>
      <a:srgbClr val="9881A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HA&amp;W">
    <a:dk1>
      <a:srgbClr val="525252"/>
    </a:dk1>
    <a:lt1>
      <a:sysClr val="window" lastClr="FFFFFF"/>
    </a:lt1>
    <a:dk2>
      <a:srgbClr val="006853"/>
    </a:dk2>
    <a:lt2>
      <a:srgbClr val="DEDCDD"/>
    </a:lt2>
    <a:accent1>
      <a:srgbClr val="316096"/>
    </a:accent1>
    <a:accent2>
      <a:srgbClr val="39B293"/>
    </a:accent2>
    <a:accent3>
      <a:srgbClr val="76BD1E"/>
    </a:accent3>
    <a:accent4>
      <a:srgbClr val="6D4A8C"/>
    </a:accent4>
    <a:accent5>
      <a:srgbClr val="6EC6EC"/>
    </a:accent5>
    <a:accent6>
      <a:srgbClr val="EF7601"/>
    </a:accent6>
    <a:hlink>
      <a:srgbClr val="7C93B5"/>
    </a:hlink>
    <a:folHlink>
      <a:srgbClr val="9881A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HA&amp;W">
    <a:dk1>
      <a:srgbClr val="525252"/>
    </a:dk1>
    <a:lt1>
      <a:sysClr val="window" lastClr="FFFFFF"/>
    </a:lt1>
    <a:dk2>
      <a:srgbClr val="006853"/>
    </a:dk2>
    <a:lt2>
      <a:srgbClr val="DEDCDD"/>
    </a:lt2>
    <a:accent1>
      <a:srgbClr val="316096"/>
    </a:accent1>
    <a:accent2>
      <a:srgbClr val="39B293"/>
    </a:accent2>
    <a:accent3>
      <a:srgbClr val="76BD1E"/>
    </a:accent3>
    <a:accent4>
      <a:srgbClr val="6D4A8C"/>
    </a:accent4>
    <a:accent5>
      <a:srgbClr val="6EC6EC"/>
    </a:accent5>
    <a:accent6>
      <a:srgbClr val="EF7601"/>
    </a:accent6>
    <a:hlink>
      <a:srgbClr val="7C93B5"/>
    </a:hlink>
    <a:folHlink>
      <a:srgbClr val="9881A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HA&amp;W">
    <a:dk1>
      <a:srgbClr val="525252"/>
    </a:dk1>
    <a:lt1>
      <a:sysClr val="window" lastClr="FFFFFF"/>
    </a:lt1>
    <a:dk2>
      <a:srgbClr val="006853"/>
    </a:dk2>
    <a:lt2>
      <a:srgbClr val="DEDCDD"/>
    </a:lt2>
    <a:accent1>
      <a:srgbClr val="316096"/>
    </a:accent1>
    <a:accent2>
      <a:srgbClr val="39B293"/>
    </a:accent2>
    <a:accent3>
      <a:srgbClr val="76BD1E"/>
    </a:accent3>
    <a:accent4>
      <a:srgbClr val="6D4A8C"/>
    </a:accent4>
    <a:accent5>
      <a:srgbClr val="6EC6EC"/>
    </a:accent5>
    <a:accent6>
      <a:srgbClr val="EF7601"/>
    </a:accent6>
    <a:hlink>
      <a:srgbClr val="7C93B5"/>
    </a:hlink>
    <a:folHlink>
      <a:srgbClr val="9881A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HA&amp;W">
    <a:dk1>
      <a:srgbClr val="525252"/>
    </a:dk1>
    <a:lt1>
      <a:sysClr val="window" lastClr="FFFFFF"/>
    </a:lt1>
    <a:dk2>
      <a:srgbClr val="006853"/>
    </a:dk2>
    <a:lt2>
      <a:srgbClr val="DEDCDD"/>
    </a:lt2>
    <a:accent1>
      <a:srgbClr val="316096"/>
    </a:accent1>
    <a:accent2>
      <a:srgbClr val="39B293"/>
    </a:accent2>
    <a:accent3>
      <a:srgbClr val="76BD1E"/>
    </a:accent3>
    <a:accent4>
      <a:srgbClr val="6D4A8C"/>
    </a:accent4>
    <a:accent5>
      <a:srgbClr val="6EC6EC"/>
    </a:accent5>
    <a:accent6>
      <a:srgbClr val="EF7601"/>
    </a:accent6>
    <a:hlink>
      <a:srgbClr val="7C93B5"/>
    </a:hlink>
    <a:folHlink>
      <a:srgbClr val="9881A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AD8D6FF6E52442B2C7B886BD494174" ma:contentTypeVersion="18" ma:contentTypeDescription="Create a new document." ma:contentTypeScope="" ma:versionID="373e63249cd5c039379a576f3425038b">
  <xsd:schema xmlns:xsd="http://www.w3.org/2001/XMLSchema" xmlns:xs="http://www.w3.org/2001/XMLSchema" xmlns:p="http://schemas.microsoft.com/office/2006/metadata/properties" xmlns:ns2="f9dc315a-b222-494f-8213-4a30a094628d" xmlns:ns3="fe220344-25f7-4f72-a6e0-e8cfadd70810" targetNamespace="http://schemas.microsoft.com/office/2006/metadata/properties" ma:root="true" ma:fieldsID="a2461d758cb7f4101b1ab38fce702376" ns2:_="" ns3:_="">
    <xsd:import namespace="f9dc315a-b222-494f-8213-4a30a094628d"/>
    <xsd:import namespace="fe220344-25f7-4f72-a6e0-e8cfadd7081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dc315a-b222-494f-8213-4a30a0946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cc4f13e-778e-4f23-8979-a2a218d170fa"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220344-25f7-4f72-a6e0-e8cfadd7081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045ea82-3d6b-4a6b-a202-f354ac8f5bbc}" ma:internalName="TaxCatchAll" ma:showField="CatchAllData" ma:web="fe220344-25f7-4f72-a6e0-e8cfadd708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9dc315a-b222-494f-8213-4a30a094628d">
      <Terms xmlns="http://schemas.microsoft.com/office/infopath/2007/PartnerControls"/>
    </lcf76f155ced4ddcb4097134ff3c332f>
    <TaxCatchAll xmlns="fe220344-25f7-4f72-a6e0-e8cfadd70810" xsi:nil="true"/>
  </documentManagement>
</p:properties>
</file>

<file path=customXml/itemProps1.xml><?xml version="1.0" encoding="utf-8"?>
<ds:datastoreItem xmlns:ds="http://schemas.openxmlformats.org/officeDocument/2006/customXml" ds:itemID="{3ED4FB55-AA52-4494-AE28-24DCC013ADB2}"/>
</file>

<file path=customXml/itemProps2.xml><?xml version="1.0" encoding="utf-8"?>
<ds:datastoreItem xmlns:ds="http://schemas.openxmlformats.org/officeDocument/2006/customXml" ds:itemID="{C719F38E-89C6-41AA-9F4E-90E501B3BA59}"/>
</file>

<file path=customXml/itemProps3.xml><?xml version="1.0" encoding="utf-8"?>
<ds:datastoreItem xmlns:ds="http://schemas.openxmlformats.org/officeDocument/2006/customXml" ds:itemID="{5FFB2B8C-84E3-4BBD-B63D-A48D3D04730E}"/>
</file>

<file path=docProps/app.xml><?xml version="1.0" encoding="utf-8"?>
<Properties xmlns="http://schemas.openxmlformats.org/officeDocument/2006/extended-properties" xmlns:vt="http://schemas.openxmlformats.org/officeDocument/2006/docPropsVTypes">
  <TotalTime>1</TotalTime>
  <Words>3286</Words>
  <Application>Microsoft Office PowerPoint</Application>
  <PresentationFormat>Widescreen</PresentationFormat>
  <Paragraphs>540</Paragraphs>
  <Slides>44</Slides>
  <Notes>43</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44</vt:i4>
      </vt:variant>
    </vt:vector>
  </HeadingPairs>
  <TitlesOfParts>
    <vt:vector size="61" baseType="lpstr">
      <vt:lpstr>Aptos</vt:lpstr>
      <vt:lpstr>Aptos Display</vt:lpstr>
      <vt:lpstr>Arial</vt:lpstr>
      <vt:lpstr>Biome</vt:lpstr>
      <vt:lpstr>Bradley Hand ITC</vt:lpstr>
      <vt:lpstr>Calibri</vt:lpstr>
      <vt:lpstr>Century Gothic</vt:lpstr>
      <vt:lpstr>Congenial Light</vt:lpstr>
      <vt:lpstr>Courier New</vt:lpstr>
      <vt:lpstr>Open Sans</vt:lpstr>
      <vt:lpstr>Open Sans Light</vt:lpstr>
      <vt:lpstr>Open Sans Semibold</vt:lpstr>
      <vt:lpstr>Roboto</vt:lpstr>
      <vt:lpstr>Times New Roman</vt:lpstr>
      <vt:lpstr>Vidaloka</vt:lpstr>
      <vt:lpstr>Wingdings</vt:lpstr>
      <vt:lpstr>Office Theme</vt:lpstr>
      <vt:lpstr>Dr Bob Peoples – Carpet America Recovery Effort</vt:lpstr>
      <vt:lpstr>UK Sustainable Flooring Alliance Annual Conference</vt:lpstr>
      <vt:lpstr>Agenda</vt:lpstr>
      <vt:lpstr>Carpet America Recovery Effort</vt:lpstr>
      <vt:lpstr>Carpet America Recovery Effort</vt:lpstr>
      <vt:lpstr>PowerPoint Presentation</vt:lpstr>
      <vt:lpstr>PowerPoint Presentation</vt:lpstr>
      <vt:lpstr>Challenges</vt:lpstr>
      <vt:lpstr>Magnitude of Plastics Challenge</vt:lpstr>
      <vt:lpstr>Education</vt:lpstr>
      <vt:lpstr>Legislation: accelerating faster than business’s ability to adapt &amp; implement </vt:lpstr>
      <vt:lpstr>Post-Consumer (carpet) Content*</vt:lpstr>
      <vt:lpstr>Accounting &amp; Certification – How To?</vt:lpstr>
      <vt:lpstr>Back Stamping</vt:lpstr>
      <vt:lpstr>Other Considerations</vt:lpstr>
      <vt:lpstr>PowerPoint Presentation</vt:lpstr>
      <vt:lpstr>PowerPoint Presentation</vt:lpstr>
      <vt:lpstr>CARE National Survey</vt:lpstr>
      <vt:lpstr>Purpose of National Survey</vt:lpstr>
      <vt:lpstr>Mass Balance Accounting</vt:lpstr>
      <vt:lpstr>Sankey Model Overview</vt:lpstr>
      <vt:lpstr>2025 National Mass Flow Sankey (integrated)</vt:lpstr>
      <vt:lpstr>Preliminary Results</vt:lpstr>
      <vt:lpstr>2025 Breakdown of Output</vt:lpstr>
      <vt:lpstr>PowerPoint Presentation</vt:lpstr>
      <vt:lpstr>California Update: Q1 2026 Results</vt:lpstr>
      <vt:lpstr>PowerPoint Presentation</vt:lpstr>
      <vt:lpstr>PowerPoint Presentation</vt:lpstr>
      <vt:lpstr>PowerPoint Presentation</vt:lpstr>
      <vt:lpstr>PowerPoint Presentation</vt:lpstr>
      <vt:lpstr>PowerPoint Presentation</vt:lpstr>
      <vt:lpstr>PowerPoint Presentation</vt:lpstr>
      <vt:lpstr>Drop-Off Site Program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lpstr>Time to learn from the past &amp; move forward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Sheryle Primett</dc:creator>
  <cp:lastModifiedBy>Sheryle Primett</cp:lastModifiedBy>
  <cp:revision>1</cp:revision>
  <dcterms:created xsi:type="dcterms:W3CDTF">2026-07-03T08:47:40Z</dcterms:created>
  <dcterms:modified xsi:type="dcterms:W3CDTF">2026-07-03T08:48:59Z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0x010100A3AD8D6FF6E52442B2C7B886BD494174</vt:lpwstr>
  </property>
</Properties>
</file>