
<file path=[Content_Types].xml><?xml version="1.0" encoding="utf-8"?>
<Types xmlns="http://schemas.openxmlformats.org/package/2006/content-types">
  <Default Extension="bmp" ContentType="image/bmp"/>
  <Default Extension="gif" ContentType="image/gif"/>
  <Default Extension="jpeg" ContentType="image/jpg"/>
  <Default Extension="mov" ContentType="application/movie"/>
  <Default Extension="pdf" ContentType="application/pdf"/>
  <Default Extension="png" ContentType="image/png"/>
  <Default Extension="rels" ContentType="application/vnd.openxmlformats-package.relationships+xml"/>
  <Default Extension="tif" ContentType="image/tif"/>
  <Default Extension="vml" ContentType="application/vnd.openxmlformats-officedocument.vmlDrawing"/>
  <Default Extension="xlsx" ContentType="application/vnd.openxmlformats-officedocument.spreadsheetml.sheet"/>
  <Default Extension="xml" ContentType="application/xml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1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5000" u="none" kumimoji="0" normalizeH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1pPr>
    <a:lvl2pPr marL="0" marR="0" indent="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5000" u="none" kumimoji="0" normalizeH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2pPr>
    <a:lvl3pPr marL="0" marR="0" indent="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5000" u="none" kumimoji="0" normalizeH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3pPr>
    <a:lvl4pPr marL="0" marR="0" indent="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5000" u="none" kumimoji="0" normalizeH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4pPr>
    <a:lvl5pPr marL="0" marR="0" indent="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5000" u="none" kumimoji="0" normalizeH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5pPr>
    <a:lvl6pPr marL="0" marR="0" indent="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5000" u="none" kumimoji="0" normalizeH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6pPr>
    <a:lvl7pPr marL="0" marR="0" indent="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5000" u="none" kumimoji="0" normalizeH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7pPr>
    <a:lvl8pPr marL="0" marR="0" indent="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5000" u="none" kumimoji="0" normalizeH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8pPr>
    <a:lvl9pPr marL="0" marR="0" indent="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5000" u="none" kumimoji="0" normalizeH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2E8"/>
          </a:solidFill>
        </a:fill>
      </a:tcStyle>
    </a:wholeTbl>
    <a:band2H>
      <a:tcTxStyle b="def" i="def"/>
      <a:tcStyle>
        <a:tcBdr/>
        <a:fill>
          <a:solidFill>
            <a:srgbClr val="E6EAF4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508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508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2E7CB"/>
          </a:solidFill>
        </a:fill>
      </a:tcStyle>
    </a:wholeTbl>
    <a:band2H>
      <a:tcTxStyle b="def" i="def"/>
      <a:tcStyle>
        <a:tcBdr/>
        <a:fill>
          <a:solidFill>
            <a:srgbClr val="F8F4E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508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508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5CDDE"/>
          </a:solidFill>
        </a:fill>
      </a:tcStyle>
    </a:wholeTbl>
    <a:band2H>
      <a:tcTxStyle b="def" i="def"/>
      <a:tcStyle>
        <a:tcBdr/>
        <a:fill>
          <a:solidFill>
            <a:srgbClr val="EBE8E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508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508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635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508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508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635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" Type="http://schemas.openxmlformats.org/officeDocument/2006/relationships/commentAuthors" Target="commentAuthors.xml"/><Relationship Id="rId21" Type="http://schemas.openxmlformats.org/officeDocument/2006/relationships/slide" Target="slides/slide14.xml"/><Relationship Id="rId7" Type="http://schemas.openxmlformats.org/officeDocument/2006/relationships/notesMaster" Target="notesMasters/notesMaster1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2" Type="http://schemas.openxmlformats.org/officeDocument/2006/relationships/viewProps" Target="viewProps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customXml" Target="../customXml/item2.xml"/><Relationship Id="rId1" Type="http://schemas.openxmlformats.org/officeDocument/2006/relationships/presProps" Target="presProps.xml"/><Relationship Id="rId6" Type="http://schemas.openxmlformats.org/officeDocument/2006/relationships/theme" Target="theme/theme1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customXml" Target="../customXml/item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tableStyles" Target="tableStyles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customXml" Target="../customXml/item3.xml"/>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17" name="Shape 117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642937" latinLnBrk="0">
      <a:lnSpc>
        <a:spcPct val="117999"/>
      </a:lnSpc>
      <a:defRPr sz="3000">
        <a:latin typeface="+mn-lt"/>
        <a:ea typeface="+mn-ea"/>
        <a:cs typeface="+mn-cs"/>
        <a:sym typeface="Helvetica Neue"/>
      </a:defRPr>
    </a:lvl1pPr>
    <a:lvl2pPr indent="228600" defTabSz="642937" latinLnBrk="0">
      <a:lnSpc>
        <a:spcPct val="117999"/>
      </a:lnSpc>
      <a:defRPr sz="3000">
        <a:latin typeface="+mn-lt"/>
        <a:ea typeface="+mn-ea"/>
        <a:cs typeface="+mn-cs"/>
        <a:sym typeface="Helvetica Neue"/>
      </a:defRPr>
    </a:lvl2pPr>
    <a:lvl3pPr indent="457200" defTabSz="642937" latinLnBrk="0">
      <a:lnSpc>
        <a:spcPct val="117999"/>
      </a:lnSpc>
      <a:defRPr sz="3000">
        <a:latin typeface="+mn-lt"/>
        <a:ea typeface="+mn-ea"/>
        <a:cs typeface="+mn-cs"/>
        <a:sym typeface="Helvetica Neue"/>
      </a:defRPr>
    </a:lvl3pPr>
    <a:lvl4pPr indent="685800" defTabSz="642937" latinLnBrk="0">
      <a:lnSpc>
        <a:spcPct val="117999"/>
      </a:lnSpc>
      <a:defRPr sz="3000">
        <a:latin typeface="+mn-lt"/>
        <a:ea typeface="+mn-ea"/>
        <a:cs typeface="+mn-cs"/>
        <a:sym typeface="Helvetica Neue"/>
      </a:defRPr>
    </a:lvl4pPr>
    <a:lvl5pPr indent="914400" defTabSz="642937" latinLnBrk="0">
      <a:lnSpc>
        <a:spcPct val="117999"/>
      </a:lnSpc>
      <a:defRPr sz="3000">
        <a:latin typeface="+mn-lt"/>
        <a:ea typeface="+mn-ea"/>
        <a:cs typeface="+mn-cs"/>
        <a:sym typeface="Helvetica Neue"/>
      </a:defRPr>
    </a:lvl5pPr>
    <a:lvl6pPr indent="1143000" defTabSz="642937" latinLnBrk="0">
      <a:lnSpc>
        <a:spcPct val="117999"/>
      </a:lnSpc>
      <a:defRPr sz="3000">
        <a:latin typeface="+mn-lt"/>
        <a:ea typeface="+mn-ea"/>
        <a:cs typeface="+mn-cs"/>
        <a:sym typeface="Helvetica Neue"/>
      </a:defRPr>
    </a:lvl6pPr>
    <a:lvl7pPr indent="1371600" defTabSz="642937" latinLnBrk="0">
      <a:lnSpc>
        <a:spcPct val="117999"/>
      </a:lnSpc>
      <a:defRPr sz="3000">
        <a:latin typeface="+mn-lt"/>
        <a:ea typeface="+mn-ea"/>
        <a:cs typeface="+mn-cs"/>
        <a:sym typeface="Helvetica Neue"/>
      </a:defRPr>
    </a:lvl7pPr>
    <a:lvl8pPr indent="1600200" defTabSz="642937" latinLnBrk="0">
      <a:lnSpc>
        <a:spcPct val="117999"/>
      </a:lnSpc>
      <a:defRPr sz="3000">
        <a:latin typeface="+mn-lt"/>
        <a:ea typeface="+mn-ea"/>
        <a:cs typeface="+mn-cs"/>
        <a:sym typeface="Helvetica Neue"/>
      </a:defRPr>
    </a:lvl8pPr>
    <a:lvl9pPr indent="1828800" defTabSz="642937" latinLnBrk="0">
      <a:lnSpc>
        <a:spcPct val="117999"/>
      </a:lnSpc>
      <a:defRPr sz="3000">
        <a:latin typeface="+mn-lt"/>
        <a:ea typeface="+mn-ea"/>
        <a:cs typeface="+mn-cs"/>
        <a:sym typeface="Helvetica Neue"/>
      </a:defRPr>
    </a:lvl9pPr>
  </p:notesStyle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</Relationships>
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</Relationships>
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</Relationships>
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</Relationships>
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13.xml"/><Relationship Id="rId2" Type="http://schemas.openxmlformats.org/officeDocument/2006/relationships/notesMaster" Target="../notesMasters/notesMaster1.xml"/></Relationships>
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15.xml"/><Relationship Id="rId2" Type="http://schemas.openxmlformats.org/officeDocument/2006/relationships/notesMaster" Target="../notesMasters/notesMaster1.xml"/></Relationships>
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16.xml"/><Relationship Id="rId2" Type="http://schemas.openxmlformats.org/officeDocument/2006/relationships/notesMaster" Target="../notesMasters/notesMaster1.xml"/></Relationships>

</file>

<file path=ppt/notesSlides/_rels/notesSlide8.xml.rels><?xml version="1.0" encoding="UTF-8"?>
<Relationships xmlns="http://schemas.openxmlformats.org/package/2006/relationships"><Relationship Id="rId1" Type="http://schemas.openxmlformats.org/officeDocument/2006/relationships/slide" Target="../slides/slide17.xml"/><Relationship Id="rId2" Type="http://schemas.openxmlformats.org/officeDocument/2006/relationships/notesMaster" Target="../notesMasters/notesMaster1.xml"/>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Shape 138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39" name="Shape 139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457200">
              <a:defRPr sz="2200"/>
            </a:pPr>
            <a:r>
              <a:t>Welcome</a:t>
            </a:r>
          </a:p>
          <a:p>
            <a:pPr defTabSz="457200">
              <a:defRPr sz="2200"/>
            </a:pPr>
          </a:p>
          <a:p>
            <a:pPr defTabSz="457200">
              <a:defRPr sz="2200"/>
            </a:pPr>
            <a:r>
              <a:t>Name + role</a:t>
            </a:r>
          </a:p>
          <a:p>
            <a:pPr defTabSz="457200">
              <a:defRPr sz="2200"/>
            </a:pPr>
          </a:p>
          <a:p>
            <a:pPr defTabSz="457200">
              <a:defRPr sz="2200"/>
            </a:pPr>
            <a:r>
              <a:t>Ask for hands up - in a sustainability or comms role?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54" name="Shape 154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457200">
              <a:defRPr sz="2200"/>
            </a:pPr>
            <a:r>
              <a:t>Last 25 years = “Wild West”</a:t>
            </a:r>
          </a:p>
          <a:p>
            <a:pPr defTabSz="457200">
              <a:defRPr sz="2200"/>
            </a:pPr>
          </a:p>
          <a:p>
            <a:pPr defTabSz="457200">
              <a:defRPr sz="2200"/>
            </a:pPr>
            <a:r>
              <a:t>Explosion of comms (digital / social)</a:t>
            </a:r>
          </a:p>
          <a:p>
            <a:pPr defTabSz="457200">
              <a:defRPr sz="2200"/>
            </a:pPr>
          </a:p>
          <a:p>
            <a:pPr defTabSz="457200">
              <a:defRPr sz="2200"/>
            </a:pPr>
            <a:r>
              <a:t>No shared expectations of responsible comms</a:t>
            </a:r>
          </a:p>
          <a:p>
            <a:pPr defTabSz="457200">
              <a:defRPr sz="2200"/>
            </a:pPr>
          </a:p>
          <a:p>
            <a:pPr defTabSz="457200">
              <a:defRPr sz="2200"/>
            </a:pPr>
            <a:r>
              <a:t>Even good actors unsure where the lines are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63" name="Shape 163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457200">
              <a:defRPr sz="2200"/>
            </a:pPr>
            <a:r>
              <a:t>Trust in info / claims / comms</a:t>
            </a:r>
          </a:p>
          <a:p>
            <a:pPr defTabSz="457200">
              <a:defRPr sz="2200"/>
            </a:pPr>
          </a:p>
          <a:p>
            <a:pPr defTabSz="457200">
              <a:defRPr sz="2200"/>
            </a:pPr>
            <a:r>
              <a:t>Affects all stakeholders (consumers, investors, policy)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hape 171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72" name="Shape 172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457200">
              <a:defRPr sz="2200"/>
            </a:pPr>
            <a:r>
              <a:t>Regulation exists (Green Claims Code)</a:t>
            </a:r>
          </a:p>
          <a:p>
            <a:pPr defTabSz="457200">
              <a:defRPr sz="2200"/>
            </a:pPr>
          </a:p>
          <a:p>
            <a:pPr defTabSz="457200">
              <a:defRPr sz="2200"/>
            </a:pPr>
            <a:r>
              <a:t>Tells you what not to do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Shape 182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83" name="Shape 183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457200">
              <a:defRPr sz="2200"/>
            </a:pPr>
            <a:r>
              <a:t>This is the problem TAGC exists to solve</a:t>
            </a:r>
          </a:p>
          <a:p>
            <a:pPr defTabSz="457200">
              <a:defRPr sz="2200"/>
            </a:pPr>
          </a:p>
          <a:p>
            <a:pPr defTabSz="457200">
              <a:defRPr sz="2200"/>
            </a:pPr>
            <a:r>
              <a:t>Independent standard - content reviews, policy development, training</a:t>
            </a:r>
          </a:p>
          <a:p>
            <a:pPr defTabSz="457200">
              <a:defRPr sz="2200"/>
            </a:pPr>
          </a:p>
          <a:p>
            <a:pPr defTabSz="457200">
              <a:defRPr sz="2200"/>
            </a:pPr>
            <a:r>
              <a:t>Org-wide, not campaign-by-campaign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Shape 196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97" name="Shape 197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 defTabSz="457200">
              <a:defRPr sz="2200"/>
            </a:lvl1pPr>
          </a:lstStyle>
          <a:p>
            <a:pPr/>
            <a:r>
              <a:t>Who’s responsible for responsible communication?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hape 205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06" name="Shape 206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 defTabSz="457200">
              <a:defRPr sz="2200"/>
            </a:lvl1pPr>
          </a:lstStyle>
          <a:p>
            <a:pPr/>
            <a:r>
              <a:t>Who’s responsible for responsible communication?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Shape 214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15" name="Shape 215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 defTabSz="457200">
              <a:defRPr sz="2200"/>
            </a:lvl1pPr>
          </a:lstStyle>
          <a:p>
            <a:pPr/>
            <a:r>
              <a:t>Who’s responsible for responsible communication?</a:t>
            </a:r>
          </a:p>
        </p:txBody>
      </p:sp>
    </p:spTree>
  </p:cSld>
  <p:clrMapOvr>
    <a:masterClrMapping/>
  </p:clrMapOvr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 &amp; Subtitle">
    <p:bg>
      <p:bgPr>
        <a:solidFill>
          <a:srgbClr val="ED4F5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4833937" y="2303859"/>
            <a:ext cx="14716126" cy="4643438"/>
          </a:xfrm>
          <a:prstGeom prst="rect">
            <a:avLst/>
          </a:prstGeom>
        </p:spPr>
        <p:txBody>
          <a:bodyPr anchor="b"/>
          <a:lstStyle>
            <a:lvl1pPr>
              <a:defRPr cap="all" sz="8400">
                <a:solidFill>
                  <a:srgbClr val="FFFFFF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4833937" y="7081242"/>
            <a:ext cx="14716126" cy="1589485"/>
          </a:xfrm>
          <a:prstGeom prst="rect">
            <a:avLst/>
          </a:prstGeom>
          <a:ln w="25400">
            <a:solidFill>
              <a:srgbClr val="85888D"/>
            </a:solidFill>
          </a:ln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cap="all" sz="3600">
                <a:solidFill>
                  <a:srgbClr val="FFFFFF"/>
                </a:solidFill>
              </a:defRPr>
            </a:lvl1pPr>
            <a:lvl2pPr marL="0" indent="0" algn="ctr">
              <a:spcBef>
                <a:spcPts val="0"/>
              </a:spcBef>
              <a:buSzTx/>
              <a:buNone/>
              <a:defRPr cap="all" sz="3600">
                <a:solidFill>
                  <a:srgbClr val="FFFFFF"/>
                </a:solidFill>
              </a:defRPr>
            </a:lvl2pPr>
            <a:lvl3pPr marL="0" indent="0" algn="ctr">
              <a:spcBef>
                <a:spcPts val="0"/>
              </a:spcBef>
              <a:buSzTx/>
              <a:buNone/>
              <a:defRPr cap="all" sz="3600">
                <a:solidFill>
                  <a:srgbClr val="FFFFFF"/>
                </a:solidFill>
              </a:defRPr>
            </a:lvl3pPr>
            <a:lvl4pPr marL="0" indent="0" algn="ctr">
              <a:spcBef>
                <a:spcPts val="0"/>
              </a:spcBef>
              <a:buSzTx/>
              <a:buNone/>
              <a:defRPr cap="all" sz="3600">
                <a:solidFill>
                  <a:srgbClr val="FFFFFF"/>
                </a:solidFill>
              </a:defRPr>
            </a:lvl4pPr>
            <a:lvl5pPr marL="0" indent="0" algn="ctr">
              <a:spcBef>
                <a:spcPts val="0"/>
              </a:spcBef>
              <a:buSzTx/>
              <a:buNone/>
              <a:defRPr cap="all" sz="3600">
                <a:solidFill>
                  <a:srgbClr val="FFFFFF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Body Level One…"/>
          <p:cNvSpPr txBox="1"/>
          <p:nvPr>
            <p:ph type="body" sz="quarter" idx="1"/>
          </p:nvPr>
        </p:nvSpPr>
        <p:spPr>
          <a:xfrm>
            <a:off x="4833937" y="8947546"/>
            <a:ext cx="14716126" cy="660798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>
                <a:latin typeface="+mj-lt"/>
                <a:ea typeface="+mj-ea"/>
                <a:cs typeface="+mj-cs"/>
                <a:sym typeface="Helvetica"/>
              </a:defRPr>
            </a:lvl1pPr>
            <a:lvl2pPr marL="839611" indent="-395111" algn="ctr">
              <a:spcBef>
                <a:spcPts val="0"/>
              </a:spcBef>
              <a:defRPr sz="3200">
                <a:latin typeface="+mj-lt"/>
                <a:ea typeface="+mj-ea"/>
                <a:cs typeface="+mj-cs"/>
                <a:sym typeface="Helvetica"/>
              </a:defRPr>
            </a:lvl2pPr>
            <a:lvl3pPr marL="1284111" indent="-395111" algn="ctr">
              <a:spcBef>
                <a:spcPts val="0"/>
              </a:spcBef>
              <a:defRPr sz="3200">
                <a:latin typeface="+mj-lt"/>
                <a:ea typeface="+mj-ea"/>
                <a:cs typeface="+mj-cs"/>
                <a:sym typeface="Helvetica"/>
              </a:defRPr>
            </a:lvl3pPr>
            <a:lvl4pPr marL="1728611" indent="-395111" algn="ctr">
              <a:spcBef>
                <a:spcPts val="0"/>
              </a:spcBef>
              <a:defRPr sz="3200">
                <a:latin typeface="+mj-lt"/>
                <a:ea typeface="+mj-ea"/>
                <a:cs typeface="+mj-cs"/>
                <a:sym typeface="Helvetica"/>
              </a:defRPr>
            </a:lvl4pPr>
            <a:lvl5pPr marL="2173111" indent="-395111" algn="ctr">
              <a:spcBef>
                <a:spcPts val="0"/>
              </a:spcBef>
              <a:defRPr sz="3200">
                <a:latin typeface="+mj-lt"/>
                <a:ea typeface="+mj-ea"/>
                <a:cs typeface="+mj-cs"/>
                <a:sym typeface="Helvetica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4" name="“Type a quote here.”"/>
          <p:cNvSpPr txBox="1"/>
          <p:nvPr>
            <p:ph type="body" sz="quarter" idx="21"/>
          </p:nvPr>
        </p:nvSpPr>
        <p:spPr>
          <a:xfrm>
            <a:off x="4833937" y="6000750"/>
            <a:ext cx="14716126" cy="964407"/>
          </a:xfrm>
          <a:prstGeom prst="rect">
            <a:avLst/>
          </a:prstGeom>
        </p:spPr>
        <p:txBody>
          <a:bodyPr/>
          <a:lstStyle/>
          <a:p>
            <a:pPr marL="0" indent="0" algn="ctr">
              <a:spcBef>
                <a:spcPts val="0"/>
              </a:spcBef>
              <a:buSzTx/>
              <a:buNone/>
              <a:defRPr sz="5200"/>
            </a:pPr>
          </a:p>
        </p:txBody>
      </p:sp>
      <p:sp>
        <p:nvSpPr>
          <p:cNvPr id="9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/>
          <p:nvPr>
            <p:ph type="pic" idx="21"/>
          </p:nvPr>
        </p:nvSpPr>
        <p:spPr>
          <a:xfrm>
            <a:off x="1905000" y="0"/>
            <a:ext cx="21420093" cy="14287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/>
          <p:nvPr>
            <p:ph type="pic" sz="half" idx="21"/>
          </p:nvPr>
        </p:nvSpPr>
        <p:spPr>
          <a:xfrm>
            <a:off x="5307210" y="892968"/>
            <a:ext cx="13751720" cy="9172589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itle Text"/>
          <p:cNvSpPr txBox="1"/>
          <p:nvPr>
            <p:ph type="title"/>
          </p:nvPr>
        </p:nvSpPr>
        <p:spPr>
          <a:xfrm>
            <a:off x="4833937" y="9447609"/>
            <a:ext cx="14716126" cy="2000251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22" name="Body Level One…"/>
          <p:cNvSpPr txBox="1"/>
          <p:nvPr>
            <p:ph type="body" sz="quarter" idx="1"/>
          </p:nvPr>
        </p:nvSpPr>
        <p:spPr>
          <a:xfrm>
            <a:off x="4833937" y="11519296"/>
            <a:ext cx="14716126" cy="1589486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400"/>
            </a:lvl1pPr>
            <a:lvl2pPr marL="0" indent="0" algn="ctr">
              <a:spcBef>
                <a:spcPts val="0"/>
              </a:spcBef>
              <a:buSzTx/>
              <a:buNone/>
              <a:defRPr sz="4400"/>
            </a:lvl2pPr>
            <a:lvl3pPr marL="0" indent="0" algn="ctr">
              <a:spcBef>
                <a:spcPts val="0"/>
              </a:spcBef>
              <a:buSzTx/>
              <a:buNone/>
              <a:defRPr sz="4400"/>
            </a:lvl3pPr>
            <a:lvl4pPr marL="0" indent="0" algn="ctr">
              <a:spcBef>
                <a:spcPts val="0"/>
              </a:spcBef>
              <a:buSzTx/>
              <a:buNone/>
              <a:defRPr sz="4400"/>
            </a:lvl4pPr>
            <a:lvl5pPr marL="0" indent="0" algn="ctr">
              <a:spcBef>
                <a:spcPts val="0"/>
              </a:spcBef>
              <a:buSzTx/>
              <a:buNone/>
              <a:defRPr sz="4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/>
          <p:nvPr>
            <p:ph type="sldNum" sz="quarter" idx="2"/>
          </p:nvPr>
        </p:nvSpPr>
        <p:spPr>
          <a:xfrm>
            <a:off x="11935814" y="13001625"/>
            <a:ext cx="494513" cy="511175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/>
          <p:nvPr>
            <p:ph type="title"/>
          </p:nvPr>
        </p:nvSpPr>
        <p:spPr>
          <a:xfrm>
            <a:off x="4833937" y="4536281"/>
            <a:ext cx="14716126" cy="4643438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/>
          <p:nvPr>
            <p:ph type="pic" idx="21"/>
          </p:nvPr>
        </p:nvSpPr>
        <p:spPr>
          <a:xfrm>
            <a:off x="6869906" y="892968"/>
            <a:ext cx="17377173" cy="11584782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itle Text"/>
          <p:cNvSpPr txBox="1"/>
          <p:nvPr>
            <p:ph type="title"/>
          </p:nvPr>
        </p:nvSpPr>
        <p:spPr>
          <a:xfrm>
            <a:off x="4387453" y="892968"/>
            <a:ext cx="7500938" cy="5607845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pPr/>
            <a:r>
              <a:t>Title Text</a:t>
            </a:r>
          </a:p>
        </p:txBody>
      </p:sp>
      <p:sp>
        <p:nvSpPr>
          <p:cNvPr id="40" name="Body Level One…"/>
          <p:cNvSpPr txBox="1"/>
          <p:nvPr>
            <p:ph type="body" sz="quarter" idx="1"/>
          </p:nvPr>
        </p:nvSpPr>
        <p:spPr>
          <a:xfrm>
            <a:off x="4387453" y="6697265"/>
            <a:ext cx="7500938" cy="5768579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400"/>
            </a:lvl1pPr>
            <a:lvl2pPr marL="0" indent="0" algn="ctr">
              <a:spcBef>
                <a:spcPts val="0"/>
              </a:spcBef>
              <a:buSzTx/>
              <a:buNone/>
              <a:defRPr sz="4400"/>
            </a:lvl2pPr>
            <a:lvl3pPr marL="0" indent="0" algn="ctr">
              <a:spcBef>
                <a:spcPts val="0"/>
              </a:spcBef>
              <a:buSzTx/>
              <a:buNone/>
              <a:defRPr sz="4400"/>
            </a:lvl3pPr>
            <a:lvl4pPr marL="0" indent="0" algn="ctr">
              <a:spcBef>
                <a:spcPts val="0"/>
              </a:spcBef>
              <a:buSzTx/>
              <a:buNone/>
              <a:defRPr sz="4400"/>
            </a:lvl4pPr>
            <a:lvl5pPr marL="0" indent="0" algn="ctr">
              <a:spcBef>
                <a:spcPts val="0"/>
              </a:spcBef>
              <a:buSzTx/>
              <a:buNone/>
              <a:defRPr sz="4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Body Level One…"/>
          <p:cNvSpPr txBox="1"/>
          <p:nvPr>
            <p:ph type="body" idx="1"/>
          </p:nvPr>
        </p:nvSpPr>
        <p:spPr>
          <a:xfrm>
            <a:off x="4387453" y="3661171"/>
            <a:ext cx="15609094" cy="8840392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/>
          <p:nvPr>
            <p:ph type="pic" sz="half" idx="21"/>
          </p:nvPr>
        </p:nvSpPr>
        <p:spPr>
          <a:xfrm>
            <a:off x="9423796" y="3661171"/>
            <a:ext cx="13260587" cy="8840392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Body Level One…"/>
          <p:cNvSpPr txBox="1"/>
          <p:nvPr>
            <p:ph type="body" sz="quarter" idx="1"/>
          </p:nvPr>
        </p:nvSpPr>
        <p:spPr>
          <a:xfrm>
            <a:off x="4387453" y="3661171"/>
            <a:ext cx="7500938" cy="8840392"/>
          </a:xfrm>
          <a:prstGeom prst="rect">
            <a:avLst/>
          </a:prstGeom>
        </p:spPr>
        <p:txBody>
          <a:bodyPr/>
          <a:lstStyle>
            <a:lvl1pPr marL="465364" indent="-465364">
              <a:spcBef>
                <a:spcPts val="4500"/>
              </a:spcBef>
              <a:defRPr sz="3800"/>
            </a:lvl1pPr>
            <a:lvl2pPr marL="808264" indent="-465364">
              <a:spcBef>
                <a:spcPts val="4500"/>
              </a:spcBef>
              <a:defRPr sz="3800"/>
            </a:lvl2pPr>
            <a:lvl3pPr marL="1151164" indent="-465364">
              <a:spcBef>
                <a:spcPts val="4500"/>
              </a:spcBef>
              <a:defRPr sz="3800"/>
            </a:lvl3pPr>
            <a:lvl4pPr marL="1494064" indent="-465364">
              <a:spcBef>
                <a:spcPts val="4500"/>
              </a:spcBef>
              <a:defRPr sz="3800"/>
            </a:lvl4pPr>
            <a:lvl5pPr marL="1836964" indent="-465364">
              <a:spcBef>
                <a:spcPts val="4500"/>
              </a:spcBef>
              <a:defRPr sz="3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/>
          <p:nvPr>
            <p:ph type="body" idx="1"/>
          </p:nvPr>
        </p:nvSpPr>
        <p:spPr>
          <a:xfrm>
            <a:off x="4387453" y="1785937"/>
            <a:ext cx="15609094" cy="10144126"/>
          </a:xfrm>
          <a:prstGeom prst="rect">
            <a:avLst/>
          </a:prstGeom>
        </p:spPr>
        <p:txBody>
          <a:bodyPr/>
          <a:lstStyle>
            <a:lvl1pPr marL="0" indent="0">
              <a:buSzTx/>
              <a:buNone/>
              <a:defRPr sz="3800">
                <a:latin typeface="Lato Light"/>
                <a:ea typeface="Lato Light"/>
                <a:cs typeface="Lato Light"/>
                <a:sym typeface="Lato Light"/>
              </a:defRPr>
            </a:lvl1pPr>
            <a:lvl2pPr marL="0" indent="0">
              <a:buSzTx/>
              <a:buNone/>
              <a:defRPr sz="3800">
                <a:latin typeface="Lato Light"/>
                <a:ea typeface="Lato Light"/>
                <a:cs typeface="Lato Light"/>
                <a:sym typeface="Lato Light"/>
              </a:defRPr>
            </a:lvl2pPr>
            <a:lvl3pPr marL="0" indent="0">
              <a:buSzTx/>
              <a:buNone/>
              <a:defRPr sz="3800">
                <a:latin typeface="Lato Light"/>
                <a:ea typeface="Lato Light"/>
                <a:cs typeface="Lato Light"/>
                <a:sym typeface="Lato Light"/>
              </a:defRPr>
            </a:lvl3pPr>
            <a:lvl4pPr marL="0" indent="0">
              <a:buSzTx/>
              <a:buNone/>
              <a:defRPr sz="3800">
                <a:latin typeface="Lato Light"/>
                <a:ea typeface="Lato Light"/>
                <a:cs typeface="Lato Light"/>
                <a:sym typeface="Lato Light"/>
              </a:defRPr>
            </a:lvl4pPr>
            <a:lvl5pPr marL="0" indent="0">
              <a:buSzTx/>
              <a:buNone/>
              <a:defRPr sz="3800">
                <a:latin typeface="Lato Light"/>
                <a:ea typeface="Lato Light"/>
                <a:cs typeface="Lato Light"/>
                <a:sym typeface="Lato Light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/>
          <p:nvPr>
            <p:ph type="pic" sz="quarter" idx="21"/>
          </p:nvPr>
        </p:nvSpPr>
        <p:spPr>
          <a:xfrm>
            <a:off x="12442031" y="7069144"/>
            <a:ext cx="8518924" cy="5682242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Image"/>
          <p:cNvSpPr/>
          <p:nvPr>
            <p:ph type="pic" sz="quarter" idx="22"/>
          </p:nvPr>
        </p:nvSpPr>
        <p:spPr>
          <a:xfrm>
            <a:off x="12192000" y="1246988"/>
            <a:ext cx="8251032" cy="550069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Image"/>
          <p:cNvSpPr/>
          <p:nvPr>
            <p:ph type="pic" idx="23"/>
          </p:nvPr>
        </p:nvSpPr>
        <p:spPr>
          <a:xfrm>
            <a:off x="-291704" y="1250156"/>
            <a:ext cx="16841392" cy="1122759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4387453" y="625078"/>
            <a:ext cx="15609094" cy="30360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7" tIns="71437" rIns="71437" bIns="71437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13255625" y="3962399"/>
            <a:ext cx="7162800" cy="97536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7" tIns="71437" rIns="71437" bIns="71437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11935814" y="13010554"/>
            <a:ext cx="494513" cy="511176"/>
          </a:xfrm>
          <a:prstGeom prst="rect">
            <a:avLst/>
          </a:prstGeom>
          <a:ln w="12700">
            <a:miter lim="400000"/>
          </a:ln>
        </p:spPr>
        <p:txBody>
          <a:bodyPr wrap="none" lIns="71437" tIns="71437" rIns="71437" bIns="71437">
            <a:spAutoFit/>
          </a:bodyPr>
          <a:lstStyle>
            <a:lvl1pPr>
              <a:defRPr sz="2400"/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transition xmlns:p14="http://schemas.microsoft.com/office/powerpoint/2010/main" spd="med" advClick="1"/>
  <p:txStyles>
    <p:titleStyle>
      <a:lvl1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1pPr>
      <a:lvl2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2pPr>
      <a:lvl3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3pPr>
      <a:lvl4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4pPr>
      <a:lvl5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5pPr>
      <a:lvl6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6pPr>
      <a:lvl7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7pPr>
      <a:lvl8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8pPr>
      <a:lvl9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9pPr>
    </p:titleStyle>
    <p:bodyStyle>
      <a:lvl1pPr marL="617361" marR="0" indent="-617361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5000" u="none"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1pPr>
      <a:lvl2pPr marL="1061861" marR="0" indent="-617361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5000" u="none"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2pPr>
      <a:lvl3pPr marL="1506361" marR="0" indent="-617361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5000" u="none"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3pPr>
      <a:lvl4pPr marL="1950861" marR="0" indent="-617361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5000" u="none"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4pPr>
      <a:lvl5pPr marL="2395361" marR="0" indent="-617361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5000" u="none"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5pPr>
      <a:lvl6pPr marL="2839861" marR="0" indent="-617361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5000" u="none"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6pPr>
      <a:lvl7pPr marL="3284361" marR="0" indent="-617361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5000" u="none"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7pPr>
      <a:lvl8pPr marL="3728861" marR="0" indent="-617361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5000" u="none"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8pPr>
      <a:lvl9pPr marL="4173361" marR="0" indent="-617361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5000" u="none"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9pPr>
    </p:bodyStyle>
    <p:otherStyle>
      <a:lvl1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hyperlink" Target="http://antigreenwashcharter.org" TargetMode="External"/><Relationship Id="rId3" Type="http://schemas.openxmlformats.org/officeDocument/2006/relationships/image" Target="../media/image1.pn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5.jpe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6.pn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png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png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6.jpeg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7.jpe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hyperlink" Target="http://antigreenwashcharter.org" TargetMode="External"/><Relationship Id="rId3" Type="http://schemas.openxmlformats.org/officeDocument/2006/relationships/image" Target="../media/image7.png"/><Relationship Id="rId4" Type="http://schemas.openxmlformats.org/officeDocument/2006/relationships/image" Target="../media/image1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.jpe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2.jpe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.xml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3.jpe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.xml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4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122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Rectangle"/>
          <p:cNvSpPr/>
          <p:nvPr/>
        </p:nvSpPr>
        <p:spPr>
          <a:xfrm>
            <a:off x="8802383" y="5994379"/>
            <a:ext cx="2532892" cy="482206"/>
          </a:xfrm>
          <a:prstGeom prst="rect">
            <a:avLst/>
          </a:prstGeom>
          <a:solidFill>
            <a:srgbClr val="07BEB8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200">
                <a:solidFill>
                  <a:srgbClr val="07BEB8"/>
                </a:solidFill>
              </a:defRPr>
            </a:pPr>
          </a:p>
        </p:txBody>
      </p:sp>
      <p:sp>
        <p:nvSpPr>
          <p:cNvPr id="120" name="antigreenwashcharter.org"/>
          <p:cNvSpPr txBox="1"/>
          <p:nvPr/>
        </p:nvSpPr>
        <p:spPr>
          <a:xfrm>
            <a:off x="16162654" y="12122869"/>
            <a:ext cx="3536316" cy="4857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>
              <a:defRPr sz="2200">
                <a:solidFill>
                  <a:srgbClr val="FFFFFF"/>
                </a:solidFill>
                <a:uFill>
                  <a:solidFill>
                    <a:srgbClr val="0000FF"/>
                  </a:solidFill>
                </a:uFill>
                <a:latin typeface="Basier Circle Bold"/>
                <a:ea typeface="Basier Circle Bold"/>
                <a:cs typeface="Basier Circle Bold"/>
                <a:sym typeface="Basier Circle Bold"/>
                <a:hlinkClick r:id="rId2" invalidUrl="" action="" tgtFrame="" tooltip="" history="1" highlightClick="0" endSnd="0"/>
              </a:defRPr>
            </a:lvl1pPr>
          </a:lstStyle>
          <a:p>
            <a:pPr>
              <a:defRPr>
                <a:uFillTx/>
              </a:defRPr>
            </a:pPr>
            <a:r>
              <a:rPr>
                <a:uFill>
                  <a:solidFill>
                    <a:srgbClr val="0000FF"/>
                  </a:solidFill>
                </a:uFill>
                <a:hlinkClick r:id="rId2" invalidUrl="" action="" tgtFrame="" tooltip="" history="1" highlightClick="0" endSnd="0"/>
              </a:rPr>
              <a:t>antigreenwashcharter.org</a:t>
            </a:r>
          </a:p>
        </p:txBody>
      </p:sp>
      <p:pic>
        <p:nvPicPr>
          <p:cNvPr id="121" name="pasted-movie.png" descr="pasted-movi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395506" y="1336391"/>
            <a:ext cx="3742612" cy="1288084"/>
          </a:xfrm>
          <a:prstGeom prst="rect">
            <a:avLst/>
          </a:prstGeom>
          <a:ln w="12700">
            <a:miter lim="400000"/>
          </a:ln>
        </p:spPr>
      </p:pic>
      <p:sp>
        <p:nvSpPr>
          <p:cNvPr id="122" name="A discussion on making sustainability claims with clarity and confidence"/>
          <p:cNvSpPr txBox="1"/>
          <p:nvPr/>
        </p:nvSpPr>
        <p:spPr>
          <a:xfrm>
            <a:off x="4956585" y="7944099"/>
            <a:ext cx="14470830" cy="9618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7" tIns="71437" rIns="71437" bIns="71437" anchor="ctr">
            <a:normAutofit fontScale="100000" lnSpcReduction="0"/>
          </a:bodyPr>
          <a:lstStyle>
            <a:lvl1pPr algn="l" defTabSz="484702">
              <a:defRPr spc="-133" sz="3200">
                <a:solidFill>
                  <a:srgbClr val="FFFFFF"/>
                </a:solidFill>
                <a:latin typeface="Basier Circle Medium"/>
                <a:ea typeface="Basier Circle Medium"/>
                <a:cs typeface="Basier Circle Medium"/>
                <a:sym typeface="Basier Circle Medium"/>
              </a:defRPr>
            </a:lvl1pPr>
          </a:lstStyle>
          <a:p>
            <a:pPr/>
            <a:r>
              <a:t>A discussion on making sustainability claims with clarity and confidence</a:t>
            </a:r>
          </a:p>
        </p:txBody>
      </p:sp>
      <p:sp>
        <p:nvSpPr>
          <p:cNvPr id="123" name="Rectangle"/>
          <p:cNvSpPr/>
          <p:nvPr/>
        </p:nvSpPr>
        <p:spPr>
          <a:xfrm>
            <a:off x="5000367" y="7169105"/>
            <a:ext cx="2115241" cy="482206"/>
          </a:xfrm>
          <a:prstGeom prst="rect">
            <a:avLst/>
          </a:prstGeom>
          <a:solidFill>
            <a:srgbClr val="07BEB8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200">
                <a:solidFill>
                  <a:srgbClr val="07BEB8"/>
                </a:solidFill>
              </a:defRPr>
            </a:pPr>
          </a:p>
        </p:txBody>
      </p:sp>
      <p:sp>
        <p:nvSpPr>
          <p:cNvPr id="124" name="Building Trust and Reducing Risk With a Green Claims Policy"/>
          <p:cNvSpPr txBox="1"/>
          <p:nvPr>
            <p:ph type="ctrTitle"/>
          </p:nvPr>
        </p:nvSpPr>
        <p:spPr>
          <a:xfrm>
            <a:off x="4956585" y="4810018"/>
            <a:ext cx="14470830" cy="3330373"/>
          </a:xfrm>
          <a:prstGeom prst="rect">
            <a:avLst/>
          </a:prstGeom>
        </p:spPr>
        <p:txBody>
          <a:bodyPr anchor="ctr"/>
          <a:lstStyle>
            <a:lvl1pPr algn="l" defTabSz="509349">
              <a:lnSpc>
                <a:spcPct val="90000"/>
              </a:lnSpc>
              <a:defRPr cap="none" spc="-280" sz="8000">
                <a:latin typeface="Basier Circle Bold"/>
                <a:ea typeface="Basier Circle Bold"/>
                <a:cs typeface="Basier Circle Bold"/>
                <a:sym typeface="Basier Circle Bold"/>
              </a:defRPr>
            </a:lvl1pPr>
          </a:lstStyle>
          <a:p>
            <a:pPr/>
            <a:r>
              <a:t>Building Trust and Reducing Risk With a Green Claims Policy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122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reen Claims Code…"/>
          <p:cNvSpPr txBox="1"/>
          <p:nvPr/>
        </p:nvSpPr>
        <p:spPr>
          <a:xfrm>
            <a:off x="4956585" y="7783578"/>
            <a:ext cx="14470830" cy="21290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7" tIns="71437" rIns="71437" bIns="71437" anchor="ctr">
            <a:normAutofit fontScale="100000" lnSpcReduction="0"/>
          </a:bodyPr>
          <a:lstStyle/>
          <a:p>
            <a:pPr algn="l" defTabSz="616148">
              <a:defRPr spc="-140" sz="4200">
                <a:solidFill>
                  <a:srgbClr val="FFFFFF"/>
                </a:solidFill>
                <a:latin typeface="Basier Circle Regular"/>
                <a:ea typeface="Basier Circle Regular"/>
                <a:cs typeface="Basier Circle Regular"/>
                <a:sym typeface="Basier Circle Regular"/>
              </a:defRPr>
            </a:pPr>
            <a:r>
              <a:t>Green Claims Code</a:t>
            </a:r>
            <a:endParaRPr spc="-42"/>
          </a:p>
          <a:p>
            <a:pPr algn="l" defTabSz="616148">
              <a:defRPr spc="-140" sz="4200">
                <a:solidFill>
                  <a:srgbClr val="FFFFFF"/>
                </a:solidFill>
                <a:latin typeface="Basier Circle Regular"/>
                <a:ea typeface="Basier Circle Regular"/>
                <a:cs typeface="Basier Circle Regular"/>
                <a:sym typeface="Basier Circle Regular"/>
              </a:defRPr>
            </a:pPr>
            <a:r>
              <a:t>DMCCA</a:t>
            </a:r>
            <a:endParaRPr spc="-42"/>
          </a:p>
          <a:p>
            <a:pPr algn="l" defTabSz="616148">
              <a:defRPr spc="-140" sz="4200">
                <a:solidFill>
                  <a:srgbClr val="FFFFFF"/>
                </a:solidFill>
                <a:latin typeface="Basier Circle Regular"/>
                <a:ea typeface="Basier Circle Regular"/>
                <a:cs typeface="Basier Circle Regular"/>
                <a:sym typeface="Basier Circle Regular"/>
              </a:defRPr>
            </a:pPr>
            <a:r>
              <a:t>Advertising &amp; enforcement frameworks</a:t>
            </a:r>
          </a:p>
        </p:txBody>
      </p:sp>
      <p:sp>
        <p:nvSpPr>
          <p:cNvPr id="168" name="Rectangle"/>
          <p:cNvSpPr/>
          <p:nvPr/>
        </p:nvSpPr>
        <p:spPr>
          <a:xfrm>
            <a:off x="4975382" y="4926077"/>
            <a:ext cx="6929903" cy="728519"/>
          </a:xfrm>
          <a:prstGeom prst="rect">
            <a:avLst/>
          </a:prstGeom>
          <a:solidFill>
            <a:srgbClr val="07BEB8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>
                <a:solidFill>
                  <a:srgbClr val="07BEB8"/>
                </a:solidFill>
              </a:defRPr>
            </a:pPr>
          </a:p>
        </p:txBody>
      </p:sp>
      <p:sp>
        <p:nvSpPr>
          <p:cNvPr id="169" name="Rectangle"/>
          <p:cNvSpPr/>
          <p:nvPr/>
        </p:nvSpPr>
        <p:spPr>
          <a:xfrm>
            <a:off x="7439976" y="6438170"/>
            <a:ext cx="5480225" cy="728519"/>
          </a:xfrm>
          <a:prstGeom prst="rect">
            <a:avLst/>
          </a:prstGeom>
          <a:solidFill>
            <a:srgbClr val="07BEB8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>
                <a:solidFill>
                  <a:srgbClr val="07BEB8"/>
                </a:solidFill>
              </a:defRPr>
            </a:pPr>
          </a:p>
        </p:txBody>
      </p:sp>
      <p:sp>
        <p:nvSpPr>
          <p:cNvPr id="170" name="Regulation Establishes the Baseline"/>
          <p:cNvSpPr txBox="1"/>
          <p:nvPr>
            <p:ph type="ctrTitle"/>
          </p:nvPr>
        </p:nvSpPr>
        <p:spPr>
          <a:xfrm>
            <a:off x="4956585" y="3803392"/>
            <a:ext cx="14470830" cy="3437811"/>
          </a:xfrm>
          <a:prstGeom prst="rect">
            <a:avLst/>
          </a:prstGeom>
        </p:spPr>
        <p:txBody>
          <a:bodyPr anchor="ctr"/>
          <a:lstStyle>
            <a:lvl1pPr algn="l" defTabSz="731161">
              <a:lnSpc>
                <a:spcPct val="90000"/>
              </a:lnSpc>
              <a:defRPr cap="none" spc="-420" sz="11200">
                <a:latin typeface="Basier Circle Bold"/>
                <a:ea typeface="Basier Circle Bold"/>
                <a:cs typeface="Basier Circle Bold"/>
                <a:sym typeface="Basier Circle Bold"/>
              </a:defRPr>
            </a:lvl1pPr>
          </a:lstStyle>
          <a:p>
            <a:pPr/>
            <a:r>
              <a:t>Regulation Establishes the Baseline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irina-blok-WnzJg5-H2wE-unsplash.jpg" descr="irina-blok-WnzJg5-H2wE-unsplash.jpg"/>
          <p:cNvPicPr>
            <a:picLocks noChangeAspect="1"/>
          </p:cNvPicPr>
          <p:nvPr/>
        </p:nvPicPr>
        <p:blipFill>
          <a:blip r:embed="rId2">
            <a:extLst/>
          </a:blip>
          <a:srcRect l="0" t="780" r="0" b="781"/>
          <a:stretch>
            <a:fillRect/>
          </a:stretch>
        </p:blipFill>
        <p:spPr>
          <a:xfrm>
            <a:off x="-156065" y="-1245352"/>
            <a:ext cx="24696017" cy="1620676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122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" name="pasted-movie.png" descr="pasted-movi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693653" y="5309818"/>
            <a:ext cx="8996693" cy="309636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122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vernance…"/>
          <p:cNvSpPr txBox="1"/>
          <p:nvPr/>
        </p:nvSpPr>
        <p:spPr>
          <a:xfrm>
            <a:off x="4953027" y="7936911"/>
            <a:ext cx="14470831" cy="21290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7" tIns="71437" rIns="71437" bIns="71437" anchor="ctr">
            <a:normAutofit fontScale="100000" lnSpcReduction="0"/>
          </a:bodyPr>
          <a:lstStyle/>
          <a:p>
            <a:pPr algn="l" defTabSz="616148">
              <a:defRPr spc="-140" sz="4200">
                <a:solidFill>
                  <a:srgbClr val="FFFFFF"/>
                </a:solidFill>
                <a:latin typeface="Basier Circle Regular"/>
                <a:ea typeface="Basier Circle Regular"/>
                <a:cs typeface="Basier Circle Regular"/>
                <a:sym typeface="Basier Circle Regular"/>
              </a:defRPr>
            </a:pPr>
            <a:r>
              <a:t>Governance</a:t>
            </a:r>
            <a:endParaRPr spc="-42"/>
          </a:p>
          <a:p>
            <a:pPr algn="l" defTabSz="616148">
              <a:defRPr spc="-140" sz="4200">
                <a:solidFill>
                  <a:srgbClr val="FFFFFF"/>
                </a:solidFill>
                <a:latin typeface="Basier Circle Regular"/>
                <a:ea typeface="Basier Circle Regular"/>
                <a:cs typeface="Basier Circle Regular"/>
                <a:sym typeface="Basier Circle Regular"/>
              </a:defRPr>
            </a:pPr>
            <a:r>
              <a:t>Culture</a:t>
            </a:r>
            <a:endParaRPr spc="-42"/>
          </a:p>
          <a:p>
            <a:pPr algn="l" defTabSz="616148">
              <a:defRPr spc="-140" sz="4200">
                <a:solidFill>
                  <a:srgbClr val="FFFFFF"/>
                </a:solidFill>
                <a:latin typeface="Basier Circle Regular"/>
                <a:ea typeface="Basier Circle Regular"/>
                <a:cs typeface="Basier Circle Regular"/>
                <a:sym typeface="Basier Circle Regular"/>
              </a:defRPr>
            </a:pPr>
            <a:r>
              <a:t>Standards for behaviour</a:t>
            </a:r>
          </a:p>
        </p:txBody>
      </p:sp>
      <p:sp>
        <p:nvSpPr>
          <p:cNvPr id="179" name="Rectangle"/>
          <p:cNvSpPr/>
          <p:nvPr/>
        </p:nvSpPr>
        <p:spPr>
          <a:xfrm>
            <a:off x="4949964" y="6576253"/>
            <a:ext cx="4554143" cy="923764"/>
          </a:xfrm>
          <a:prstGeom prst="rect">
            <a:avLst/>
          </a:prstGeom>
          <a:solidFill>
            <a:srgbClr val="07BEB8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>
                <a:solidFill>
                  <a:srgbClr val="07BEB8"/>
                </a:solidFill>
              </a:defRPr>
            </a:pPr>
          </a:p>
        </p:txBody>
      </p:sp>
      <p:sp>
        <p:nvSpPr>
          <p:cNvPr id="180" name="Rectangle"/>
          <p:cNvSpPr/>
          <p:nvPr/>
        </p:nvSpPr>
        <p:spPr>
          <a:xfrm>
            <a:off x="9628516" y="6576253"/>
            <a:ext cx="9805520" cy="923764"/>
          </a:xfrm>
          <a:prstGeom prst="rect">
            <a:avLst/>
          </a:prstGeom>
          <a:solidFill>
            <a:srgbClr val="07BEB8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>
                <a:solidFill>
                  <a:srgbClr val="07BEB8"/>
                </a:solidFill>
              </a:defRPr>
            </a:pPr>
          </a:p>
        </p:txBody>
      </p:sp>
      <p:sp>
        <p:nvSpPr>
          <p:cNvPr id="181" name="Organisation-Wide, Public Commitment"/>
          <p:cNvSpPr txBox="1"/>
          <p:nvPr>
            <p:ph type="ctrTitle"/>
          </p:nvPr>
        </p:nvSpPr>
        <p:spPr>
          <a:xfrm>
            <a:off x="4957292" y="3650059"/>
            <a:ext cx="14470831" cy="3932293"/>
          </a:xfrm>
          <a:prstGeom prst="rect">
            <a:avLst/>
          </a:prstGeom>
        </p:spPr>
        <p:txBody>
          <a:bodyPr anchor="ctr"/>
          <a:lstStyle>
            <a:lvl1pPr algn="l">
              <a:lnSpc>
                <a:spcPct val="90000"/>
              </a:lnSpc>
              <a:defRPr cap="none" spc="-420" sz="12600">
                <a:latin typeface="Basier Circle Bold"/>
                <a:ea typeface="Basier Circle Bold"/>
                <a:cs typeface="Basier Circle Bold"/>
                <a:sym typeface="Basier Circle Bold"/>
              </a:defRPr>
            </a:lvl1pPr>
          </a:lstStyle>
          <a:p>
            <a:pPr/>
            <a:r>
              <a:t>Organisation-Wide, Public Commitment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CFD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Rectangle"/>
          <p:cNvSpPr/>
          <p:nvPr/>
        </p:nvSpPr>
        <p:spPr>
          <a:xfrm>
            <a:off x="5462075" y="2966636"/>
            <a:ext cx="6956428" cy="709356"/>
          </a:xfrm>
          <a:prstGeom prst="rect">
            <a:avLst/>
          </a:prstGeom>
          <a:solidFill>
            <a:srgbClr val="07BEB8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200">
                <a:solidFill>
                  <a:srgbClr val="07BEB8"/>
                </a:solidFill>
              </a:defRPr>
            </a:pPr>
          </a:p>
        </p:txBody>
      </p:sp>
      <p:pic>
        <p:nvPicPr>
          <p:cNvPr id="186" name="Circle_spread_cover_right.png" descr="Circle_spread_cover_right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774020" y="5487728"/>
            <a:ext cx="6700058" cy="6700060"/>
          </a:xfrm>
          <a:prstGeom prst="rect">
            <a:avLst/>
          </a:prstGeom>
          <a:ln w="12700">
            <a:miter lim="400000"/>
          </a:ln>
        </p:spPr>
      </p:pic>
      <p:sp>
        <p:nvSpPr>
          <p:cNvPr id="187" name="Green Claims Policy (GCP) Development:…"/>
          <p:cNvSpPr txBox="1"/>
          <p:nvPr/>
        </p:nvSpPr>
        <p:spPr>
          <a:xfrm>
            <a:off x="11466700" y="6016888"/>
            <a:ext cx="8143281" cy="49059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7" tIns="71437" rIns="71437" bIns="71437" anchor="ctr">
            <a:normAutofit fontScale="100000" lnSpcReduction="0"/>
          </a:bodyPr>
          <a:lstStyle/>
          <a:p>
            <a:pPr algn="l" defTabSz="469344">
              <a:lnSpc>
                <a:spcPct val="110000"/>
              </a:lnSpc>
              <a:spcBef>
                <a:spcPts val="1100"/>
              </a:spcBef>
              <a:defRPr spc="-137" sz="4000">
                <a:solidFill>
                  <a:srgbClr val="00122C"/>
                </a:solidFill>
                <a:uFill>
                  <a:solidFill>
                    <a:srgbClr val="000000"/>
                  </a:solidFill>
                </a:uFill>
                <a:latin typeface="Basier Circle Bold"/>
                <a:ea typeface="Basier Circle Bold"/>
                <a:cs typeface="Basier Circle Bold"/>
                <a:sym typeface="Basier Circle Bold"/>
              </a:defRPr>
            </a:pPr>
            <a:r>
              <a:t>Green Claims Policy (GCP) Development</a:t>
            </a:r>
            <a:r>
              <a:rPr>
                <a:latin typeface="Basier Circle Regular"/>
                <a:ea typeface="Basier Circle Regular"/>
                <a:cs typeface="Basier Circle Regular"/>
                <a:sym typeface="Basier Circle Regular"/>
              </a:rPr>
              <a:t>:</a:t>
            </a:r>
            <a:endParaRPr spc="-39"/>
          </a:p>
          <a:p>
            <a:pPr marL="503934" indent="-503934" algn="l" defTabSz="469344">
              <a:lnSpc>
                <a:spcPct val="110000"/>
              </a:lnSpc>
              <a:spcBef>
                <a:spcPts val="1100"/>
              </a:spcBef>
              <a:buSzPct val="75000"/>
              <a:buChar char="•"/>
              <a:defRPr spc="-136" sz="3000">
                <a:solidFill>
                  <a:srgbClr val="00122C"/>
                </a:solidFill>
                <a:uFill>
                  <a:solidFill>
                    <a:srgbClr val="000000"/>
                  </a:solidFill>
                </a:uFill>
                <a:latin typeface="Basier Circle Regular"/>
                <a:ea typeface="Basier Circle Regular"/>
                <a:cs typeface="Basier Circle Regular"/>
                <a:sym typeface="Basier Circle Regular"/>
              </a:defRPr>
            </a:pPr>
            <a:r>
              <a:t>Governance and oversight</a:t>
            </a:r>
            <a:endParaRPr spc="-29"/>
          </a:p>
          <a:p>
            <a:pPr marL="503934" indent="-503934" algn="l" defTabSz="469344">
              <a:lnSpc>
                <a:spcPct val="110000"/>
              </a:lnSpc>
              <a:spcBef>
                <a:spcPts val="1100"/>
              </a:spcBef>
              <a:buSzPct val="75000"/>
              <a:buChar char="•"/>
              <a:defRPr spc="-136" sz="3000">
                <a:solidFill>
                  <a:srgbClr val="00122C"/>
                </a:solidFill>
                <a:uFill>
                  <a:solidFill>
                    <a:srgbClr val="000000"/>
                  </a:solidFill>
                </a:uFill>
                <a:latin typeface="Basier Circle Regular"/>
                <a:ea typeface="Basier Circle Regular"/>
                <a:cs typeface="Basier Circle Regular"/>
                <a:sym typeface="Basier Circle Regular"/>
              </a:defRPr>
            </a:pPr>
            <a:r>
              <a:t>Defined and standardised terminology</a:t>
            </a:r>
            <a:endParaRPr spc="-29"/>
          </a:p>
          <a:p>
            <a:pPr marL="503934" indent="-503934" algn="l" defTabSz="469344">
              <a:lnSpc>
                <a:spcPct val="110000"/>
              </a:lnSpc>
              <a:spcBef>
                <a:spcPts val="1100"/>
              </a:spcBef>
              <a:buSzPct val="75000"/>
              <a:buChar char="•"/>
              <a:defRPr spc="-136" sz="3000">
                <a:solidFill>
                  <a:srgbClr val="00122C"/>
                </a:solidFill>
                <a:uFill>
                  <a:solidFill>
                    <a:srgbClr val="000000"/>
                  </a:solidFill>
                </a:uFill>
                <a:latin typeface="Basier Circle Regular"/>
                <a:ea typeface="Basier Circle Regular"/>
                <a:cs typeface="Basier Circle Regular"/>
                <a:sym typeface="Basier Circle Regular"/>
              </a:defRPr>
            </a:pPr>
            <a:r>
              <a:t>Evidence-based claims</a:t>
            </a:r>
            <a:endParaRPr spc="-29"/>
          </a:p>
          <a:p>
            <a:pPr marL="503934" indent="-503934" algn="l" defTabSz="469344">
              <a:lnSpc>
                <a:spcPct val="110000"/>
              </a:lnSpc>
              <a:spcBef>
                <a:spcPts val="1100"/>
              </a:spcBef>
              <a:buSzPct val="75000"/>
              <a:buChar char="•"/>
              <a:defRPr spc="-136" sz="3000">
                <a:solidFill>
                  <a:srgbClr val="00122C"/>
                </a:solidFill>
                <a:uFill>
                  <a:solidFill>
                    <a:srgbClr val="000000"/>
                  </a:solidFill>
                </a:uFill>
                <a:latin typeface="Basier Circle Regular"/>
                <a:ea typeface="Basier Circle Regular"/>
                <a:cs typeface="Basier Circle Regular"/>
                <a:sym typeface="Basier Circle Regular"/>
              </a:defRPr>
            </a:pPr>
            <a:r>
              <a:t>International process adapted to regional contexts.</a:t>
            </a:r>
          </a:p>
        </p:txBody>
      </p:sp>
      <p:sp>
        <p:nvSpPr>
          <p:cNvPr id="188" name="Introducing a Green Claims Policy"/>
          <p:cNvSpPr txBox="1"/>
          <p:nvPr>
            <p:ph type="title" idx="4294967295"/>
          </p:nvPr>
        </p:nvSpPr>
        <p:spPr>
          <a:xfrm>
            <a:off x="5482512" y="1911341"/>
            <a:ext cx="13844144" cy="3263011"/>
          </a:xfrm>
          <a:prstGeom prst="rect">
            <a:avLst/>
          </a:prstGeom>
        </p:spPr>
        <p:txBody>
          <a:bodyPr/>
          <a:lstStyle>
            <a:lvl1pPr algn="l" defTabSz="525778">
              <a:lnSpc>
                <a:spcPct val="90000"/>
              </a:lnSpc>
              <a:defRPr spc="-418" sz="10600">
                <a:solidFill>
                  <a:srgbClr val="00122C"/>
                </a:solidFill>
                <a:latin typeface="Basier Circle Bold"/>
                <a:ea typeface="Basier Circle Bold"/>
                <a:cs typeface="Basier Circle Bold"/>
                <a:sym typeface="Basier Circle Bold"/>
              </a:defRPr>
            </a:lvl1pPr>
          </a:lstStyle>
          <a:p>
            <a:pPr/>
            <a:r>
              <a:t>Introducing a Green Claims Policy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CFD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"/>
          <p:cNvSpPr/>
          <p:nvPr/>
        </p:nvSpPr>
        <p:spPr>
          <a:xfrm>
            <a:off x="4914236" y="7485217"/>
            <a:ext cx="4491862" cy="482206"/>
          </a:xfrm>
          <a:prstGeom prst="rect">
            <a:avLst/>
          </a:prstGeom>
          <a:solidFill>
            <a:srgbClr val="07BEB8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>
                <a:solidFill>
                  <a:srgbClr val="07BEB8"/>
                </a:solidFill>
              </a:defRPr>
            </a:pPr>
          </a:p>
        </p:txBody>
      </p:sp>
      <p:sp>
        <p:nvSpPr>
          <p:cNvPr id="191" name="QUESTION LEAD:"/>
          <p:cNvSpPr txBox="1"/>
          <p:nvPr/>
        </p:nvSpPr>
        <p:spPr>
          <a:xfrm>
            <a:off x="16474622" y="3754247"/>
            <a:ext cx="2579892" cy="4822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7" tIns="71437" rIns="71437" bIns="71437" anchor="ctr">
            <a:normAutofit fontScale="100000" lnSpcReduction="0"/>
          </a:bodyPr>
          <a:lstStyle>
            <a:lvl1pPr algn="l">
              <a:lnSpc>
                <a:spcPct val="90000"/>
              </a:lnSpc>
              <a:defRPr spc="128" sz="1800">
                <a:solidFill>
                  <a:srgbClr val="00122C"/>
                </a:solidFill>
                <a:latin typeface="Basier Circle SemiBold"/>
                <a:ea typeface="Basier Circle SemiBold"/>
                <a:cs typeface="Basier Circle SemiBold"/>
                <a:sym typeface="Basier Circle SemiBold"/>
              </a:defRPr>
            </a:lvl1pPr>
          </a:lstStyle>
          <a:p>
            <a:pPr/>
            <a:r>
              <a:t>QUESTION LEAD:</a:t>
            </a:r>
          </a:p>
        </p:txBody>
      </p:sp>
      <p:sp>
        <p:nvSpPr>
          <p:cNvPr id="192" name="Rectangle"/>
          <p:cNvSpPr/>
          <p:nvPr/>
        </p:nvSpPr>
        <p:spPr>
          <a:xfrm>
            <a:off x="8382545" y="5385363"/>
            <a:ext cx="6022787" cy="482206"/>
          </a:xfrm>
          <a:prstGeom prst="rect">
            <a:avLst/>
          </a:prstGeom>
          <a:solidFill>
            <a:srgbClr val="07BEB8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>
                <a:solidFill>
                  <a:srgbClr val="07BEB8"/>
                </a:solidFill>
              </a:defRPr>
            </a:pPr>
          </a:p>
        </p:txBody>
      </p:sp>
      <p:sp>
        <p:nvSpPr>
          <p:cNvPr id="193" name="Amelia Woodley…"/>
          <p:cNvSpPr txBox="1"/>
          <p:nvPr/>
        </p:nvSpPr>
        <p:spPr>
          <a:xfrm>
            <a:off x="16126665" y="8453490"/>
            <a:ext cx="3275897" cy="15413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7" tIns="71437" rIns="71437" bIns="71437">
            <a:normAutofit fontScale="100000" lnSpcReduction="0"/>
          </a:bodyPr>
          <a:lstStyle/>
          <a:p>
            <a:pPr defTabSz="813315">
              <a:defRPr spc="-139" sz="3200">
                <a:solidFill>
                  <a:srgbClr val="00122C"/>
                </a:solidFill>
                <a:latin typeface="Basier Circle Bold"/>
                <a:ea typeface="Basier Circle Bold"/>
                <a:cs typeface="Basier Circle Bold"/>
                <a:sym typeface="Basier Circle Bold"/>
              </a:defRPr>
            </a:pPr>
            <a:r>
              <a:t>Ross Dight</a:t>
            </a:r>
          </a:p>
          <a:p>
            <a:pPr defTabSz="813315">
              <a:defRPr spc="-22" sz="2200">
                <a:solidFill>
                  <a:srgbClr val="00122C"/>
                </a:solidFill>
                <a:latin typeface="Basier Circle Medium"/>
                <a:ea typeface="Basier Circle Medium"/>
                <a:cs typeface="Basier Circle Medium"/>
                <a:sym typeface="Basier Circle Medium"/>
              </a:defRPr>
            </a:pPr>
          </a:p>
          <a:p>
            <a:pPr defTabSz="813315">
              <a:defRPr spc="-138" sz="1800">
                <a:solidFill>
                  <a:srgbClr val="00122C"/>
                </a:solidFill>
                <a:latin typeface="Basier Circle Medium"/>
                <a:ea typeface="Basier Circle Medium"/>
                <a:cs typeface="Basier Circle Medium"/>
                <a:sym typeface="Basier Circle Medium"/>
              </a:defRPr>
            </a:pPr>
            <a:r>
              <a:t>Technical &amp; Sustainability Director at Tarkett</a:t>
            </a:r>
          </a:p>
        </p:txBody>
      </p:sp>
      <p:pic>
        <p:nvPicPr>
          <p:cNvPr id="194" name="Ross.png" descr="Ross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6035277" y="4632192"/>
            <a:ext cx="3458671" cy="3458672"/>
          </a:xfrm>
          <a:prstGeom prst="rect">
            <a:avLst/>
          </a:prstGeom>
          <a:ln w="12700">
            <a:miter lim="400000"/>
          </a:ln>
        </p:spPr>
      </p:pic>
      <p:sp>
        <p:nvSpPr>
          <p:cNvPr id="195" name="What are the key components of a Green Claims Policy, and how did you define them in practice?"/>
          <p:cNvSpPr txBox="1"/>
          <p:nvPr>
            <p:ph type="title" idx="4294967295"/>
          </p:nvPr>
        </p:nvSpPr>
        <p:spPr>
          <a:xfrm>
            <a:off x="4889956" y="3487277"/>
            <a:ext cx="10327683" cy="6741446"/>
          </a:xfrm>
          <a:prstGeom prst="rect">
            <a:avLst/>
          </a:prstGeom>
        </p:spPr>
        <p:txBody>
          <a:bodyPr/>
          <a:lstStyle>
            <a:lvl1pPr algn="l" defTabSz="673655">
              <a:lnSpc>
                <a:spcPct val="90000"/>
              </a:lnSpc>
              <a:defRPr spc="-138" sz="7600">
                <a:solidFill>
                  <a:srgbClr val="00122C"/>
                </a:solidFill>
                <a:latin typeface="Basier Circle Bold"/>
                <a:ea typeface="Basier Circle Bold"/>
                <a:cs typeface="Basier Circle Bold"/>
                <a:sym typeface="Basier Circle Bold"/>
              </a:defRPr>
            </a:lvl1pPr>
          </a:lstStyle>
          <a:p>
            <a:pPr/>
            <a:r>
              <a:t>As a manufacturer making sustainability claims, what are the pressures and uncertainties you're navigating right now?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CFD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QUESTION LEAD:"/>
          <p:cNvSpPr txBox="1"/>
          <p:nvPr/>
        </p:nvSpPr>
        <p:spPr>
          <a:xfrm>
            <a:off x="16360322" y="3768095"/>
            <a:ext cx="2579892" cy="4822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7" tIns="71437" rIns="71437" bIns="71437" anchor="ctr">
            <a:normAutofit fontScale="100000" lnSpcReduction="0"/>
          </a:bodyPr>
          <a:lstStyle>
            <a:lvl1pPr algn="l">
              <a:lnSpc>
                <a:spcPct val="90000"/>
              </a:lnSpc>
              <a:defRPr spc="128" sz="1800">
                <a:solidFill>
                  <a:srgbClr val="00122C"/>
                </a:solidFill>
                <a:latin typeface="Basier Circle SemiBold"/>
                <a:ea typeface="Basier Circle SemiBold"/>
                <a:cs typeface="Basier Circle SemiBold"/>
                <a:sym typeface="Basier Circle SemiBold"/>
              </a:defRPr>
            </a:lvl1pPr>
          </a:lstStyle>
          <a:p>
            <a:pPr/>
            <a:r>
              <a:t>QUESTION LEAD:</a:t>
            </a:r>
          </a:p>
        </p:txBody>
      </p:sp>
      <p:sp>
        <p:nvSpPr>
          <p:cNvPr id="200" name="Rectangle"/>
          <p:cNvSpPr/>
          <p:nvPr/>
        </p:nvSpPr>
        <p:spPr>
          <a:xfrm>
            <a:off x="5025919" y="5139819"/>
            <a:ext cx="4248251" cy="376835"/>
          </a:xfrm>
          <a:prstGeom prst="rect">
            <a:avLst/>
          </a:prstGeom>
          <a:solidFill>
            <a:srgbClr val="07BEB8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>
                <a:solidFill>
                  <a:srgbClr val="07BEB8"/>
                </a:solidFill>
              </a:defRPr>
            </a:pPr>
          </a:p>
        </p:txBody>
      </p:sp>
      <p:sp>
        <p:nvSpPr>
          <p:cNvPr id="201" name="Jamie Shaw…"/>
          <p:cNvSpPr txBox="1"/>
          <p:nvPr/>
        </p:nvSpPr>
        <p:spPr>
          <a:xfrm>
            <a:off x="16012365" y="8491698"/>
            <a:ext cx="3275898" cy="15413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7" tIns="71437" rIns="71437" bIns="71437">
            <a:normAutofit fontScale="100000" lnSpcReduction="0"/>
          </a:bodyPr>
          <a:lstStyle/>
          <a:p>
            <a:pPr defTabSz="764022">
              <a:defRPr spc="-136" sz="3000">
                <a:solidFill>
                  <a:srgbClr val="00122C"/>
                </a:solidFill>
                <a:latin typeface="Basier Circle Bold"/>
                <a:ea typeface="Basier Circle Bold"/>
                <a:cs typeface="Basier Circle Bold"/>
                <a:sym typeface="Basier Circle Bold"/>
              </a:defRPr>
            </a:pPr>
            <a:r>
              <a:t>Louise Walters</a:t>
            </a:r>
          </a:p>
          <a:p>
            <a:pPr defTabSz="764022">
              <a:defRPr spc="-22" sz="2200">
                <a:solidFill>
                  <a:srgbClr val="00122C"/>
                </a:solidFill>
                <a:latin typeface="Basier Circle Medium"/>
                <a:ea typeface="Basier Circle Medium"/>
                <a:cs typeface="Basier Circle Medium"/>
                <a:sym typeface="Basier Circle Medium"/>
              </a:defRPr>
            </a:pPr>
          </a:p>
          <a:p>
            <a:pPr defTabSz="764022">
              <a:defRPr spc="-138" sz="1800">
                <a:solidFill>
                  <a:srgbClr val="00122C"/>
                </a:solidFill>
                <a:latin typeface="Basier Circle Medium"/>
                <a:ea typeface="Basier Circle Medium"/>
                <a:cs typeface="Basier Circle Medium"/>
                <a:sym typeface="Basier Circle Medium"/>
              </a:defRPr>
            </a:pPr>
            <a:r>
              <a:t>Commercial Director at Designer Contracts</a:t>
            </a:r>
          </a:p>
        </p:txBody>
      </p:sp>
      <p:pic>
        <p:nvPicPr>
          <p:cNvPr id="202" name="Louise.png" descr="Louis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5920977" y="4670400"/>
            <a:ext cx="3458672" cy="3458673"/>
          </a:xfrm>
          <a:prstGeom prst="rect">
            <a:avLst/>
          </a:prstGeom>
          <a:ln w="12700">
            <a:miter lim="400000"/>
          </a:ln>
        </p:spPr>
      </p:pic>
      <p:sp>
        <p:nvSpPr>
          <p:cNvPr id="203" name="Rectangle"/>
          <p:cNvSpPr/>
          <p:nvPr/>
        </p:nvSpPr>
        <p:spPr>
          <a:xfrm>
            <a:off x="10144515" y="6816219"/>
            <a:ext cx="4057256" cy="376835"/>
          </a:xfrm>
          <a:prstGeom prst="rect">
            <a:avLst/>
          </a:prstGeom>
          <a:solidFill>
            <a:srgbClr val="07BEB8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>
                <a:solidFill>
                  <a:srgbClr val="07BEB8"/>
                </a:solidFill>
              </a:defRPr>
            </a:pPr>
          </a:p>
        </p:txBody>
      </p:sp>
      <p:sp>
        <p:nvSpPr>
          <p:cNvPr id="204" name="What impact has developing a Green Claims Policy had within your organisation?"/>
          <p:cNvSpPr txBox="1"/>
          <p:nvPr>
            <p:ph type="title" idx="4294967295"/>
          </p:nvPr>
        </p:nvSpPr>
        <p:spPr>
          <a:xfrm>
            <a:off x="5004256" y="3682924"/>
            <a:ext cx="10327680" cy="6110880"/>
          </a:xfrm>
          <a:prstGeom prst="rect">
            <a:avLst/>
          </a:prstGeom>
        </p:spPr>
        <p:txBody>
          <a:bodyPr/>
          <a:lstStyle>
            <a:lvl1pPr algn="l" defTabSz="533747">
              <a:lnSpc>
                <a:spcPct val="90000"/>
              </a:lnSpc>
              <a:defRPr spc="-102" sz="6132">
                <a:solidFill>
                  <a:srgbClr val="00122C"/>
                </a:solidFill>
                <a:latin typeface="Basier Circle Bold"/>
                <a:ea typeface="Basier Circle Bold"/>
                <a:cs typeface="Basier Circle Bold"/>
                <a:sym typeface="Basier Circle Bold"/>
              </a:defRPr>
            </a:lvl1pPr>
          </a:lstStyle>
          <a:p>
            <a:pPr/>
            <a:r>
              <a:t>You rely on manufacturer information being correct so that projects can be delivered with confidence. What does that trust require in practice, and where does it break down?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CFD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Rectangle"/>
          <p:cNvSpPr/>
          <p:nvPr/>
        </p:nvSpPr>
        <p:spPr>
          <a:xfrm>
            <a:off x="10504089" y="7181732"/>
            <a:ext cx="2116838" cy="482206"/>
          </a:xfrm>
          <a:prstGeom prst="rect">
            <a:avLst/>
          </a:prstGeom>
          <a:solidFill>
            <a:srgbClr val="07BEB8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>
                <a:solidFill>
                  <a:srgbClr val="07BEB8"/>
                </a:solidFill>
              </a:defRPr>
            </a:pPr>
          </a:p>
        </p:txBody>
      </p:sp>
      <p:sp>
        <p:nvSpPr>
          <p:cNvPr id="209" name="QUESTION LEAD:"/>
          <p:cNvSpPr txBox="1"/>
          <p:nvPr/>
        </p:nvSpPr>
        <p:spPr>
          <a:xfrm>
            <a:off x="16004722" y="3898623"/>
            <a:ext cx="2579893" cy="4822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7" tIns="71437" rIns="71437" bIns="71437" anchor="ctr">
            <a:normAutofit fontScale="100000" lnSpcReduction="0"/>
          </a:bodyPr>
          <a:lstStyle>
            <a:lvl1pPr algn="l">
              <a:lnSpc>
                <a:spcPct val="90000"/>
              </a:lnSpc>
              <a:defRPr spc="128" sz="1800">
                <a:solidFill>
                  <a:srgbClr val="00122C"/>
                </a:solidFill>
                <a:latin typeface="Basier Circle SemiBold"/>
                <a:ea typeface="Basier Circle SemiBold"/>
                <a:cs typeface="Basier Circle SemiBold"/>
                <a:sym typeface="Basier Circle SemiBold"/>
              </a:defRPr>
            </a:lvl1pPr>
          </a:lstStyle>
          <a:p>
            <a:pPr/>
            <a:r>
              <a:t>QUESTION LEAD:</a:t>
            </a:r>
          </a:p>
        </p:txBody>
      </p:sp>
      <p:sp>
        <p:nvSpPr>
          <p:cNvPr id="210" name="Kelly Harrison…"/>
          <p:cNvSpPr txBox="1"/>
          <p:nvPr/>
        </p:nvSpPr>
        <p:spPr>
          <a:xfrm>
            <a:off x="15656765" y="8542970"/>
            <a:ext cx="3275897" cy="15413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7" tIns="71437" rIns="71437" bIns="71437">
            <a:normAutofit fontScale="100000" lnSpcReduction="0"/>
          </a:bodyPr>
          <a:lstStyle/>
          <a:p>
            <a:pPr>
              <a:defRPr spc="-133" sz="3200">
                <a:solidFill>
                  <a:srgbClr val="00122C"/>
                </a:solidFill>
                <a:latin typeface="Basier Circle Bold"/>
                <a:ea typeface="Basier Circle Bold"/>
                <a:cs typeface="Basier Circle Bold"/>
                <a:sym typeface="Basier Circle Bold"/>
              </a:defRPr>
            </a:pPr>
            <a:r>
              <a:t>Tom Bourne</a:t>
            </a:r>
          </a:p>
          <a:p>
            <a:pPr>
              <a:defRPr spc="-24" sz="2400">
                <a:solidFill>
                  <a:srgbClr val="00122C"/>
                </a:solidFill>
                <a:latin typeface="Basier Circle Bold"/>
                <a:ea typeface="Basier Circle Bold"/>
                <a:cs typeface="Basier Circle Bold"/>
                <a:sym typeface="Basier Circle Bold"/>
              </a:defRPr>
            </a:pPr>
          </a:p>
          <a:p>
            <a:pPr>
              <a:defRPr spc="-128" sz="1800">
                <a:solidFill>
                  <a:srgbClr val="00122C"/>
                </a:solidFill>
                <a:latin typeface="Basier Circle Medium"/>
                <a:ea typeface="Basier Circle Medium"/>
                <a:cs typeface="Basier Circle Medium"/>
                <a:sym typeface="Basier Circle Medium"/>
              </a:defRPr>
            </a:pPr>
            <a:r>
              <a:t>Creative Director at Select First</a:t>
            </a:r>
          </a:p>
        </p:txBody>
      </p:sp>
      <p:pic>
        <p:nvPicPr>
          <p:cNvPr id="211" name="Tom.png" descr="Tom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5565378" y="4721672"/>
            <a:ext cx="3458671" cy="3458671"/>
          </a:xfrm>
          <a:prstGeom prst="rect">
            <a:avLst/>
          </a:prstGeom>
          <a:ln w="12700">
            <a:miter lim="400000"/>
          </a:ln>
        </p:spPr>
      </p:pic>
      <p:sp>
        <p:nvSpPr>
          <p:cNvPr id="212" name="Rectangle"/>
          <p:cNvSpPr/>
          <p:nvPr/>
        </p:nvSpPr>
        <p:spPr>
          <a:xfrm>
            <a:off x="5373288" y="8883532"/>
            <a:ext cx="3895632" cy="482206"/>
          </a:xfrm>
          <a:prstGeom prst="rect">
            <a:avLst/>
          </a:prstGeom>
          <a:solidFill>
            <a:srgbClr val="07BEB8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>
                <a:solidFill>
                  <a:srgbClr val="07BEB8"/>
                </a:solidFill>
              </a:defRPr>
            </a:pPr>
          </a:p>
        </p:txBody>
      </p:sp>
      <p:sp>
        <p:nvSpPr>
          <p:cNvPr id="213" name="How do you embed a Green Claims Policy into day-to-day practice?"/>
          <p:cNvSpPr txBox="1"/>
          <p:nvPr>
            <p:ph type="title" idx="4294967295"/>
          </p:nvPr>
        </p:nvSpPr>
        <p:spPr>
          <a:xfrm>
            <a:off x="5359856" y="3631653"/>
            <a:ext cx="9665889" cy="6110882"/>
          </a:xfrm>
          <a:prstGeom prst="rect">
            <a:avLst/>
          </a:prstGeom>
        </p:spPr>
        <p:txBody>
          <a:bodyPr/>
          <a:lstStyle>
            <a:lvl1pPr algn="l" defTabSz="548371">
              <a:lnSpc>
                <a:spcPct val="90000"/>
              </a:lnSpc>
              <a:defRPr spc="-105" sz="6300">
                <a:solidFill>
                  <a:srgbClr val="00122C"/>
                </a:solidFill>
                <a:latin typeface="Basier Circle Bold"/>
                <a:ea typeface="Basier Circle Bold"/>
                <a:cs typeface="Basier Circle Bold"/>
                <a:sym typeface="Basier Circle Bold"/>
              </a:defRPr>
            </a:lvl1pPr>
          </a:lstStyle>
          <a:p>
            <a:pPr/>
            <a:r>
              <a:t>You've been through the process of developing and implementing a Green Claims Policy. What did it actually involve, and what difference has it made?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7" name="camylla-battani-AoqgGAqrLpU-unsplash (3).jpg" descr="camylla-battani-AoqgGAqrLpU-unsplash (3).jpg"/>
          <p:cNvPicPr>
            <a:picLocks noChangeAspect="1"/>
          </p:cNvPicPr>
          <p:nvPr/>
        </p:nvPicPr>
        <p:blipFill>
          <a:blip r:embed="rId2">
            <a:extLst/>
          </a:blip>
          <a:srcRect l="0" t="785" r="0" b="785"/>
          <a:stretch>
            <a:fillRect/>
          </a:stretch>
        </p:blipFill>
        <p:spPr>
          <a:xfrm>
            <a:off x="-392311" y="-1400374"/>
            <a:ext cx="25168508" cy="1651683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9" name="wilhelm-gunkel-AKQlYooS72w-unsplash.jpg" descr="wilhelm-gunkel-AKQlYooS72w-unsplash.jpg"/>
          <p:cNvPicPr>
            <a:picLocks noChangeAspect="1"/>
          </p:cNvPicPr>
          <p:nvPr/>
        </p:nvPicPr>
        <p:blipFill>
          <a:blip r:embed="rId2">
            <a:extLst/>
          </a:blip>
          <a:srcRect l="0" t="2841" r="0" b="2840"/>
          <a:stretch>
            <a:fillRect/>
          </a:stretch>
        </p:blipFill>
        <p:spPr>
          <a:xfrm>
            <a:off x="-358974" y="-1378546"/>
            <a:ext cx="25101836" cy="1647308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CFD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Rectangle"/>
          <p:cNvSpPr/>
          <p:nvPr/>
        </p:nvSpPr>
        <p:spPr>
          <a:xfrm>
            <a:off x="4698903" y="3037102"/>
            <a:ext cx="6213309" cy="766836"/>
          </a:xfrm>
          <a:prstGeom prst="rect">
            <a:avLst/>
          </a:prstGeom>
          <a:solidFill>
            <a:srgbClr val="07BEB8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>
                <a:solidFill>
                  <a:srgbClr val="07BEB8"/>
                </a:solidFill>
              </a:defRPr>
            </a:pPr>
          </a:p>
        </p:txBody>
      </p:sp>
      <p:sp>
        <p:nvSpPr>
          <p:cNvPr id="127" name="HOSTED BY:"/>
          <p:cNvSpPr txBox="1"/>
          <p:nvPr/>
        </p:nvSpPr>
        <p:spPr>
          <a:xfrm>
            <a:off x="4621276" y="4399934"/>
            <a:ext cx="2579893" cy="4822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7" tIns="71437" rIns="71437" bIns="71437" anchor="ctr">
            <a:normAutofit fontScale="100000" lnSpcReduction="0"/>
          </a:bodyPr>
          <a:lstStyle>
            <a:lvl1pPr algn="l">
              <a:lnSpc>
                <a:spcPct val="90000"/>
              </a:lnSpc>
              <a:defRPr spc="128" sz="1800">
                <a:solidFill>
                  <a:srgbClr val="00122C"/>
                </a:solidFill>
                <a:latin typeface="Basier Circle SemiBold"/>
                <a:ea typeface="Basier Circle SemiBold"/>
                <a:cs typeface="Basier Circle SemiBold"/>
                <a:sym typeface="Basier Circle SemiBold"/>
              </a:defRPr>
            </a:lvl1pPr>
          </a:lstStyle>
          <a:p>
            <a:pPr/>
            <a:r>
              <a:t>HOSTED BY:</a:t>
            </a:r>
          </a:p>
        </p:txBody>
      </p:sp>
      <p:sp>
        <p:nvSpPr>
          <p:cNvPr id="128" name="Charlie Martin…"/>
          <p:cNvSpPr txBox="1"/>
          <p:nvPr/>
        </p:nvSpPr>
        <p:spPr>
          <a:xfrm>
            <a:off x="4625040" y="9066062"/>
            <a:ext cx="3275897" cy="15413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7" tIns="71437" rIns="71437" bIns="71437">
            <a:normAutofit fontScale="100000" lnSpcReduction="0"/>
          </a:bodyPr>
          <a:lstStyle/>
          <a:p>
            <a:pPr defTabSz="764022">
              <a:defRPr spc="-136" sz="3000">
                <a:solidFill>
                  <a:srgbClr val="00122C"/>
                </a:solidFill>
                <a:latin typeface="Basier Circle Bold"/>
                <a:ea typeface="Basier Circle Bold"/>
                <a:cs typeface="Basier Circle Bold"/>
                <a:sym typeface="Basier Circle Bold"/>
              </a:defRPr>
            </a:pPr>
            <a:r>
              <a:t>Charlie Martin</a:t>
            </a:r>
            <a:endParaRPr spc="-29"/>
          </a:p>
          <a:p>
            <a:pPr defTabSz="764022">
              <a:defRPr spc="-22" sz="2200">
                <a:solidFill>
                  <a:srgbClr val="00122C"/>
                </a:solidFill>
                <a:latin typeface="Basier Circle Medium"/>
                <a:ea typeface="Basier Circle Medium"/>
                <a:cs typeface="Basier Circle Medium"/>
                <a:sym typeface="Basier Circle Medium"/>
              </a:defRPr>
            </a:pPr>
          </a:p>
          <a:p>
            <a:pPr defTabSz="764022">
              <a:defRPr spc="-138" sz="1800">
                <a:solidFill>
                  <a:srgbClr val="00122C"/>
                </a:solidFill>
                <a:latin typeface="Basier Circle Medium"/>
                <a:ea typeface="Basier Circle Medium"/>
                <a:cs typeface="Basier Circle Medium"/>
                <a:sym typeface="Basier Circle Medium"/>
              </a:defRPr>
            </a:pPr>
            <a:r>
              <a:t>CEO, The Anti-Greenwash Charter</a:t>
            </a:r>
          </a:p>
        </p:txBody>
      </p:sp>
      <p:sp>
        <p:nvSpPr>
          <p:cNvPr id="129" name="THE PANELISTS:"/>
          <p:cNvSpPr txBox="1"/>
          <p:nvPr/>
        </p:nvSpPr>
        <p:spPr>
          <a:xfrm>
            <a:off x="8475385" y="4399934"/>
            <a:ext cx="2579893" cy="4822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7" tIns="71437" rIns="71437" bIns="71437" anchor="ctr">
            <a:normAutofit fontScale="100000" lnSpcReduction="0"/>
          </a:bodyPr>
          <a:lstStyle>
            <a:lvl1pPr algn="l">
              <a:lnSpc>
                <a:spcPct val="90000"/>
              </a:lnSpc>
              <a:defRPr spc="128" sz="1800">
                <a:solidFill>
                  <a:srgbClr val="00122C"/>
                </a:solidFill>
                <a:latin typeface="Basier Circle SemiBold"/>
                <a:ea typeface="Basier Circle SemiBold"/>
                <a:cs typeface="Basier Circle SemiBold"/>
                <a:sym typeface="Basier Circle SemiBold"/>
              </a:defRPr>
            </a:lvl1pPr>
          </a:lstStyle>
          <a:p>
            <a:pPr/>
            <a:r>
              <a:t>THE PANELISTS:</a:t>
            </a:r>
          </a:p>
        </p:txBody>
      </p:sp>
      <p:sp>
        <p:nvSpPr>
          <p:cNvPr id="130" name="Kelly Harrison…"/>
          <p:cNvSpPr txBox="1"/>
          <p:nvPr/>
        </p:nvSpPr>
        <p:spPr>
          <a:xfrm>
            <a:off x="16483063" y="9066062"/>
            <a:ext cx="3275897" cy="15413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7" tIns="71437" rIns="71437" bIns="71437">
            <a:normAutofit fontScale="100000" lnSpcReduction="0"/>
          </a:bodyPr>
          <a:lstStyle/>
          <a:p>
            <a:pPr>
              <a:defRPr spc="-133" sz="3200">
                <a:solidFill>
                  <a:srgbClr val="00122C"/>
                </a:solidFill>
                <a:latin typeface="Basier Circle Bold"/>
                <a:ea typeface="Basier Circle Bold"/>
                <a:cs typeface="Basier Circle Bold"/>
                <a:sym typeface="Basier Circle Bold"/>
              </a:defRPr>
            </a:pPr>
            <a:r>
              <a:t>Tom Bourne</a:t>
            </a:r>
          </a:p>
          <a:p>
            <a:pPr>
              <a:defRPr spc="-24" sz="2400">
                <a:solidFill>
                  <a:srgbClr val="00122C"/>
                </a:solidFill>
                <a:latin typeface="Basier Circle Bold"/>
                <a:ea typeface="Basier Circle Bold"/>
                <a:cs typeface="Basier Circle Bold"/>
                <a:sym typeface="Basier Circle Bold"/>
              </a:defRPr>
            </a:pPr>
          </a:p>
          <a:p>
            <a:pPr>
              <a:defRPr spc="-128" sz="1800">
                <a:solidFill>
                  <a:srgbClr val="00122C"/>
                </a:solidFill>
                <a:latin typeface="Basier Circle Medium"/>
                <a:ea typeface="Basier Circle Medium"/>
                <a:cs typeface="Basier Circle Medium"/>
                <a:sym typeface="Basier Circle Medium"/>
              </a:defRPr>
            </a:pPr>
            <a:r>
              <a:t>Creative Director at Select First</a:t>
            </a:r>
          </a:p>
        </p:txBody>
      </p:sp>
      <p:sp>
        <p:nvSpPr>
          <p:cNvPr id="131" name="Amelia Woodley…"/>
          <p:cNvSpPr txBox="1"/>
          <p:nvPr/>
        </p:nvSpPr>
        <p:spPr>
          <a:xfrm>
            <a:off x="8577715" y="9066062"/>
            <a:ext cx="3275897" cy="15413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7" tIns="71437" rIns="71437" bIns="71437">
            <a:normAutofit fontScale="100000" lnSpcReduction="0"/>
          </a:bodyPr>
          <a:lstStyle/>
          <a:p>
            <a:pPr defTabSz="813315">
              <a:defRPr spc="-139" sz="3200">
                <a:solidFill>
                  <a:srgbClr val="00122C"/>
                </a:solidFill>
                <a:latin typeface="Basier Circle Bold"/>
                <a:ea typeface="Basier Circle Bold"/>
                <a:cs typeface="Basier Circle Bold"/>
                <a:sym typeface="Basier Circle Bold"/>
              </a:defRPr>
            </a:pPr>
            <a:r>
              <a:t>Ross Dight</a:t>
            </a:r>
          </a:p>
          <a:p>
            <a:pPr defTabSz="813315">
              <a:defRPr spc="-22" sz="2200">
                <a:solidFill>
                  <a:srgbClr val="00122C"/>
                </a:solidFill>
                <a:latin typeface="Basier Circle Medium"/>
                <a:ea typeface="Basier Circle Medium"/>
                <a:cs typeface="Basier Circle Medium"/>
                <a:sym typeface="Basier Circle Medium"/>
              </a:defRPr>
            </a:pPr>
          </a:p>
          <a:p>
            <a:pPr defTabSz="813315">
              <a:defRPr spc="-138" sz="1800">
                <a:solidFill>
                  <a:srgbClr val="00122C"/>
                </a:solidFill>
                <a:latin typeface="Basier Circle Medium"/>
                <a:ea typeface="Basier Circle Medium"/>
                <a:cs typeface="Basier Circle Medium"/>
                <a:sym typeface="Basier Circle Medium"/>
              </a:defRPr>
            </a:pPr>
            <a:r>
              <a:t>Technical &amp; Sustainability Director at Tarkett</a:t>
            </a:r>
          </a:p>
        </p:txBody>
      </p:sp>
      <p:sp>
        <p:nvSpPr>
          <p:cNvPr id="132" name="Jamie Shaw…"/>
          <p:cNvSpPr txBox="1"/>
          <p:nvPr/>
        </p:nvSpPr>
        <p:spPr>
          <a:xfrm>
            <a:off x="12530388" y="9066062"/>
            <a:ext cx="3275898" cy="15413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7" tIns="71437" rIns="71437" bIns="71437">
            <a:normAutofit fontScale="100000" lnSpcReduction="0"/>
          </a:bodyPr>
          <a:lstStyle/>
          <a:p>
            <a:pPr defTabSz="764022">
              <a:defRPr spc="-136" sz="3000">
                <a:solidFill>
                  <a:srgbClr val="00122C"/>
                </a:solidFill>
                <a:latin typeface="Basier Circle Bold"/>
                <a:ea typeface="Basier Circle Bold"/>
                <a:cs typeface="Basier Circle Bold"/>
                <a:sym typeface="Basier Circle Bold"/>
              </a:defRPr>
            </a:pPr>
            <a:r>
              <a:t>Louise Walters</a:t>
            </a:r>
          </a:p>
          <a:p>
            <a:pPr defTabSz="764022">
              <a:defRPr spc="-22" sz="2200">
                <a:solidFill>
                  <a:srgbClr val="00122C"/>
                </a:solidFill>
                <a:latin typeface="Basier Circle Medium"/>
                <a:ea typeface="Basier Circle Medium"/>
                <a:cs typeface="Basier Circle Medium"/>
                <a:sym typeface="Basier Circle Medium"/>
              </a:defRPr>
            </a:pPr>
          </a:p>
          <a:p>
            <a:pPr defTabSz="764022">
              <a:defRPr spc="-138" sz="1800">
                <a:solidFill>
                  <a:srgbClr val="00122C"/>
                </a:solidFill>
                <a:latin typeface="Basier Circle Medium"/>
                <a:ea typeface="Basier Circle Medium"/>
                <a:cs typeface="Basier Circle Medium"/>
                <a:sym typeface="Basier Circle Medium"/>
              </a:defRPr>
            </a:pPr>
            <a:r>
              <a:t>Commercial Director at Designer Contracts</a:t>
            </a:r>
          </a:p>
        </p:txBody>
      </p:sp>
      <p:pic>
        <p:nvPicPr>
          <p:cNvPr id="133" name="pasted-movie.png" descr="pasted-movi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533653" y="5244765"/>
            <a:ext cx="3458672" cy="3458671"/>
          </a:xfrm>
          <a:prstGeom prst="rect">
            <a:avLst/>
          </a:prstGeom>
          <a:ln w="12700">
            <a:miter lim="400000"/>
          </a:ln>
        </p:spPr>
      </p:pic>
      <p:pic>
        <p:nvPicPr>
          <p:cNvPr id="134" name="Tom.png" descr="Tom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6391675" y="5244765"/>
            <a:ext cx="3458671" cy="3458671"/>
          </a:xfrm>
          <a:prstGeom prst="rect">
            <a:avLst/>
          </a:prstGeom>
          <a:ln w="12700">
            <a:miter lim="400000"/>
          </a:ln>
        </p:spPr>
      </p:pic>
      <p:pic>
        <p:nvPicPr>
          <p:cNvPr id="135" name="Ross.png" descr="Ross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8486327" y="5244765"/>
            <a:ext cx="3458672" cy="3458671"/>
          </a:xfrm>
          <a:prstGeom prst="rect">
            <a:avLst/>
          </a:prstGeom>
          <a:ln w="12700">
            <a:miter lim="400000"/>
          </a:ln>
        </p:spPr>
      </p:pic>
      <p:pic>
        <p:nvPicPr>
          <p:cNvPr id="136" name="Louise.png" descr="Louise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2439001" y="5244764"/>
            <a:ext cx="3458673" cy="3458673"/>
          </a:xfrm>
          <a:prstGeom prst="rect">
            <a:avLst/>
          </a:prstGeom>
          <a:ln w="12700">
            <a:miter lim="400000"/>
          </a:ln>
        </p:spPr>
      </p:pic>
      <p:sp>
        <p:nvSpPr>
          <p:cNvPr id="137" name="Introducing…"/>
          <p:cNvSpPr txBox="1"/>
          <p:nvPr>
            <p:ph type="title" idx="4294967295"/>
          </p:nvPr>
        </p:nvSpPr>
        <p:spPr>
          <a:xfrm>
            <a:off x="4701166" y="2189051"/>
            <a:ext cx="14470831" cy="1541378"/>
          </a:xfrm>
          <a:prstGeom prst="rect">
            <a:avLst/>
          </a:prstGeom>
        </p:spPr>
        <p:txBody>
          <a:bodyPr/>
          <a:lstStyle>
            <a:lvl1pPr algn="l" defTabSz="788668">
              <a:lnSpc>
                <a:spcPct val="90000"/>
              </a:lnSpc>
              <a:defRPr spc="-138" sz="9000">
                <a:solidFill>
                  <a:srgbClr val="00122C"/>
                </a:solidFill>
                <a:latin typeface="Basier Circle Bold"/>
                <a:ea typeface="Basier Circle Bold"/>
                <a:cs typeface="Basier Circle Bold"/>
                <a:sym typeface="Basier Circle Bold"/>
              </a:defRPr>
            </a:lvl1pPr>
          </a:lstStyle>
          <a:p>
            <a:pPr/>
            <a:r>
              <a:t>Introducing…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122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Rectangle"/>
          <p:cNvSpPr/>
          <p:nvPr/>
        </p:nvSpPr>
        <p:spPr>
          <a:xfrm>
            <a:off x="5223287" y="5335685"/>
            <a:ext cx="5638376" cy="755745"/>
          </a:xfrm>
          <a:prstGeom prst="rect">
            <a:avLst/>
          </a:prstGeom>
          <a:solidFill>
            <a:srgbClr val="07BEB8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>
                <a:solidFill>
                  <a:srgbClr val="07BEB8"/>
                </a:solidFill>
              </a:defRPr>
            </a:pPr>
          </a:p>
        </p:txBody>
      </p:sp>
      <p:sp>
        <p:nvSpPr>
          <p:cNvPr id="222" name="Download Our Template"/>
          <p:cNvSpPr txBox="1"/>
          <p:nvPr>
            <p:ph type="ctrTitle"/>
          </p:nvPr>
        </p:nvSpPr>
        <p:spPr>
          <a:xfrm>
            <a:off x="5179531" y="4051324"/>
            <a:ext cx="7599362" cy="3932293"/>
          </a:xfrm>
          <a:prstGeom prst="rect">
            <a:avLst/>
          </a:prstGeom>
        </p:spPr>
        <p:txBody>
          <a:bodyPr anchor="ctr"/>
          <a:lstStyle>
            <a:lvl1pPr algn="l" defTabSz="632577">
              <a:lnSpc>
                <a:spcPct val="90000"/>
              </a:lnSpc>
              <a:defRPr cap="none" spc="-417" sz="9600">
                <a:latin typeface="Basier Circle Bold"/>
                <a:ea typeface="Basier Circle Bold"/>
                <a:cs typeface="Basier Circle Bold"/>
                <a:sym typeface="Basier Circle Bold"/>
              </a:defRPr>
            </a:lvl1pPr>
          </a:lstStyle>
          <a:p>
            <a:pPr/>
            <a:r>
              <a:t>Download Our Template</a:t>
            </a:r>
          </a:p>
        </p:txBody>
      </p:sp>
      <p:sp>
        <p:nvSpPr>
          <p:cNvPr id="223" name="antigreenwashcharter.org"/>
          <p:cNvSpPr txBox="1"/>
          <p:nvPr/>
        </p:nvSpPr>
        <p:spPr>
          <a:xfrm>
            <a:off x="16162654" y="12122869"/>
            <a:ext cx="3536316" cy="4857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>
              <a:defRPr sz="2200" u="sng">
                <a:solidFill>
                  <a:srgbClr val="FFFFFF"/>
                </a:solidFill>
                <a:uFill>
                  <a:solidFill>
                    <a:srgbClr val="0000FF"/>
                  </a:solidFill>
                </a:uFill>
                <a:latin typeface="Basier Circle Bold"/>
                <a:ea typeface="Basier Circle Bold"/>
                <a:cs typeface="Basier Circle Bold"/>
                <a:sym typeface="Basier Circle Bold"/>
                <a:hlinkClick r:id="rId2" invalidUrl="" action="" tgtFrame="" tooltip="" history="1" highlightClick="0" endSnd="0"/>
              </a:defRPr>
            </a:lvl1pPr>
          </a:lstStyle>
          <a:p>
            <a:pPr>
              <a:defRPr>
                <a:uFillTx/>
              </a:defRPr>
            </a:pPr>
            <a:r>
              <a:rPr>
                <a:uFill>
                  <a:solidFill>
                    <a:srgbClr val="0000FF"/>
                  </a:solidFill>
                </a:uFill>
                <a:hlinkClick r:id="rId2" invalidUrl="" action="" tgtFrame="" tooltip="" history="1" highlightClick="0" endSnd="0"/>
              </a:rPr>
              <a:t>antigreenwashcharter.org</a:t>
            </a:r>
          </a:p>
        </p:txBody>
      </p:sp>
      <p:sp>
        <p:nvSpPr>
          <p:cNvPr id="224" name="At: antigreenwashcharter.org/green-claims-policy-template/"/>
          <p:cNvSpPr txBox="1"/>
          <p:nvPr/>
        </p:nvSpPr>
        <p:spPr>
          <a:xfrm>
            <a:off x="5175265" y="7515777"/>
            <a:ext cx="8083461" cy="21290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7" tIns="71437" rIns="71437" bIns="71437" anchor="ctr">
            <a:normAutofit fontScale="100000" lnSpcReduction="0"/>
          </a:bodyPr>
          <a:lstStyle/>
          <a:p>
            <a:pPr algn="l" defTabSz="632577">
              <a:defRPr spc="-135" sz="4200">
                <a:solidFill>
                  <a:srgbClr val="FFFFFF"/>
                </a:solidFill>
                <a:latin typeface="Basier Circle Bold"/>
                <a:ea typeface="Basier Circle Bold"/>
                <a:cs typeface="Basier Circle Bold"/>
                <a:sym typeface="Basier Circle Bold"/>
              </a:defRPr>
            </a:pPr>
            <a:r>
              <a:t>At</a:t>
            </a:r>
            <a:r>
              <a:rPr>
                <a:latin typeface="Basier Circle Regular"/>
                <a:ea typeface="Basier Circle Regular"/>
                <a:cs typeface="Basier Circle Regular"/>
                <a:sym typeface="Basier Circle Regular"/>
              </a:rPr>
              <a:t>: antigreenwashcharter.org/green-claims-policy-template/</a:t>
            </a:r>
          </a:p>
        </p:txBody>
      </p:sp>
      <p:pic>
        <p:nvPicPr>
          <p:cNvPr id="225" name="qr-code__11_-removebg-preview.png" descr="qr-code__11_-removebg-preview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3966207" y="4422150"/>
            <a:ext cx="5242527" cy="5242526"/>
          </a:xfrm>
          <a:prstGeom prst="rect">
            <a:avLst/>
          </a:prstGeom>
          <a:ln w="12700">
            <a:miter lim="400000"/>
          </a:ln>
        </p:spPr>
      </p:pic>
      <p:pic>
        <p:nvPicPr>
          <p:cNvPr id="226" name="pasted-movie.png" descr="pasted-movi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395506" y="1336391"/>
            <a:ext cx="3742612" cy="128808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sonhador-trindade-tW7MI6CjqcM-unsplash.jpg" descr="sonhador-trindade-tW7MI6CjqcM-unsplash.jpg"/>
          <p:cNvPicPr>
            <a:picLocks noChangeAspect="1"/>
          </p:cNvPicPr>
          <p:nvPr/>
        </p:nvPicPr>
        <p:blipFill>
          <a:blip r:embed="rId2">
            <a:extLst/>
          </a:blip>
          <a:srcRect l="0" t="781" r="0" b="781"/>
          <a:stretch>
            <a:fillRect/>
          </a:stretch>
        </p:blipFill>
        <p:spPr>
          <a:xfrm>
            <a:off x="-229990" y="-1294011"/>
            <a:ext cx="24844150" cy="1630397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CFD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Rectangle"/>
          <p:cNvSpPr/>
          <p:nvPr/>
        </p:nvSpPr>
        <p:spPr>
          <a:xfrm>
            <a:off x="4942682" y="5034428"/>
            <a:ext cx="4746046" cy="1051290"/>
          </a:xfrm>
          <a:prstGeom prst="rect">
            <a:avLst/>
          </a:prstGeom>
          <a:solidFill>
            <a:srgbClr val="07BEB8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>
                <a:solidFill>
                  <a:srgbClr val="07BEB8"/>
                </a:solidFill>
              </a:defRPr>
            </a:pPr>
          </a:p>
        </p:txBody>
      </p:sp>
      <p:sp>
        <p:nvSpPr>
          <p:cNvPr id="144" name="Marketing / Communications…"/>
          <p:cNvSpPr txBox="1"/>
          <p:nvPr/>
        </p:nvSpPr>
        <p:spPr>
          <a:xfrm>
            <a:off x="4970487" y="6687607"/>
            <a:ext cx="14470831" cy="30776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7" tIns="71437" rIns="71437" bIns="71437" anchor="ctr">
            <a:normAutofit fontScale="100000" lnSpcReduction="0"/>
          </a:bodyPr>
          <a:lstStyle/>
          <a:p>
            <a:pPr marL="812104" indent="-812104" algn="l" defTabSz="681870">
              <a:buSzPct val="100000"/>
              <a:buAutoNum type="arabicPeriod" startAt="1"/>
              <a:defRPr spc="-135" sz="4600">
                <a:solidFill>
                  <a:srgbClr val="00122C"/>
                </a:solidFill>
                <a:latin typeface="Basier Circle Medium"/>
                <a:ea typeface="Basier Circle Medium"/>
                <a:cs typeface="Basier Circle Medium"/>
                <a:sym typeface="Basier Circle Medium"/>
              </a:defRPr>
            </a:pPr>
            <a:r>
              <a:t>Marketing / Communications</a:t>
            </a:r>
            <a:endParaRPr spc="-45"/>
          </a:p>
          <a:p>
            <a:pPr marL="812104" indent="-812104" algn="l" defTabSz="681870">
              <a:buSzPct val="100000"/>
              <a:buAutoNum type="arabicPeriod" startAt="1"/>
              <a:defRPr spc="-135" sz="4600">
                <a:solidFill>
                  <a:srgbClr val="00122C"/>
                </a:solidFill>
                <a:latin typeface="Basier Circle Medium"/>
                <a:ea typeface="Basier Circle Medium"/>
                <a:cs typeface="Basier Circle Medium"/>
                <a:sym typeface="Basier Circle Medium"/>
              </a:defRPr>
            </a:pPr>
            <a:r>
              <a:t>Sustainability / ESG</a:t>
            </a:r>
            <a:endParaRPr spc="-45"/>
          </a:p>
          <a:p>
            <a:pPr marL="812104" indent="-812104" algn="l" defTabSz="681870">
              <a:buSzPct val="100000"/>
              <a:buAutoNum type="arabicPeriod" startAt="1"/>
              <a:defRPr spc="-135" sz="4600">
                <a:solidFill>
                  <a:srgbClr val="00122C"/>
                </a:solidFill>
                <a:latin typeface="Basier Circle Medium"/>
                <a:ea typeface="Basier Circle Medium"/>
                <a:cs typeface="Basier Circle Medium"/>
                <a:sym typeface="Basier Circle Medium"/>
              </a:defRPr>
            </a:pPr>
            <a:r>
              <a:t>Technical / Product</a:t>
            </a:r>
            <a:endParaRPr spc="-45"/>
          </a:p>
          <a:p>
            <a:pPr marL="812104" indent="-812104" algn="l" defTabSz="681870">
              <a:buSzPct val="100000"/>
              <a:buAutoNum type="arabicPeriod" startAt="1"/>
              <a:defRPr spc="-135" sz="4600">
                <a:solidFill>
                  <a:srgbClr val="00122C"/>
                </a:solidFill>
                <a:latin typeface="Basier Circle Medium"/>
                <a:ea typeface="Basier Circle Medium"/>
                <a:cs typeface="Basier Circle Medium"/>
                <a:sym typeface="Basier Circle Medium"/>
              </a:defRPr>
            </a:pPr>
            <a:r>
              <a:t>Leadership / Commercial</a:t>
            </a:r>
          </a:p>
        </p:txBody>
      </p:sp>
      <p:sp>
        <p:nvSpPr>
          <p:cNvPr id="145" name="Who’s in the room?"/>
          <p:cNvSpPr txBox="1"/>
          <p:nvPr>
            <p:ph type="title" idx="4294967295"/>
          </p:nvPr>
        </p:nvSpPr>
        <p:spPr>
          <a:xfrm>
            <a:off x="4970487" y="3950783"/>
            <a:ext cx="14470831" cy="2094737"/>
          </a:xfrm>
          <a:prstGeom prst="rect">
            <a:avLst/>
          </a:prstGeom>
        </p:spPr>
        <p:txBody>
          <a:bodyPr/>
          <a:lstStyle>
            <a:lvl1pPr algn="l" defTabSz="476486">
              <a:lnSpc>
                <a:spcPct val="90000"/>
              </a:lnSpc>
              <a:defRPr spc="-420" sz="12600">
                <a:solidFill>
                  <a:srgbClr val="00122C"/>
                </a:solidFill>
                <a:latin typeface="Basier Circle Bold"/>
                <a:ea typeface="Basier Circle Bold"/>
                <a:cs typeface="Basier Circle Bold"/>
                <a:sym typeface="Basier Circle Bold"/>
              </a:defRPr>
            </a:lvl1pPr>
          </a:lstStyle>
          <a:p>
            <a:pPr/>
            <a:r>
              <a:t>Who’s in the room?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cemrecan-yurtman-8P6xoSvTaKM-unsplash.jpg" descr="cemrecan-yurtman-8P6xoSvTaKM-unsplash.jpg"/>
          <p:cNvPicPr>
            <a:picLocks noChangeAspect="1"/>
          </p:cNvPicPr>
          <p:nvPr/>
        </p:nvPicPr>
        <p:blipFill>
          <a:blip r:embed="rId2">
            <a:extLst/>
          </a:blip>
          <a:srcRect l="0" t="781" r="0" b="780"/>
          <a:stretch>
            <a:fillRect/>
          </a:stretch>
        </p:blipFill>
        <p:spPr>
          <a:xfrm>
            <a:off x="-267891" y="-1318804"/>
            <a:ext cx="24919867" cy="1635366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CFD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Rectangle"/>
          <p:cNvSpPr/>
          <p:nvPr/>
        </p:nvSpPr>
        <p:spPr>
          <a:xfrm>
            <a:off x="9398613" y="5895905"/>
            <a:ext cx="4278808" cy="1051290"/>
          </a:xfrm>
          <a:prstGeom prst="rect">
            <a:avLst/>
          </a:prstGeom>
          <a:solidFill>
            <a:srgbClr val="07BEB8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>
                <a:solidFill>
                  <a:srgbClr val="07BEB8"/>
                </a:solidFill>
              </a:defRPr>
            </a:pPr>
          </a:p>
        </p:txBody>
      </p:sp>
      <p:sp>
        <p:nvSpPr>
          <p:cNvPr id="150" name="Rapid growth in volume Digital &amp; social acceleration Few shared standards"/>
          <p:cNvSpPr txBox="1"/>
          <p:nvPr/>
        </p:nvSpPr>
        <p:spPr>
          <a:xfrm>
            <a:off x="4956585" y="7472458"/>
            <a:ext cx="14470830" cy="22606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7" tIns="71437" rIns="71437" bIns="71437" anchor="ctr">
            <a:normAutofit fontScale="100000" lnSpcReduction="0"/>
          </a:bodyPr>
          <a:lstStyle/>
          <a:p>
            <a:pPr algn="l" defTabSz="657223">
              <a:defRPr spc="-137" sz="4400">
                <a:solidFill>
                  <a:srgbClr val="00122C"/>
                </a:solidFill>
                <a:latin typeface="Basier Circle Medium"/>
                <a:ea typeface="Basier Circle Medium"/>
                <a:cs typeface="Basier Circle Medium"/>
                <a:sym typeface="Basier Circle Medium"/>
              </a:defRPr>
            </a:pPr>
            <a:r>
              <a:t>Rapid growth in volume</a:t>
            </a:r>
            <a:br/>
            <a:r>
              <a:t>Digital &amp; social acceleration</a:t>
            </a:r>
            <a:br/>
            <a:r>
              <a:t>Few shared standards</a:t>
            </a:r>
          </a:p>
        </p:txBody>
      </p:sp>
      <p:sp>
        <p:nvSpPr>
          <p:cNvPr id="151" name="Rectangle"/>
          <p:cNvSpPr/>
          <p:nvPr/>
        </p:nvSpPr>
        <p:spPr>
          <a:xfrm>
            <a:off x="14053956" y="5895905"/>
            <a:ext cx="4954394" cy="1051290"/>
          </a:xfrm>
          <a:prstGeom prst="rect">
            <a:avLst/>
          </a:prstGeom>
          <a:solidFill>
            <a:srgbClr val="07BEB8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>
                <a:solidFill>
                  <a:srgbClr val="07BEB8"/>
                </a:solidFill>
              </a:defRPr>
            </a:pPr>
          </a:p>
        </p:txBody>
      </p:sp>
      <p:sp>
        <p:nvSpPr>
          <p:cNvPr id="152" name="The ‘Wild West’"/>
          <p:cNvSpPr txBox="1"/>
          <p:nvPr>
            <p:ph type="title" idx="4294967295"/>
          </p:nvPr>
        </p:nvSpPr>
        <p:spPr>
          <a:xfrm>
            <a:off x="4956585" y="3982873"/>
            <a:ext cx="14470830" cy="3409420"/>
          </a:xfrm>
          <a:prstGeom prst="rect">
            <a:avLst/>
          </a:prstGeom>
        </p:spPr>
        <p:txBody>
          <a:bodyPr/>
          <a:lstStyle>
            <a:lvl1pPr algn="l" defTabSz="624362">
              <a:lnSpc>
                <a:spcPct val="90000"/>
              </a:lnSpc>
              <a:defRPr spc="-555" sz="16400">
                <a:solidFill>
                  <a:srgbClr val="00122C"/>
                </a:solidFill>
                <a:latin typeface="Basier Circle Bold"/>
                <a:ea typeface="Basier Circle Bold"/>
                <a:cs typeface="Basier Circle Bold"/>
                <a:sym typeface="Basier Circle Bold"/>
              </a:defRPr>
            </a:lvl1pPr>
          </a:lstStyle>
          <a:p>
            <a:pPr/>
            <a:r>
              <a:t>The ‘Wild West’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kayla-velasquez-6Xjl5-Xq4g4-unsplash.jpg" descr="kayla-velasquez-6Xjl5-Xq4g4-unsplash.jpg"/>
          <p:cNvPicPr>
            <a:picLocks noChangeAspect="1"/>
          </p:cNvPicPr>
          <p:nvPr/>
        </p:nvPicPr>
        <p:blipFill>
          <a:blip r:embed="rId2">
            <a:extLst/>
          </a:blip>
          <a:srcRect l="14306" t="0" r="0" b="0"/>
          <a:stretch>
            <a:fillRect/>
          </a:stretch>
        </p:blipFill>
        <p:spPr>
          <a:xfrm>
            <a:off x="-123230" y="-1223963"/>
            <a:ext cx="24630543" cy="1616379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CFD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Rectangle"/>
          <p:cNvSpPr/>
          <p:nvPr/>
        </p:nvSpPr>
        <p:spPr>
          <a:xfrm>
            <a:off x="6799608" y="6023481"/>
            <a:ext cx="5097178" cy="923763"/>
          </a:xfrm>
          <a:prstGeom prst="rect">
            <a:avLst/>
          </a:prstGeom>
          <a:solidFill>
            <a:srgbClr val="07BEB8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>
                <a:solidFill>
                  <a:srgbClr val="07BEB8"/>
                </a:solidFill>
              </a:defRPr>
            </a:pPr>
          </a:p>
        </p:txBody>
      </p:sp>
      <p:sp>
        <p:nvSpPr>
          <p:cNvPr id="159" name="In information…"/>
          <p:cNvSpPr txBox="1"/>
          <p:nvPr/>
        </p:nvSpPr>
        <p:spPr>
          <a:xfrm>
            <a:off x="4956585" y="7639197"/>
            <a:ext cx="14470830" cy="22606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7" tIns="71437" rIns="71437" bIns="71437" anchor="ctr">
            <a:normAutofit fontScale="100000" lnSpcReduction="0"/>
          </a:bodyPr>
          <a:lstStyle/>
          <a:p>
            <a:pPr algn="l" defTabSz="657223">
              <a:defRPr spc="-137" sz="4400">
                <a:solidFill>
                  <a:srgbClr val="00122C"/>
                </a:solidFill>
                <a:latin typeface="Basier Circle Medium"/>
                <a:ea typeface="Basier Circle Medium"/>
                <a:cs typeface="Basier Circle Medium"/>
                <a:sym typeface="Basier Circle Medium"/>
              </a:defRPr>
            </a:pPr>
            <a:r>
              <a:t>In </a:t>
            </a:r>
            <a:r>
              <a:rPr>
                <a:latin typeface="Basier Circle Bold"/>
                <a:ea typeface="Basier Circle Bold"/>
                <a:cs typeface="Basier Circle Bold"/>
                <a:sym typeface="Basier Circle Bold"/>
              </a:rPr>
              <a:t>information</a:t>
            </a:r>
            <a:endParaRPr spc="-44"/>
          </a:p>
          <a:p>
            <a:pPr algn="l" defTabSz="657223">
              <a:defRPr spc="-137" sz="4400">
                <a:solidFill>
                  <a:srgbClr val="00122C"/>
                </a:solidFill>
                <a:latin typeface="Basier Circle Medium"/>
                <a:ea typeface="Basier Circle Medium"/>
                <a:cs typeface="Basier Circle Medium"/>
                <a:sym typeface="Basier Circle Medium"/>
              </a:defRPr>
            </a:pPr>
            <a:r>
              <a:t>In </a:t>
            </a:r>
            <a:r>
              <a:rPr>
                <a:latin typeface="Basier Circle Bold"/>
                <a:ea typeface="Basier Circle Bold"/>
                <a:cs typeface="Basier Circle Bold"/>
                <a:sym typeface="Basier Circle Bold"/>
              </a:rPr>
              <a:t>claims</a:t>
            </a:r>
            <a:endParaRPr spc="-44"/>
          </a:p>
          <a:p>
            <a:pPr algn="l" defTabSz="657223">
              <a:defRPr spc="-137" sz="4400">
                <a:solidFill>
                  <a:srgbClr val="00122C"/>
                </a:solidFill>
                <a:latin typeface="Basier Circle Medium"/>
                <a:ea typeface="Basier Circle Medium"/>
                <a:cs typeface="Basier Circle Medium"/>
                <a:sym typeface="Basier Circle Medium"/>
              </a:defRPr>
            </a:pPr>
            <a:r>
              <a:t>In </a:t>
            </a:r>
            <a:r>
              <a:rPr>
                <a:latin typeface="Basier Circle Bold"/>
                <a:ea typeface="Basier Circle Bold"/>
                <a:cs typeface="Basier Circle Bold"/>
                <a:sym typeface="Basier Circle Bold"/>
              </a:rPr>
              <a:t>corporate</a:t>
            </a:r>
            <a:r>
              <a:t> </a:t>
            </a:r>
            <a:r>
              <a:rPr>
                <a:latin typeface="Basier Circle Bold"/>
                <a:ea typeface="Basier Circle Bold"/>
                <a:cs typeface="Basier Circle Bold"/>
                <a:sym typeface="Basier Circle Bold"/>
              </a:rPr>
              <a:t>communication</a:t>
            </a:r>
          </a:p>
        </p:txBody>
      </p:sp>
      <p:sp>
        <p:nvSpPr>
          <p:cNvPr id="160" name="Rectangle"/>
          <p:cNvSpPr/>
          <p:nvPr/>
        </p:nvSpPr>
        <p:spPr>
          <a:xfrm>
            <a:off x="14478337" y="6023481"/>
            <a:ext cx="4882364" cy="923763"/>
          </a:xfrm>
          <a:prstGeom prst="rect">
            <a:avLst/>
          </a:prstGeom>
          <a:solidFill>
            <a:srgbClr val="07BEB8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000">
                <a:solidFill>
                  <a:srgbClr val="07BEB8"/>
                </a:solidFill>
              </a:defRPr>
            </a:pPr>
          </a:p>
        </p:txBody>
      </p:sp>
      <p:sp>
        <p:nvSpPr>
          <p:cNvPr id="161" name="A Crisis of Trust"/>
          <p:cNvSpPr txBox="1"/>
          <p:nvPr>
            <p:ph type="title" idx="4294967295"/>
          </p:nvPr>
        </p:nvSpPr>
        <p:spPr>
          <a:xfrm>
            <a:off x="4956585" y="4535427"/>
            <a:ext cx="14470830" cy="2559393"/>
          </a:xfrm>
          <a:prstGeom prst="rect">
            <a:avLst/>
          </a:prstGeom>
        </p:spPr>
        <p:txBody>
          <a:bodyPr/>
          <a:lstStyle>
            <a:lvl1pPr algn="l" defTabSz="583285">
              <a:lnSpc>
                <a:spcPct val="90000"/>
              </a:lnSpc>
              <a:defRPr spc="-560" sz="15400">
                <a:solidFill>
                  <a:srgbClr val="00122C"/>
                </a:solidFill>
                <a:latin typeface="Basier Circle Bold"/>
                <a:ea typeface="Basier Circle Bold"/>
                <a:cs typeface="Basier Circle Bold"/>
                <a:sym typeface="Basier Circle Bold"/>
              </a:defRPr>
            </a:lvl1pPr>
          </a:lstStyle>
          <a:p>
            <a:pPr/>
            <a:r>
              <a:t>A Crisis of Trust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jamie-street-uNNCs5kL70Q-unsplash.jpg" descr="jamie-street-uNNCs5kL70Q-unsplash.jpg"/>
          <p:cNvPicPr>
            <a:picLocks noChangeAspect="1"/>
          </p:cNvPicPr>
          <p:nvPr/>
        </p:nvPicPr>
        <p:blipFill>
          <a:blip r:embed="rId2">
            <a:extLst/>
          </a:blip>
          <a:srcRect l="0" t="5679" r="0" b="5680"/>
          <a:stretch>
            <a:fillRect/>
          </a:stretch>
        </p:blipFill>
        <p:spPr>
          <a:xfrm>
            <a:off x="-242187" y="-1301936"/>
            <a:ext cx="24868460" cy="1631992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50800" dist="25400" dir="540000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50800" dist="25400" dir="540000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50800" dist="25400" dir="540000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50800" dist="25400" dir="540000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71437" tIns="71437" rIns="71437" bIns="71437" numCol="1" spcCol="38100" rtlCol="0" anchor="ctr" upright="0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50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Light"/>
            <a:ea typeface="Helvetica Light"/>
            <a:cs typeface="Helvetica Light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50800" dist="25400" dir="540000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 upright="0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50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Light"/>
            <a:ea typeface="Helvetica Light"/>
            <a:cs typeface="Helvetica Light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50800" dist="25400" dir="540000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50800" dist="25400" dir="540000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50800" dist="25400" dir="540000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50800" dist="25400" dir="540000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71437" tIns="71437" rIns="71437" bIns="71437" numCol="1" spcCol="38100" rtlCol="0" anchor="ctr" upright="0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50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Light"/>
            <a:ea typeface="Helvetica Light"/>
            <a:cs typeface="Helvetica Light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50800" dist="25400" dir="540000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 upright="0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50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Light"/>
            <a:ea typeface="Helvetica Light"/>
            <a:cs typeface="Helvetica Light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3AD8D6FF6E52442B2C7B886BD494174" ma:contentTypeVersion="18" ma:contentTypeDescription="Create a new document." ma:contentTypeScope="" ma:versionID="373e63249cd5c039379a576f3425038b">
  <xsd:schema xmlns:xsd="http://www.w3.org/2001/XMLSchema" xmlns:xs="http://www.w3.org/2001/XMLSchema" xmlns:p="http://schemas.microsoft.com/office/2006/metadata/properties" xmlns:ns2="f9dc315a-b222-494f-8213-4a30a094628d" xmlns:ns3="fe220344-25f7-4f72-a6e0-e8cfadd70810" targetNamespace="http://schemas.microsoft.com/office/2006/metadata/properties" ma:root="true" ma:fieldsID="a2461d758cb7f4101b1ab38fce702376" ns2:_="" ns3:_="">
    <xsd:import namespace="f9dc315a-b222-494f-8213-4a30a094628d"/>
    <xsd:import namespace="fe220344-25f7-4f72-a6e0-e8cfadd7081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9dc315a-b222-494f-8213-4a30a094628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0cc4f13e-778e-4f23-8979-a2a218d170f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e220344-25f7-4f72-a6e0-e8cfadd70810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a045ea82-3d6b-4a6b-a202-f354ac8f5bbc}" ma:internalName="TaxCatchAll" ma:showField="CatchAllData" ma:web="fe220344-25f7-4f72-a6e0-e8cfadd7081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9dc315a-b222-494f-8213-4a30a094628d">
      <Terms xmlns="http://schemas.microsoft.com/office/infopath/2007/PartnerControls"/>
    </lcf76f155ced4ddcb4097134ff3c332f>
    <TaxCatchAll xmlns="fe220344-25f7-4f72-a6e0-e8cfadd70810" xsi:nil="true"/>
  </documentManagement>
</p:properties>
</file>

<file path=customXml/itemProps1.xml><?xml version="1.0" encoding="utf-8"?>
<ds:datastoreItem xmlns:ds="http://schemas.openxmlformats.org/officeDocument/2006/customXml" ds:itemID="{0ECE1EB9-6FD3-4502-A36F-51E1F8DDE0F3}"/>
</file>

<file path=customXml/itemProps2.xml><?xml version="1.0" encoding="utf-8"?>
<ds:datastoreItem xmlns:ds="http://schemas.openxmlformats.org/officeDocument/2006/customXml" ds:itemID="{9B69BFA0-506F-43BB-A717-CC2B6259F003}"/>
</file>

<file path=customXml/itemProps3.xml><?xml version="1.0" encoding="utf-8"?>
<ds:datastoreItem xmlns:ds="http://schemas.openxmlformats.org/officeDocument/2006/customXml" ds:itemID="{425839F3-F49A-4040-BFAE-E019AF6C4AEC}"/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0x010100A3AD8D6FF6E52442B2C7B886BD494174</vt:lpwstr>
  </property>
</Properties>
</file>