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ppt/notesSlides/notesSlide2.xml" ContentType="application/vnd.openxmlformats-officedocument.presentationml.notesSlide+xml"/>
  <Override PartName="/ppt/theme/themeOverride2.xml" ContentType="application/vnd.openxmlformats-officedocument.themeOverr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heme/themeOverride3.xml" ContentType="application/vnd.openxmlformats-officedocument.themeOverride+xml"/>
  <Override PartName="/ppt/notesSlides/notesSlide6.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85" r:id="rId4"/>
  </p:sldMasterIdLst>
  <p:notesMasterIdLst>
    <p:notesMasterId r:id="rId23"/>
  </p:notesMasterIdLst>
  <p:sldIdLst>
    <p:sldId id="687" r:id="rId5"/>
    <p:sldId id="618" r:id="rId6"/>
    <p:sldId id="686" r:id="rId7"/>
    <p:sldId id="681" r:id="rId8"/>
    <p:sldId id="257" r:id="rId9"/>
    <p:sldId id="683" r:id="rId10"/>
    <p:sldId id="634" r:id="rId11"/>
    <p:sldId id="685" r:id="rId12"/>
    <p:sldId id="639" r:id="rId13"/>
    <p:sldId id="684" r:id="rId14"/>
    <p:sldId id="679" r:id="rId15"/>
    <p:sldId id="661" r:id="rId16"/>
    <p:sldId id="647" r:id="rId17"/>
    <p:sldId id="666" r:id="rId18"/>
    <p:sldId id="621" r:id="rId19"/>
    <p:sldId id="663" r:id="rId20"/>
    <p:sldId id="703" r:id="rId21"/>
    <p:sldId id="665" r:id="rId22"/>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62AD174-AFF0-3BBB-28D5-724C2F9F0A6C}" name="Rachel Philpott" initials="RP" userId="Rachel Philpott"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AE00"/>
    <a:srgbClr val="252B64"/>
    <a:srgbClr val="29295E"/>
    <a:srgbClr val="EBEBE1"/>
    <a:srgbClr val="662A68"/>
    <a:srgbClr val="683654"/>
    <a:srgbClr val="FFBE00"/>
    <a:srgbClr val="BBE0E3"/>
    <a:srgbClr val="006600"/>
    <a:srgbClr val="7097A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672" autoAdjust="0"/>
    <p:restoredTop sz="95980" autoAdjust="0"/>
  </p:normalViewPr>
  <p:slideViewPr>
    <p:cSldViewPr snapToGrid="0">
      <p:cViewPr varScale="1">
        <p:scale>
          <a:sx n="106" d="100"/>
          <a:sy n="106" d="100"/>
        </p:scale>
        <p:origin x="522" y="-210"/>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 d="1"/>
        <a:sy n="1" d="1"/>
      </p:scale>
      <p:origin x="0" y="-774"/>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ve Marr" userId="3cad3f2d23bdf6d3" providerId="LiveId" clId="{942DEED9-11F4-467B-B6ED-4155ABABDE77}"/>
    <pc:docChg chg="undo custSel addSld delSld modSld">
      <pc:chgData name="Steve Marr" userId="3cad3f2d23bdf6d3" providerId="LiveId" clId="{942DEED9-11F4-467B-B6ED-4155ABABDE77}" dt="2026-04-23T08:51:32.648" v="111" actId="115"/>
      <pc:docMkLst>
        <pc:docMk/>
      </pc:docMkLst>
      <pc:sldChg chg="modSp mod">
        <pc:chgData name="Steve Marr" userId="3cad3f2d23bdf6d3" providerId="LiveId" clId="{942DEED9-11F4-467B-B6ED-4155ABABDE77}" dt="2026-04-23T08:51:32.648" v="111" actId="115"/>
        <pc:sldMkLst>
          <pc:docMk/>
          <pc:sldMk cId="2257813381" sldId="634"/>
        </pc:sldMkLst>
        <pc:spChg chg="mod">
          <ac:chgData name="Steve Marr" userId="3cad3f2d23bdf6d3" providerId="LiveId" clId="{942DEED9-11F4-467B-B6ED-4155ABABDE77}" dt="2026-04-23T08:51:32.648" v="111" actId="115"/>
          <ac:spMkLst>
            <pc:docMk/>
            <pc:sldMk cId="2257813381" sldId="634"/>
            <ac:spMk id="5" creationId="{FD7D3D9C-A11B-4A05-9856-0D09DFBEC70D}"/>
          </ac:spMkLst>
        </pc:spChg>
      </pc:sldChg>
      <pc:sldChg chg="addSp delSp modSp mod">
        <pc:chgData name="Steve Marr" userId="3cad3f2d23bdf6d3" providerId="LiveId" clId="{942DEED9-11F4-467B-B6ED-4155ABABDE77}" dt="2026-04-23T08:50:53.389" v="107" actId="20577"/>
        <pc:sldMkLst>
          <pc:docMk/>
          <pc:sldMk cId="721059216" sldId="681"/>
        </pc:sldMkLst>
        <pc:spChg chg="mod">
          <ac:chgData name="Steve Marr" userId="3cad3f2d23bdf6d3" providerId="LiveId" clId="{942DEED9-11F4-467B-B6ED-4155ABABDE77}" dt="2026-04-23T08:50:53.389" v="107" actId="20577"/>
          <ac:spMkLst>
            <pc:docMk/>
            <pc:sldMk cId="721059216" sldId="681"/>
            <ac:spMk id="6" creationId="{29D9B54C-CE99-1580-7951-16D5C1129531}"/>
          </ac:spMkLst>
        </pc:spChg>
        <pc:picChg chg="del">
          <ac:chgData name="Steve Marr" userId="3cad3f2d23bdf6d3" providerId="LiveId" clId="{942DEED9-11F4-467B-B6ED-4155ABABDE77}" dt="2026-04-23T08:49:43.095" v="71" actId="478"/>
          <ac:picMkLst>
            <pc:docMk/>
            <pc:sldMk cId="721059216" sldId="681"/>
            <ac:picMk id="5" creationId="{BCFAA712-05D3-03C1-05D7-041F36818AAF}"/>
          </ac:picMkLst>
        </pc:picChg>
        <pc:picChg chg="add mod">
          <ac:chgData name="Steve Marr" userId="3cad3f2d23bdf6d3" providerId="LiveId" clId="{942DEED9-11F4-467B-B6ED-4155ABABDE77}" dt="2026-04-23T08:50:11.880" v="75" actId="1076"/>
          <ac:picMkLst>
            <pc:docMk/>
            <pc:sldMk cId="721059216" sldId="681"/>
            <ac:picMk id="7" creationId="{E5BF11E6-506B-026E-9E2B-D9F0EC64F4D7}"/>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GB"/>
          </a:p>
        </p:txBody>
      </p:sp>
      <p:sp>
        <p:nvSpPr>
          <p:cNvPr id="3" name="Date Placeholder 2"/>
          <p:cNvSpPr>
            <a:spLocks noGrp="1"/>
          </p:cNvSpPr>
          <p:nvPr>
            <p:ph type="dt" idx="1"/>
          </p:nvPr>
        </p:nvSpPr>
        <p:spPr>
          <a:xfrm>
            <a:off x="4023092" y="0"/>
            <a:ext cx="3077739" cy="471054"/>
          </a:xfrm>
          <a:prstGeom prst="rect">
            <a:avLst/>
          </a:prstGeom>
        </p:spPr>
        <p:txBody>
          <a:bodyPr vert="horz" lIns="94229" tIns="47114" rIns="94229" bIns="47114" rtlCol="0"/>
          <a:lstStyle>
            <a:lvl1pPr algn="r">
              <a:defRPr sz="1200"/>
            </a:lvl1pPr>
          </a:lstStyle>
          <a:p>
            <a:fld id="{AAE3703B-0065-49F3-BA3F-823C50C9DA2E}" type="datetimeFigureOut">
              <a:rPr lang="en-GB" smtClean="0"/>
              <a:t>23/04/2026</a:t>
            </a:fld>
            <a:endParaRPr lang="en-GB"/>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4229" tIns="47114" rIns="94229" bIns="47114" rtlCol="0" anchor="ctr"/>
          <a:lstStyle/>
          <a:p>
            <a:endParaRPr lang="en-GB"/>
          </a:p>
        </p:txBody>
      </p:sp>
      <p:sp>
        <p:nvSpPr>
          <p:cNvPr id="5" name="Notes Placeholder 4"/>
          <p:cNvSpPr>
            <a:spLocks noGrp="1"/>
          </p:cNvSpPr>
          <p:nvPr>
            <p:ph type="body" sz="quarter" idx="3"/>
          </p:nvPr>
        </p:nvSpPr>
        <p:spPr>
          <a:xfrm>
            <a:off x="710248" y="4518204"/>
            <a:ext cx="5681980" cy="3696712"/>
          </a:xfrm>
          <a:prstGeom prst="rect">
            <a:avLst/>
          </a:prstGeom>
        </p:spPr>
        <p:txBody>
          <a:bodyPr vert="horz" lIns="94229" tIns="47114" rIns="94229" bIns="4711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917422"/>
            <a:ext cx="3077739" cy="471053"/>
          </a:xfrm>
          <a:prstGeom prst="rect">
            <a:avLst/>
          </a:prstGeom>
        </p:spPr>
        <p:txBody>
          <a:bodyPr vert="horz" lIns="94229" tIns="47114" rIns="94229" bIns="47114" rtlCol="0" anchor="b"/>
          <a:lstStyle>
            <a:lvl1pPr algn="l">
              <a:defRPr sz="1200"/>
            </a:lvl1pPr>
          </a:lstStyle>
          <a:p>
            <a:endParaRPr lang="en-GB"/>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9" tIns="47114" rIns="94229" bIns="47114" rtlCol="0" anchor="b"/>
          <a:lstStyle>
            <a:lvl1pPr algn="r">
              <a:defRPr sz="1200"/>
            </a:lvl1pPr>
          </a:lstStyle>
          <a:p>
            <a:fld id="{D6CA82C8-901F-4BB0-8F7F-60D3659C7E41}" type="slidenum">
              <a:rPr lang="en-GB" smtClean="0"/>
              <a:t>‹#›</a:t>
            </a:fld>
            <a:endParaRPr lang="en-GB"/>
          </a:p>
        </p:txBody>
      </p:sp>
    </p:spTree>
    <p:extLst>
      <p:ext uri="{BB962C8B-B14F-4D97-AF65-F5344CB8AC3E}">
        <p14:creationId xmlns:p14="http://schemas.microsoft.com/office/powerpoint/2010/main" val="26814680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6CA82C8-901F-4BB0-8F7F-60D3659C7E41}" type="slidenum">
              <a:rPr lang="en-GB" smtClean="0"/>
              <a:t>1</a:t>
            </a:fld>
            <a:endParaRPr lang="en-GB"/>
          </a:p>
        </p:txBody>
      </p:sp>
    </p:spTree>
    <p:extLst>
      <p:ext uri="{BB962C8B-B14F-4D97-AF65-F5344CB8AC3E}">
        <p14:creationId xmlns:p14="http://schemas.microsoft.com/office/powerpoint/2010/main" val="27883600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Aft>
                <a:spcPts val="600"/>
              </a:spcAft>
              <a:buFont typeface="Arial" panose="020B0604020202020204" pitchFamily="34" charset="0"/>
              <a:buChar char="•"/>
            </a:pP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CA82C8-901F-4BB0-8F7F-60D3659C7E4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943588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6CA82C8-901F-4BB0-8F7F-60D3659C7E41}" type="slidenum">
              <a:rPr lang="en-GB" smtClean="0"/>
              <a:t>7</a:t>
            </a:fld>
            <a:endParaRPr lang="en-GB"/>
          </a:p>
        </p:txBody>
      </p:sp>
    </p:spTree>
    <p:extLst>
      <p:ext uri="{BB962C8B-B14F-4D97-AF65-F5344CB8AC3E}">
        <p14:creationId xmlns:p14="http://schemas.microsoft.com/office/powerpoint/2010/main" val="9154600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The code has 11 clauses in 4 sections:</a:t>
            </a:r>
          </a:p>
          <a:p>
            <a:pPr marL="628650" lvl="1" indent="-171450">
              <a:buFont typeface="Arial" panose="020B0604020202020204" pitchFamily="34" charset="0"/>
              <a:buChar char="•"/>
            </a:pPr>
            <a:r>
              <a:rPr lang="en-GB" u="sng" dirty="0"/>
              <a:t>Information creation </a:t>
            </a:r>
            <a:r>
              <a:rPr lang="en-GB" dirty="0"/>
              <a:t>covers the need to have a process(s) to manage the creation of information by competent people, approve before issuing and manage version control – with the aim of assuring product information is clear, up-to-date and unambiguous</a:t>
            </a:r>
          </a:p>
          <a:p>
            <a:pPr marL="628650" lvl="1" indent="-171450">
              <a:buFont typeface="Arial" panose="020B0604020202020204" pitchFamily="34" charset="0"/>
              <a:buChar char="•"/>
            </a:pPr>
            <a:r>
              <a:rPr lang="en-GB" u="sng" dirty="0"/>
              <a:t>Core information </a:t>
            </a:r>
            <a:r>
              <a:rPr lang="en-GB" dirty="0"/>
              <a:t>describes the basis on which performance claims may be made, a requirement to include physical characteristics, and ensure the information is consisted with the supplied product through management of change process</a:t>
            </a:r>
          </a:p>
          <a:p>
            <a:pPr marL="628650" lvl="1" indent="-171450">
              <a:buFont typeface="Arial" panose="020B0604020202020204" pitchFamily="34" charset="0"/>
              <a:buChar char="•"/>
            </a:pPr>
            <a:r>
              <a:rPr lang="en-GB" u="sng" dirty="0"/>
              <a:t>Associated information </a:t>
            </a:r>
            <a:r>
              <a:rPr lang="en-GB" dirty="0"/>
              <a:t>includes need to publish information on website regarding installation, use, maintenance and disposal, and detailed guarantee/warranty information including making clear any exclusions</a:t>
            </a:r>
          </a:p>
          <a:p>
            <a:pPr marL="628650" lvl="1" indent="-171450">
              <a:buFont typeface="Arial" panose="020B0604020202020204" pitchFamily="34" charset="0"/>
              <a:buChar char="•"/>
            </a:pPr>
            <a:r>
              <a:rPr lang="en-GB" u="sng" dirty="0"/>
              <a:t>Support and Competence </a:t>
            </a:r>
            <a:r>
              <a:rPr lang="en-GB" dirty="0"/>
              <a:t>ensure technical helpline details are on website and that there is a competency process in place for ALL involved with product information</a:t>
            </a:r>
          </a:p>
          <a:p>
            <a:pPr marL="171450" lvl="0" indent="-171450">
              <a:buFont typeface="Arial" panose="020B0604020202020204" pitchFamily="34" charset="0"/>
              <a:buChar char="•"/>
            </a:pPr>
            <a:r>
              <a:rPr lang="en-GB" dirty="0"/>
              <a:t>The Code and its verification process address the finds of Dame Judith Hackitt’s Report and we anticipate that CCPI product verification will help meet compliance with anticipated regulation</a:t>
            </a:r>
          </a:p>
        </p:txBody>
      </p:sp>
      <p:sp>
        <p:nvSpPr>
          <p:cNvPr id="4" name="Slide Number Placeholder 3"/>
          <p:cNvSpPr>
            <a:spLocks noGrp="1"/>
          </p:cNvSpPr>
          <p:nvPr>
            <p:ph type="sldNum" sz="quarter" idx="5"/>
          </p:nvPr>
        </p:nvSpPr>
        <p:spPr/>
        <p:txBody>
          <a:bodyPr/>
          <a:lstStyle/>
          <a:p>
            <a:fld id="{D6CA82C8-901F-4BB0-8F7F-60D3659C7E41}" type="slidenum">
              <a:rPr lang="en-GB" smtClean="0"/>
              <a:t>12</a:t>
            </a:fld>
            <a:endParaRPr lang="en-GB"/>
          </a:p>
        </p:txBody>
      </p:sp>
    </p:spTree>
    <p:extLst>
      <p:ext uri="{BB962C8B-B14F-4D97-AF65-F5344CB8AC3E}">
        <p14:creationId xmlns:p14="http://schemas.microsoft.com/office/powerpoint/2010/main" val="11718463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5"/>
          </p:nvPr>
        </p:nvSpPr>
        <p:spPr/>
        <p:txBody>
          <a:bodyPr/>
          <a:lstStyle/>
          <a:p>
            <a:pPr>
              <a:defRPr/>
            </a:pPr>
            <a:fld id="{2873C3D9-5942-4763-B870-EB5D48F551C9}" type="slidenum">
              <a:rPr lang="en-US" altLang="en-US" smtClean="0">
                <a:solidFill>
                  <a:srgbClr val="000000"/>
                </a:solidFill>
              </a:rPr>
              <a:pPr>
                <a:defRPr/>
              </a:pPr>
              <a:t>13</a:t>
            </a:fld>
            <a:endParaRPr lang="en-US" altLang="en-US">
              <a:solidFill>
                <a:srgbClr val="000000"/>
              </a:solidFill>
            </a:endParaRPr>
          </a:p>
        </p:txBody>
      </p:sp>
    </p:spTree>
    <p:extLst>
      <p:ext uri="{BB962C8B-B14F-4D97-AF65-F5344CB8AC3E}">
        <p14:creationId xmlns:p14="http://schemas.microsoft.com/office/powerpoint/2010/main" val="7468463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6CA82C8-901F-4BB0-8F7F-60D3659C7E41}" type="slidenum">
              <a:rPr lang="en-GB" smtClean="0"/>
              <a:t>17</a:t>
            </a:fld>
            <a:endParaRPr lang="en-GB"/>
          </a:p>
        </p:txBody>
      </p:sp>
    </p:spTree>
    <p:extLst>
      <p:ext uri="{BB962C8B-B14F-4D97-AF65-F5344CB8AC3E}">
        <p14:creationId xmlns:p14="http://schemas.microsoft.com/office/powerpoint/2010/main" val="73152388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bg>
      <p:bgPr>
        <a:blipFill dpi="0" rotWithShape="1">
          <a:blip r:embed="rId2">
            <a:lum/>
          </a:blip>
          <a:srcRect/>
          <a:stretch>
            <a:fillRect t="-10000" b="-10000"/>
          </a:stretch>
        </a:blip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0754BBA5-49D1-4F42-9B7C-FF35594FE812}"/>
              </a:ext>
            </a:extLst>
          </p:cNvPr>
          <p:cNvSpPr>
            <a:spLocks noGrp="1"/>
          </p:cNvSpPr>
          <p:nvPr>
            <p:ph type="title"/>
          </p:nvPr>
        </p:nvSpPr>
        <p:spPr>
          <a:xfrm>
            <a:off x="1152529" y="2927205"/>
            <a:ext cx="9886942" cy="1003589"/>
          </a:xfrm>
          <a:prstGeom prst="rect">
            <a:avLst/>
          </a:prstGeom>
          <a:ln w="38100">
            <a:noFill/>
          </a:ln>
        </p:spPr>
        <p:txBody>
          <a:bodyPr>
            <a:noAutofit/>
          </a:bodyPr>
          <a:lstStyle>
            <a:lvl1pPr algn="ctr">
              <a:defRPr sz="7200" b="1">
                <a:solidFill>
                  <a:srgbClr val="FFBE00"/>
                </a:solidFill>
                <a:latin typeface="Source Sans Pro SemiBold" panose="020B0604020202020204" pitchFamily="34" charset="0"/>
                <a:cs typeface="Aharoni" panose="020B0604020202020204" pitchFamily="2" charset="-79"/>
              </a:defRPr>
            </a:lvl1pPr>
          </a:lstStyle>
          <a:p>
            <a:endParaRPr lang="en-GB" dirty="0"/>
          </a:p>
        </p:txBody>
      </p:sp>
      <p:cxnSp>
        <p:nvCxnSpPr>
          <p:cNvPr id="3" name="Straight Connector 2">
            <a:extLst>
              <a:ext uri="{FF2B5EF4-FFF2-40B4-BE49-F238E27FC236}">
                <a16:creationId xmlns:a16="http://schemas.microsoft.com/office/drawing/2014/main" id="{CE1F64B6-5F9B-42EB-9A10-C706F47B6662}"/>
              </a:ext>
            </a:extLst>
          </p:cNvPr>
          <p:cNvCxnSpPr/>
          <p:nvPr userDrawn="1"/>
        </p:nvCxnSpPr>
        <p:spPr>
          <a:xfrm>
            <a:off x="1320800" y="2032000"/>
            <a:ext cx="9718671" cy="0"/>
          </a:xfrm>
          <a:prstGeom prst="line">
            <a:avLst/>
          </a:prstGeom>
          <a:ln w="57150">
            <a:solidFill>
              <a:srgbClr val="FFBE00"/>
            </a:solidFill>
          </a:ln>
        </p:spPr>
        <p:style>
          <a:lnRef idx="1">
            <a:schemeClr val="accent4"/>
          </a:lnRef>
          <a:fillRef idx="0">
            <a:schemeClr val="accent4"/>
          </a:fillRef>
          <a:effectRef idx="0">
            <a:schemeClr val="accent4"/>
          </a:effectRef>
          <a:fontRef idx="minor">
            <a:schemeClr val="tx1"/>
          </a:fontRef>
        </p:style>
      </p:cxnSp>
      <p:cxnSp>
        <p:nvCxnSpPr>
          <p:cNvPr id="8" name="Straight Connector 7">
            <a:extLst>
              <a:ext uri="{FF2B5EF4-FFF2-40B4-BE49-F238E27FC236}">
                <a16:creationId xmlns:a16="http://schemas.microsoft.com/office/drawing/2014/main" id="{B82B9611-8294-4B92-A40F-059DA72719E7}"/>
              </a:ext>
            </a:extLst>
          </p:cNvPr>
          <p:cNvCxnSpPr/>
          <p:nvPr userDrawn="1"/>
        </p:nvCxnSpPr>
        <p:spPr>
          <a:xfrm>
            <a:off x="1320800" y="4663439"/>
            <a:ext cx="9718671" cy="0"/>
          </a:xfrm>
          <a:prstGeom prst="line">
            <a:avLst/>
          </a:prstGeom>
          <a:ln w="57150">
            <a:solidFill>
              <a:srgbClr val="FFBE00"/>
            </a:solidFill>
          </a:ln>
        </p:spPr>
        <p:style>
          <a:lnRef idx="1">
            <a:schemeClr val="accent4"/>
          </a:lnRef>
          <a:fillRef idx="0">
            <a:schemeClr val="accent4"/>
          </a:fillRef>
          <a:effectRef idx="0">
            <a:schemeClr val="accent4"/>
          </a:effectRef>
          <a:fontRef idx="minor">
            <a:schemeClr val="tx1"/>
          </a:fontRef>
        </p:style>
      </p:cxnSp>
      <p:sp>
        <p:nvSpPr>
          <p:cNvPr id="2" name="Slide Number Placeholder 1">
            <a:extLst>
              <a:ext uri="{FF2B5EF4-FFF2-40B4-BE49-F238E27FC236}">
                <a16:creationId xmlns:a16="http://schemas.microsoft.com/office/drawing/2014/main" id="{83BDE20C-A72D-456F-999F-B05DB3659E2C}"/>
              </a:ext>
            </a:extLst>
          </p:cNvPr>
          <p:cNvSpPr>
            <a:spLocks noGrp="1"/>
          </p:cNvSpPr>
          <p:nvPr>
            <p:ph type="sldNum" sz="quarter" idx="10"/>
          </p:nvPr>
        </p:nvSpPr>
        <p:spPr>
          <a:xfrm>
            <a:off x="11486805" y="6412638"/>
            <a:ext cx="705195" cy="445362"/>
          </a:xfrm>
        </p:spPr>
        <p:txBody>
          <a:bodyPr/>
          <a:lstStyle/>
          <a:p>
            <a:fld id="{2E3709C0-DF2F-4AD5-8C71-AA48240F0E56}" type="slidenum">
              <a:rPr lang="en-GB" smtClean="0"/>
              <a:t>‹#›</a:t>
            </a:fld>
            <a:endParaRPr lang="en-GB"/>
          </a:p>
        </p:txBody>
      </p:sp>
      <p:pic>
        <p:nvPicPr>
          <p:cNvPr id="5" name="Picture 4" descr="A picture containing text, clipart&#10;&#10;Description automatically generated">
            <a:extLst>
              <a:ext uri="{FF2B5EF4-FFF2-40B4-BE49-F238E27FC236}">
                <a16:creationId xmlns:a16="http://schemas.microsoft.com/office/drawing/2014/main" id="{11B4F3CC-B504-601E-545A-7B1F71918572}"/>
              </a:ext>
            </a:extLst>
          </p:cNvPr>
          <p:cNvPicPr>
            <a:picLocks noChangeAspect="1"/>
          </p:cNvPicPr>
          <p:nvPr userDrawn="1"/>
        </p:nvPicPr>
        <p:blipFill>
          <a:blip r:embed="rId3"/>
          <a:stretch>
            <a:fillRect/>
          </a:stretch>
        </p:blipFill>
        <p:spPr>
          <a:xfrm>
            <a:off x="8893014" y="245420"/>
            <a:ext cx="2946388" cy="891376"/>
          </a:xfrm>
          <a:prstGeom prst="rect">
            <a:avLst/>
          </a:prstGeom>
        </p:spPr>
      </p:pic>
    </p:spTree>
    <p:extLst>
      <p:ext uri="{BB962C8B-B14F-4D97-AF65-F5344CB8AC3E}">
        <p14:creationId xmlns:p14="http://schemas.microsoft.com/office/powerpoint/2010/main" val="15186823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9CBCDC-DBF6-4227-8DCE-31B6C7B012C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D92732FC-2A70-4970-8AD1-61D5F2452C4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67D2E46D-9020-458F-A541-A45831627DA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4DAAB24-B723-4321-A58B-402B2F081004}"/>
              </a:ext>
            </a:extLst>
          </p:cNvPr>
          <p:cNvSpPr>
            <a:spLocks noGrp="1"/>
          </p:cNvSpPr>
          <p:nvPr>
            <p:ph type="dt" sz="half" idx="10"/>
          </p:nvPr>
        </p:nvSpPr>
        <p:spPr/>
        <p:txBody>
          <a:bodyPr/>
          <a:lstStyle/>
          <a:p>
            <a:fld id="{B14880D3-185A-4C29-88CA-C9BCB6216926}" type="datetimeFigureOut">
              <a:rPr lang="en-GB" smtClean="0"/>
              <a:t>23/04/2026</a:t>
            </a:fld>
            <a:endParaRPr lang="en-GB"/>
          </a:p>
        </p:txBody>
      </p:sp>
      <p:sp>
        <p:nvSpPr>
          <p:cNvPr id="6" name="Footer Placeholder 5">
            <a:extLst>
              <a:ext uri="{FF2B5EF4-FFF2-40B4-BE49-F238E27FC236}">
                <a16:creationId xmlns:a16="http://schemas.microsoft.com/office/drawing/2014/main" id="{933A12D1-E966-4453-8AA2-073A44B8418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42BDA29-C955-400B-8A16-2857ABA28595}"/>
              </a:ext>
            </a:extLst>
          </p:cNvPr>
          <p:cNvSpPr>
            <a:spLocks noGrp="1"/>
          </p:cNvSpPr>
          <p:nvPr>
            <p:ph type="sldNum" sz="quarter" idx="12"/>
          </p:nvPr>
        </p:nvSpPr>
        <p:spPr/>
        <p:txBody>
          <a:bodyPr/>
          <a:lstStyle/>
          <a:p>
            <a:fld id="{161276B0-9BAA-4C49-976A-C616EFDA67F2}" type="slidenum">
              <a:rPr lang="en-GB" smtClean="0"/>
              <a:t>‹#›</a:t>
            </a:fld>
            <a:endParaRPr lang="en-GB"/>
          </a:p>
        </p:txBody>
      </p:sp>
    </p:spTree>
    <p:extLst>
      <p:ext uri="{BB962C8B-B14F-4D97-AF65-F5344CB8AC3E}">
        <p14:creationId xmlns:p14="http://schemas.microsoft.com/office/powerpoint/2010/main" val="1705716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D51F7A-3F44-4C88-810E-AFC953C8CA62}"/>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B451465-011F-462D-BD46-871FCBD32A4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05FA7AE-2BA5-4EE0-8976-19EAEF68F433}"/>
              </a:ext>
            </a:extLst>
          </p:cNvPr>
          <p:cNvSpPr>
            <a:spLocks noGrp="1"/>
          </p:cNvSpPr>
          <p:nvPr>
            <p:ph type="dt" sz="half" idx="10"/>
          </p:nvPr>
        </p:nvSpPr>
        <p:spPr/>
        <p:txBody>
          <a:bodyPr/>
          <a:lstStyle/>
          <a:p>
            <a:fld id="{B14880D3-185A-4C29-88CA-C9BCB6216926}" type="datetimeFigureOut">
              <a:rPr lang="en-GB" smtClean="0"/>
              <a:t>23/04/2026</a:t>
            </a:fld>
            <a:endParaRPr lang="en-GB"/>
          </a:p>
        </p:txBody>
      </p:sp>
      <p:sp>
        <p:nvSpPr>
          <p:cNvPr id="5" name="Footer Placeholder 4">
            <a:extLst>
              <a:ext uri="{FF2B5EF4-FFF2-40B4-BE49-F238E27FC236}">
                <a16:creationId xmlns:a16="http://schemas.microsoft.com/office/drawing/2014/main" id="{FDF8C3CA-A44C-433B-A804-0215809A3AD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42D9551-8E77-48FA-B292-019B2A3D9843}"/>
              </a:ext>
            </a:extLst>
          </p:cNvPr>
          <p:cNvSpPr>
            <a:spLocks noGrp="1"/>
          </p:cNvSpPr>
          <p:nvPr>
            <p:ph type="sldNum" sz="quarter" idx="12"/>
          </p:nvPr>
        </p:nvSpPr>
        <p:spPr/>
        <p:txBody>
          <a:bodyPr/>
          <a:lstStyle/>
          <a:p>
            <a:fld id="{161276B0-9BAA-4C49-976A-C616EFDA67F2}" type="slidenum">
              <a:rPr lang="en-GB" smtClean="0"/>
              <a:t>‹#›</a:t>
            </a:fld>
            <a:endParaRPr lang="en-GB"/>
          </a:p>
        </p:txBody>
      </p:sp>
    </p:spTree>
    <p:extLst>
      <p:ext uri="{BB962C8B-B14F-4D97-AF65-F5344CB8AC3E}">
        <p14:creationId xmlns:p14="http://schemas.microsoft.com/office/powerpoint/2010/main" val="41083390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AB24199-3CBB-47E7-9BC4-716F01C057E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A571C8B-D69F-470C-B85B-59F06CE8D66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F97467C-126E-4A63-B63B-DB23065D1257}"/>
              </a:ext>
            </a:extLst>
          </p:cNvPr>
          <p:cNvSpPr>
            <a:spLocks noGrp="1"/>
          </p:cNvSpPr>
          <p:nvPr>
            <p:ph type="dt" sz="half" idx="10"/>
          </p:nvPr>
        </p:nvSpPr>
        <p:spPr/>
        <p:txBody>
          <a:bodyPr/>
          <a:lstStyle/>
          <a:p>
            <a:fld id="{B14880D3-185A-4C29-88CA-C9BCB6216926}" type="datetimeFigureOut">
              <a:rPr lang="en-GB" smtClean="0"/>
              <a:t>23/04/2026</a:t>
            </a:fld>
            <a:endParaRPr lang="en-GB"/>
          </a:p>
        </p:txBody>
      </p:sp>
      <p:sp>
        <p:nvSpPr>
          <p:cNvPr id="5" name="Footer Placeholder 4">
            <a:extLst>
              <a:ext uri="{FF2B5EF4-FFF2-40B4-BE49-F238E27FC236}">
                <a16:creationId xmlns:a16="http://schemas.microsoft.com/office/drawing/2014/main" id="{193E1E56-3A51-47E9-9DB0-5ADC7724BBC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BD614EB-00EA-4370-BE4A-996A99353124}"/>
              </a:ext>
            </a:extLst>
          </p:cNvPr>
          <p:cNvSpPr>
            <a:spLocks noGrp="1"/>
          </p:cNvSpPr>
          <p:nvPr>
            <p:ph type="sldNum" sz="quarter" idx="12"/>
          </p:nvPr>
        </p:nvSpPr>
        <p:spPr/>
        <p:txBody>
          <a:bodyPr/>
          <a:lstStyle/>
          <a:p>
            <a:fld id="{161276B0-9BAA-4C49-976A-C616EFDA67F2}" type="slidenum">
              <a:rPr lang="en-GB" smtClean="0"/>
              <a:t>‹#›</a:t>
            </a:fld>
            <a:endParaRPr lang="en-GB"/>
          </a:p>
        </p:txBody>
      </p:sp>
    </p:spTree>
    <p:extLst>
      <p:ext uri="{BB962C8B-B14F-4D97-AF65-F5344CB8AC3E}">
        <p14:creationId xmlns:p14="http://schemas.microsoft.com/office/powerpoint/2010/main" val="30074471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27051" y="1400783"/>
            <a:ext cx="5080000" cy="4695217"/>
          </a:xfrm>
        </p:spPr>
        <p:txBody>
          <a:bodyPr/>
          <a:lstStyle>
            <a:lvl1pPr>
              <a:defRPr sz="1600"/>
            </a:lvl1pPr>
            <a:lvl2pPr>
              <a:defRPr sz="1400"/>
            </a:lvl2pPr>
            <a:lvl3pPr>
              <a:defRPr sz="1200"/>
            </a:lvl3pPr>
            <a:lvl4pPr>
              <a:defRPr sz="1200"/>
            </a:lvl4pPr>
            <a:lvl5pPr>
              <a:defRPr sz="11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411608" y="1379795"/>
            <a:ext cx="5080000" cy="4695217"/>
          </a:xfrm>
        </p:spPr>
        <p:txBody>
          <a:bodyPr/>
          <a:lstStyle>
            <a:lvl1pPr>
              <a:defRPr sz="1600"/>
            </a:lvl1pPr>
            <a:lvl2pPr>
              <a:defRPr sz="1400"/>
            </a:lvl2pPr>
            <a:lvl3pPr>
              <a:defRPr sz="1200"/>
            </a:lvl3pPr>
            <a:lvl4pPr>
              <a:defRPr sz="1200"/>
            </a:lvl4pPr>
            <a:lvl5pPr>
              <a:defRPr sz="11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Title 1">
            <a:extLst>
              <a:ext uri="{FF2B5EF4-FFF2-40B4-BE49-F238E27FC236}">
                <a16:creationId xmlns:a16="http://schemas.microsoft.com/office/drawing/2014/main" id="{C2F1EF48-9066-4659-9AA9-275C9062CDA8}"/>
              </a:ext>
            </a:extLst>
          </p:cNvPr>
          <p:cNvSpPr>
            <a:spLocks noGrp="1"/>
          </p:cNvSpPr>
          <p:nvPr>
            <p:ph type="title"/>
          </p:nvPr>
        </p:nvSpPr>
        <p:spPr>
          <a:xfrm>
            <a:off x="527051" y="551395"/>
            <a:ext cx="10309562" cy="615923"/>
          </a:xfrm>
        </p:spPr>
        <p:txBody>
          <a:bodyPr/>
          <a:lstStyle/>
          <a:p>
            <a:r>
              <a:rPr lang="en-US"/>
              <a:t>Click to edit Master title style</a:t>
            </a:r>
            <a:endParaRPr lang="en-GB"/>
          </a:p>
        </p:txBody>
      </p:sp>
      <p:sp>
        <p:nvSpPr>
          <p:cNvPr id="11" name="TextBox 10">
            <a:extLst>
              <a:ext uri="{FF2B5EF4-FFF2-40B4-BE49-F238E27FC236}">
                <a16:creationId xmlns:a16="http://schemas.microsoft.com/office/drawing/2014/main" id="{25C06B9C-5A42-488D-92EA-202E3515429D}"/>
              </a:ext>
            </a:extLst>
          </p:cNvPr>
          <p:cNvSpPr txBox="1"/>
          <p:nvPr userDrawn="1"/>
        </p:nvSpPr>
        <p:spPr>
          <a:xfrm>
            <a:off x="11265211" y="6388220"/>
            <a:ext cx="325730" cy="230832"/>
          </a:xfrm>
          <a:prstGeom prst="rect">
            <a:avLst/>
          </a:prstGeom>
          <a:noFill/>
        </p:spPr>
        <p:txBody>
          <a:bodyPr wrap="none" rtlCol="0" anchor="ctr" anchorCtr="1">
            <a:spAutoFit/>
          </a:bodyPr>
          <a:lstStyle/>
          <a:p>
            <a:fld id="{95F8357B-2817-4434-AA1C-34FE5AB07F3F}" type="slidenum">
              <a:rPr lang="en-GB" sz="900" smtClean="0">
                <a:solidFill>
                  <a:srgbClr val="683654"/>
                </a:solidFill>
              </a:rPr>
              <a:t>‹#›</a:t>
            </a:fld>
            <a:endParaRPr lang="en-GB" sz="900">
              <a:solidFill>
                <a:srgbClr val="683654"/>
              </a:solidFill>
            </a:endParaRPr>
          </a:p>
        </p:txBody>
      </p:sp>
      <p:cxnSp>
        <p:nvCxnSpPr>
          <p:cNvPr id="13" name="Straight Connector 12">
            <a:extLst>
              <a:ext uri="{FF2B5EF4-FFF2-40B4-BE49-F238E27FC236}">
                <a16:creationId xmlns:a16="http://schemas.microsoft.com/office/drawing/2014/main" id="{FD39E007-49B2-4314-9BC4-287816538020}"/>
              </a:ext>
            </a:extLst>
          </p:cNvPr>
          <p:cNvCxnSpPr>
            <a:cxnSpLocks/>
          </p:cNvCxnSpPr>
          <p:nvPr userDrawn="1"/>
        </p:nvCxnSpPr>
        <p:spPr bwMode="auto">
          <a:xfrm>
            <a:off x="0" y="6243782"/>
            <a:ext cx="12192000" cy="0"/>
          </a:xfrm>
          <a:prstGeom prst="line">
            <a:avLst/>
          </a:prstGeom>
          <a:solidFill>
            <a:schemeClr val="accent1"/>
          </a:solidFill>
          <a:ln w="38100" cap="flat" cmpd="sng" algn="ctr">
            <a:solidFill>
              <a:srgbClr val="683654"/>
            </a:solidFill>
            <a:prstDash val="solid"/>
            <a:round/>
            <a:headEnd type="none" w="med" len="med"/>
            <a:tailEnd type="none" w="med" len="med"/>
          </a:ln>
          <a:effectLst/>
        </p:spPr>
      </p:cxnSp>
    </p:spTree>
    <p:extLst>
      <p:ext uri="{BB962C8B-B14F-4D97-AF65-F5344CB8AC3E}">
        <p14:creationId xmlns:p14="http://schemas.microsoft.com/office/powerpoint/2010/main" val="9618573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527051" y="1352145"/>
            <a:ext cx="11039136" cy="4743855"/>
          </a:xfrm>
        </p:spPr>
        <p:txBody>
          <a:bodyPr/>
          <a:lstStyle>
            <a:lvl1pPr>
              <a:defRPr sz="2400">
                <a:latin typeface="Myriad Pro" pitchFamily="34" charset="0"/>
              </a:defRPr>
            </a:lvl1pPr>
            <a:lvl2pPr>
              <a:defRPr sz="2000">
                <a:latin typeface="Myriad Pro" pitchFamily="34" charset="0"/>
              </a:defRPr>
            </a:lvl2pPr>
            <a:lvl3pPr>
              <a:defRPr sz="2000">
                <a:latin typeface="Myriad Pro" pitchFamily="34" charset="0"/>
              </a:defRPr>
            </a:lvl3pPr>
            <a:lvl4pPr>
              <a:defRPr sz="1800">
                <a:latin typeface="Myriad Pro" pitchFamily="34" charset="0"/>
              </a:defRPr>
            </a:lvl4pPr>
            <a:lvl5pPr>
              <a:defRPr sz="1600">
                <a:latin typeface="Myriad Pro"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 name="Title 1">
            <a:extLst>
              <a:ext uri="{FF2B5EF4-FFF2-40B4-BE49-F238E27FC236}">
                <a16:creationId xmlns:a16="http://schemas.microsoft.com/office/drawing/2014/main" id="{13C8295D-956C-4DA6-BA30-7A26CD3F6A1F}"/>
              </a:ext>
            </a:extLst>
          </p:cNvPr>
          <p:cNvSpPr>
            <a:spLocks noGrp="1"/>
          </p:cNvSpPr>
          <p:nvPr>
            <p:ph type="title"/>
          </p:nvPr>
        </p:nvSpPr>
        <p:spPr/>
        <p:txBody>
          <a:bodyPr/>
          <a:lstStyle/>
          <a:p>
            <a:r>
              <a:rPr lang="en-US"/>
              <a:t>Click to edit Master title style</a:t>
            </a:r>
            <a:endParaRPr lang="en-GB"/>
          </a:p>
        </p:txBody>
      </p:sp>
      <p:sp>
        <p:nvSpPr>
          <p:cNvPr id="9" name="TextBox 8">
            <a:extLst>
              <a:ext uri="{FF2B5EF4-FFF2-40B4-BE49-F238E27FC236}">
                <a16:creationId xmlns:a16="http://schemas.microsoft.com/office/drawing/2014/main" id="{7F9DF9C9-6766-45A7-8181-9B32A1334315}"/>
              </a:ext>
            </a:extLst>
          </p:cNvPr>
          <p:cNvSpPr txBox="1"/>
          <p:nvPr userDrawn="1"/>
        </p:nvSpPr>
        <p:spPr>
          <a:xfrm>
            <a:off x="11265211" y="6388220"/>
            <a:ext cx="325730" cy="230832"/>
          </a:xfrm>
          <a:prstGeom prst="rect">
            <a:avLst/>
          </a:prstGeom>
          <a:noFill/>
        </p:spPr>
        <p:txBody>
          <a:bodyPr wrap="none" rtlCol="0" anchor="ctr" anchorCtr="1">
            <a:spAutoFit/>
          </a:bodyPr>
          <a:lstStyle/>
          <a:p>
            <a:fld id="{95F8357B-2817-4434-AA1C-34FE5AB07F3F}" type="slidenum">
              <a:rPr lang="en-GB" sz="900" smtClean="0">
                <a:solidFill>
                  <a:srgbClr val="683654"/>
                </a:solidFill>
              </a:rPr>
              <a:t>‹#›</a:t>
            </a:fld>
            <a:endParaRPr lang="en-GB" sz="900">
              <a:solidFill>
                <a:srgbClr val="683654"/>
              </a:solidFill>
            </a:endParaRPr>
          </a:p>
        </p:txBody>
      </p:sp>
      <p:cxnSp>
        <p:nvCxnSpPr>
          <p:cNvPr id="7" name="Straight Connector 6">
            <a:extLst>
              <a:ext uri="{FF2B5EF4-FFF2-40B4-BE49-F238E27FC236}">
                <a16:creationId xmlns:a16="http://schemas.microsoft.com/office/drawing/2014/main" id="{31C6BA6E-B288-4D40-A72B-517D177E0D3D}"/>
              </a:ext>
            </a:extLst>
          </p:cNvPr>
          <p:cNvCxnSpPr>
            <a:cxnSpLocks/>
          </p:cNvCxnSpPr>
          <p:nvPr userDrawn="1"/>
        </p:nvCxnSpPr>
        <p:spPr bwMode="auto">
          <a:xfrm>
            <a:off x="0" y="6243782"/>
            <a:ext cx="12192000" cy="0"/>
          </a:xfrm>
          <a:prstGeom prst="line">
            <a:avLst/>
          </a:prstGeom>
          <a:solidFill>
            <a:schemeClr val="accent1"/>
          </a:solidFill>
          <a:ln w="38100" cap="flat" cmpd="sng" algn="ctr">
            <a:solidFill>
              <a:srgbClr val="683654"/>
            </a:solidFill>
            <a:prstDash val="solid"/>
            <a:round/>
            <a:headEnd type="none" w="med" len="med"/>
            <a:tailEnd type="none" w="med" len="med"/>
          </a:ln>
          <a:effectLst/>
        </p:spPr>
      </p:cxnSp>
    </p:spTree>
    <p:extLst>
      <p:ext uri="{BB962C8B-B14F-4D97-AF65-F5344CB8AC3E}">
        <p14:creationId xmlns:p14="http://schemas.microsoft.com/office/powerpoint/2010/main" val="2141675009"/>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27051" y="1400783"/>
            <a:ext cx="5080000" cy="4695217"/>
          </a:xfrm>
        </p:spPr>
        <p:txBody>
          <a:bodyPr/>
          <a:lstStyle>
            <a:lvl1pPr>
              <a:defRPr sz="1600"/>
            </a:lvl1pPr>
            <a:lvl2pPr>
              <a:defRPr sz="1400"/>
            </a:lvl2pPr>
            <a:lvl3pPr>
              <a:defRPr sz="1200"/>
            </a:lvl3pPr>
            <a:lvl4pPr>
              <a:defRPr sz="1200"/>
            </a:lvl4pPr>
            <a:lvl5pPr>
              <a:defRPr sz="11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411608" y="1379795"/>
            <a:ext cx="5080000" cy="4695217"/>
          </a:xfrm>
        </p:spPr>
        <p:txBody>
          <a:bodyPr/>
          <a:lstStyle>
            <a:lvl1pPr>
              <a:defRPr sz="1600"/>
            </a:lvl1pPr>
            <a:lvl2pPr>
              <a:defRPr sz="1400"/>
            </a:lvl2pPr>
            <a:lvl3pPr>
              <a:defRPr sz="1200"/>
            </a:lvl3pPr>
            <a:lvl4pPr>
              <a:defRPr sz="1200"/>
            </a:lvl4pPr>
            <a:lvl5pPr>
              <a:defRPr sz="11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Title 1">
            <a:extLst>
              <a:ext uri="{FF2B5EF4-FFF2-40B4-BE49-F238E27FC236}">
                <a16:creationId xmlns:a16="http://schemas.microsoft.com/office/drawing/2014/main" id="{C2F1EF48-9066-4659-9AA9-275C9062CDA8}"/>
              </a:ext>
            </a:extLst>
          </p:cNvPr>
          <p:cNvSpPr>
            <a:spLocks noGrp="1"/>
          </p:cNvSpPr>
          <p:nvPr>
            <p:ph type="title"/>
          </p:nvPr>
        </p:nvSpPr>
        <p:spPr>
          <a:xfrm>
            <a:off x="527051" y="551395"/>
            <a:ext cx="10309562" cy="615923"/>
          </a:xfrm>
        </p:spPr>
        <p:txBody>
          <a:bodyPr/>
          <a:lstStyle/>
          <a:p>
            <a:r>
              <a:rPr lang="en-US"/>
              <a:t>Click to edit Master title style</a:t>
            </a:r>
            <a:endParaRPr lang="en-GB"/>
          </a:p>
        </p:txBody>
      </p:sp>
      <p:sp>
        <p:nvSpPr>
          <p:cNvPr id="11" name="TextBox 10">
            <a:extLst>
              <a:ext uri="{FF2B5EF4-FFF2-40B4-BE49-F238E27FC236}">
                <a16:creationId xmlns:a16="http://schemas.microsoft.com/office/drawing/2014/main" id="{25C06B9C-5A42-488D-92EA-202E3515429D}"/>
              </a:ext>
            </a:extLst>
          </p:cNvPr>
          <p:cNvSpPr txBox="1"/>
          <p:nvPr userDrawn="1"/>
        </p:nvSpPr>
        <p:spPr>
          <a:xfrm>
            <a:off x="11265211" y="6388220"/>
            <a:ext cx="325730" cy="230832"/>
          </a:xfrm>
          <a:prstGeom prst="rect">
            <a:avLst/>
          </a:prstGeom>
          <a:noFill/>
        </p:spPr>
        <p:txBody>
          <a:bodyPr wrap="none" rtlCol="0" anchor="ctr" anchorCtr="1">
            <a:spAutoFit/>
          </a:bodyPr>
          <a:lstStyle/>
          <a:p>
            <a:fld id="{95F8357B-2817-4434-AA1C-34FE5AB07F3F}" type="slidenum">
              <a:rPr lang="en-GB" sz="900" smtClean="0">
                <a:solidFill>
                  <a:srgbClr val="683654"/>
                </a:solidFill>
              </a:rPr>
              <a:t>‹#›</a:t>
            </a:fld>
            <a:endParaRPr lang="en-GB" sz="900">
              <a:solidFill>
                <a:srgbClr val="683654"/>
              </a:solidFill>
            </a:endParaRPr>
          </a:p>
        </p:txBody>
      </p:sp>
      <p:cxnSp>
        <p:nvCxnSpPr>
          <p:cNvPr id="13" name="Straight Connector 12">
            <a:extLst>
              <a:ext uri="{FF2B5EF4-FFF2-40B4-BE49-F238E27FC236}">
                <a16:creationId xmlns:a16="http://schemas.microsoft.com/office/drawing/2014/main" id="{FD39E007-49B2-4314-9BC4-287816538020}"/>
              </a:ext>
            </a:extLst>
          </p:cNvPr>
          <p:cNvCxnSpPr>
            <a:cxnSpLocks/>
          </p:cNvCxnSpPr>
          <p:nvPr userDrawn="1"/>
        </p:nvCxnSpPr>
        <p:spPr bwMode="auto">
          <a:xfrm>
            <a:off x="0" y="6243782"/>
            <a:ext cx="12192000" cy="0"/>
          </a:xfrm>
          <a:prstGeom prst="line">
            <a:avLst/>
          </a:prstGeom>
          <a:solidFill>
            <a:schemeClr val="accent1"/>
          </a:solidFill>
          <a:ln w="38100" cap="flat" cmpd="sng" algn="ctr">
            <a:solidFill>
              <a:srgbClr val="683654"/>
            </a:solidFill>
            <a:prstDash val="solid"/>
            <a:round/>
            <a:headEnd type="none" w="med" len="med"/>
            <a:tailEnd type="none" w="med" len="med"/>
          </a:ln>
          <a:effectLst/>
        </p:spPr>
      </p:cxnSp>
    </p:spTree>
    <p:extLst>
      <p:ext uri="{BB962C8B-B14F-4D97-AF65-F5344CB8AC3E}">
        <p14:creationId xmlns:p14="http://schemas.microsoft.com/office/powerpoint/2010/main" val="37212322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3392" y="1403160"/>
            <a:ext cx="5376597" cy="639762"/>
          </a:xfrm>
        </p:spPr>
        <p:txBody>
          <a:bodyPr anchor="ctr" anchorCtr="0"/>
          <a:lstStyle>
            <a:lvl1pPr marL="0" indent="0">
              <a:buNone/>
              <a:defRPr sz="1800" b="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98451"/>
            <a:ext cx="5386917" cy="3927711"/>
          </a:xfrm>
        </p:spPr>
        <p:txBody>
          <a:bodyPr/>
          <a:lstStyle>
            <a:lvl1pPr>
              <a:defRPr sz="1600"/>
            </a:lvl1pPr>
            <a:lvl2pPr>
              <a:defRPr sz="2400"/>
            </a:lvl2pPr>
            <a:lvl3pPr>
              <a:defRPr sz="2000"/>
            </a:lvl3pPr>
            <a:lvl4pPr>
              <a:defRPr sz="1800"/>
            </a:lvl4pPr>
            <a:lvl5pPr>
              <a:defRPr sz="1600"/>
            </a:lvl5pPr>
            <a:lvl6pPr>
              <a:defRPr sz="1600"/>
            </a:lvl6pPr>
            <a:lvl7pPr>
              <a:defRPr sz="1600"/>
            </a:lvl7pPr>
            <a:lvl8pPr>
              <a:defRPr sz="1600"/>
            </a:lvl8pPr>
            <a:lvl9pPr>
              <a:defRPr sz="1600"/>
            </a:lvl9pPr>
          </a:lstStyle>
          <a:p>
            <a:pPr lvl="0"/>
            <a:r>
              <a:rPr lang="en-GB"/>
              <a:t>Click to edit Master text styles</a:t>
            </a:r>
          </a:p>
          <a:p>
            <a:pPr lvl="1"/>
            <a:endParaRPr lang="en-US"/>
          </a:p>
        </p:txBody>
      </p:sp>
      <p:sp>
        <p:nvSpPr>
          <p:cNvPr id="5" name="Text Placeholder 4"/>
          <p:cNvSpPr>
            <a:spLocks noGrp="1"/>
          </p:cNvSpPr>
          <p:nvPr>
            <p:ph type="body" sz="quarter" idx="3"/>
          </p:nvPr>
        </p:nvSpPr>
        <p:spPr>
          <a:xfrm>
            <a:off x="6192012" y="1403160"/>
            <a:ext cx="5389033" cy="639762"/>
          </a:xfrm>
        </p:spPr>
        <p:txBody>
          <a:bodyPr anchor="ctr" anchorCtr="0"/>
          <a:lstStyle>
            <a:lvl1pPr marL="0" indent="0">
              <a:buNone/>
              <a:defRPr sz="1800" b="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98451"/>
            <a:ext cx="5389033" cy="3927711"/>
          </a:xfrm>
        </p:spPr>
        <p:txBody>
          <a:bodyPr/>
          <a:lstStyle>
            <a:lvl1pPr>
              <a:defRPr sz="1600"/>
            </a:lvl1pPr>
            <a:lvl2pPr>
              <a:defRPr sz="1600"/>
            </a:lvl2pPr>
            <a:lvl3pPr>
              <a:defRPr sz="2000"/>
            </a:lvl3pPr>
            <a:lvl4pPr>
              <a:defRPr sz="1800"/>
            </a:lvl4pPr>
            <a:lvl5pPr>
              <a:defRPr sz="1600"/>
            </a:lvl5pPr>
            <a:lvl6pPr>
              <a:defRPr sz="1600"/>
            </a:lvl6pPr>
            <a:lvl7pPr>
              <a:defRPr sz="1600"/>
            </a:lvl7pPr>
            <a:lvl8pPr>
              <a:defRPr sz="1600"/>
            </a:lvl8pPr>
            <a:lvl9pPr>
              <a:defRPr sz="1600"/>
            </a:lvl9pPr>
          </a:lstStyle>
          <a:p>
            <a:pPr lvl="0"/>
            <a:r>
              <a:rPr lang="en-GB"/>
              <a:t>Click to edit Master text styles</a:t>
            </a:r>
          </a:p>
          <a:p>
            <a:pPr lvl="1"/>
            <a:endParaRPr lang="en-US"/>
          </a:p>
        </p:txBody>
      </p:sp>
      <p:sp>
        <p:nvSpPr>
          <p:cNvPr id="9" name="Title 1">
            <a:extLst>
              <a:ext uri="{FF2B5EF4-FFF2-40B4-BE49-F238E27FC236}">
                <a16:creationId xmlns:a16="http://schemas.microsoft.com/office/drawing/2014/main" id="{A970D5E1-D9C7-4AAF-A784-C660F141ABAF}"/>
              </a:ext>
            </a:extLst>
          </p:cNvPr>
          <p:cNvSpPr>
            <a:spLocks noGrp="1"/>
          </p:cNvSpPr>
          <p:nvPr>
            <p:ph type="title"/>
          </p:nvPr>
        </p:nvSpPr>
        <p:spPr>
          <a:xfrm>
            <a:off x="527051" y="551395"/>
            <a:ext cx="10309562" cy="615923"/>
          </a:xfrm>
        </p:spPr>
        <p:txBody>
          <a:bodyPr/>
          <a:lstStyle/>
          <a:p>
            <a:r>
              <a:rPr lang="en-US"/>
              <a:t>Click to edit Master title style</a:t>
            </a:r>
            <a:endParaRPr lang="en-GB"/>
          </a:p>
        </p:txBody>
      </p:sp>
      <p:sp>
        <p:nvSpPr>
          <p:cNvPr id="13" name="TextBox 12">
            <a:extLst>
              <a:ext uri="{FF2B5EF4-FFF2-40B4-BE49-F238E27FC236}">
                <a16:creationId xmlns:a16="http://schemas.microsoft.com/office/drawing/2014/main" id="{702F7316-C8F2-4587-ABDE-55A505A6E02E}"/>
              </a:ext>
            </a:extLst>
          </p:cNvPr>
          <p:cNvSpPr txBox="1"/>
          <p:nvPr userDrawn="1"/>
        </p:nvSpPr>
        <p:spPr>
          <a:xfrm>
            <a:off x="11265211" y="6388220"/>
            <a:ext cx="325730" cy="230832"/>
          </a:xfrm>
          <a:prstGeom prst="rect">
            <a:avLst/>
          </a:prstGeom>
          <a:noFill/>
        </p:spPr>
        <p:txBody>
          <a:bodyPr wrap="none" rtlCol="0" anchor="ctr" anchorCtr="1">
            <a:spAutoFit/>
          </a:bodyPr>
          <a:lstStyle/>
          <a:p>
            <a:fld id="{95F8357B-2817-4434-AA1C-34FE5AB07F3F}" type="slidenum">
              <a:rPr lang="en-GB" sz="900" smtClean="0">
                <a:solidFill>
                  <a:srgbClr val="683654"/>
                </a:solidFill>
              </a:rPr>
              <a:t>‹#›</a:t>
            </a:fld>
            <a:endParaRPr lang="en-GB" sz="900">
              <a:solidFill>
                <a:srgbClr val="683654"/>
              </a:solidFill>
            </a:endParaRPr>
          </a:p>
        </p:txBody>
      </p:sp>
      <p:cxnSp>
        <p:nvCxnSpPr>
          <p:cNvPr id="15" name="Straight Connector 14">
            <a:extLst>
              <a:ext uri="{FF2B5EF4-FFF2-40B4-BE49-F238E27FC236}">
                <a16:creationId xmlns:a16="http://schemas.microsoft.com/office/drawing/2014/main" id="{904A493C-39BB-4BDD-8AA7-2B83839891E3}"/>
              </a:ext>
            </a:extLst>
          </p:cNvPr>
          <p:cNvCxnSpPr>
            <a:cxnSpLocks/>
          </p:cNvCxnSpPr>
          <p:nvPr userDrawn="1"/>
        </p:nvCxnSpPr>
        <p:spPr bwMode="auto">
          <a:xfrm>
            <a:off x="0" y="6243782"/>
            <a:ext cx="12192000" cy="0"/>
          </a:xfrm>
          <a:prstGeom prst="line">
            <a:avLst/>
          </a:prstGeom>
          <a:solidFill>
            <a:schemeClr val="accent1"/>
          </a:solidFill>
          <a:ln w="38100" cap="flat" cmpd="sng" algn="ctr">
            <a:solidFill>
              <a:srgbClr val="683654"/>
            </a:solidFill>
            <a:prstDash val="solid"/>
            <a:round/>
            <a:headEnd type="none" w="med" len="med"/>
            <a:tailEnd type="none" w="med" len="med"/>
          </a:ln>
          <a:effectLst/>
        </p:spPr>
      </p:cxnSp>
    </p:spTree>
    <p:extLst>
      <p:ext uri="{BB962C8B-B14F-4D97-AF65-F5344CB8AC3E}">
        <p14:creationId xmlns:p14="http://schemas.microsoft.com/office/powerpoint/2010/main" val="28927412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41D8F75F-5B73-4D58-B3F0-07734C8F6B7B}"/>
              </a:ext>
            </a:extLst>
          </p:cNvPr>
          <p:cNvSpPr>
            <a:spLocks noGrp="1"/>
          </p:cNvSpPr>
          <p:nvPr>
            <p:ph type="title"/>
          </p:nvPr>
        </p:nvSpPr>
        <p:spPr>
          <a:xfrm>
            <a:off x="527051" y="551395"/>
            <a:ext cx="10309562" cy="615923"/>
          </a:xfrm>
        </p:spPr>
        <p:txBody>
          <a:bodyPr/>
          <a:lstStyle/>
          <a:p>
            <a:r>
              <a:rPr lang="en-US"/>
              <a:t>Click to edit Master title style</a:t>
            </a:r>
            <a:endParaRPr lang="en-GB"/>
          </a:p>
        </p:txBody>
      </p:sp>
      <p:sp>
        <p:nvSpPr>
          <p:cNvPr id="8" name="TextBox 7">
            <a:extLst>
              <a:ext uri="{FF2B5EF4-FFF2-40B4-BE49-F238E27FC236}">
                <a16:creationId xmlns:a16="http://schemas.microsoft.com/office/drawing/2014/main" id="{44F8F00D-24A5-479B-A54A-3A40DC372B6D}"/>
              </a:ext>
            </a:extLst>
          </p:cNvPr>
          <p:cNvSpPr txBox="1"/>
          <p:nvPr userDrawn="1"/>
        </p:nvSpPr>
        <p:spPr>
          <a:xfrm>
            <a:off x="11265211" y="6388220"/>
            <a:ext cx="325730" cy="230832"/>
          </a:xfrm>
          <a:prstGeom prst="rect">
            <a:avLst/>
          </a:prstGeom>
          <a:noFill/>
        </p:spPr>
        <p:txBody>
          <a:bodyPr wrap="none" rtlCol="0" anchor="ctr" anchorCtr="1">
            <a:spAutoFit/>
          </a:bodyPr>
          <a:lstStyle/>
          <a:p>
            <a:fld id="{95F8357B-2817-4434-AA1C-34FE5AB07F3F}" type="slidenum">
              <a:rPr lang="en-GB" sz="900" smtClean="0">
                <a:solidFill>
                  <a:srgbClr val="683654"/>
                </a:solidFill>
              </a:rPr>
              <a:t>‹#›</a:t>
            </a:fld>
            <a:endParaRPr lang="en-GB" sz="900">
              <a:solidFill>
                <a:srgbClr val="683654"/>
              </a:solidFill>
            </a:endParaRPr>
          </a:p>
        </p:txBody>
      </p:sp>
      <p:cxnSp>
        <p:nvCxnSpPr>
          <p:cNvPr id="10" name="Straight Connector 9">
            <a:extLst>
              <a:ext uri="{FF2B5EF4-FFF2-40B4-BE49-F238E27FC236}">
                <a16:creationId xmlns:a16="http://schemas.microsoft.com/office/drawing/2014/main" id="{11781A30-3349-4B63-999A-95A0D5044816}"/>
              </a:ext>
            </a:extLst>
          </p:cNvPr>
          <p:cNvCxnSpPr>
            <a:cxnSpLocks/>
          </p:cNvCxnSpPr>
          <p:nvPr userDrawn="1"/>
        </p:nvCxnSpPr>
        <p:spPr bwMode="auto">
          <a:xfrm>
            <a:off x="0" y="6243782"/>
            <a:ext cx="12192000" cy="0"/>
          </a:xfrm>
          <a:prstGeom prst="line">
            <a:avLst/>
          </a:prstGeom>
          <a:solidFill>
            <a:schemeClr val="accent1"/>
          </a:solidFill>
          <a:ln w="38100" cap="flat" cmpd="sng" algn="ctr">
            <a:solidFill>
              <a:srgbClr val="683654"/>
            </a:solidFill>
            <a:prstDash val="solid"/>
            <a:round/>
            <a:headEnd type="none" w="med" len="med"/>
            <a:tailEnd type="none" w="med" len="med"/>
          </a:ln>
          <a:effectLst/>
        </p:spPr>
      </p:cxnSp>
    </p:spTree>
    <p:extLst>
      <p:ext uri="{BB962C8B-B14F-4D97-AF65-F5344CB8AC3E}">
        <p14:creationId xmlns:p14="http://schemas.microsoft.com/office/powerpoint/2010/main" val="40376654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4766733" y="1556793"/>
            <a:ext cx="6815667" cy="4569371"/>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09601" y="1556793"/>
            <a:ext cx="4011084" cy="456937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Title 1"/>
          <p:cNvSpPr>
            <a:spLocks noGrp="1"/>
          </p:cNvSpPr>
          <p:nvPr>
            <p:ph type="title"/>
          </p:nvPr>
        </p:nvSpPr>
        <p:spPr>
          <a:xfrm>
            <a:off x="335360" y="548680"/>
            <a:ext cx="9025003" cy="720080"/>
          </a:xfrm>
          <a:prstGeom prst="rect">
            <a:avLst/>
          </a:prstGeom>
        </p:spPr>
        <p:txBody>
          <a:bodyPr/>
          <a:lstStyle>
            <a:lvl1pPr algn="l">
              <a:defRPr sz="3200">
                <a:solidFill>
                  <a:schemeClr val="bg1"/>
                </a:solidFill>
                <a:latin typeface="Myriad Pro" pitchFamily="34" charset="0"/>
              </a:defRPr>
            </a:lvl1pPr>
          </a:lstStyle>
          <a:p>
            <a:r>
              <a:rPr lang="en-GB"/>
              <a:t>Click to edit Master title style</a:t>
            </a:r>
            <a:endParaRPr lang="en-US"/>
          </a:p>
        </p:txBody>
      </p:sp>
      <p:sp>
        <p:nvSpPr>
          <p:cNvPr id="8" name="TextBox 7">
            <a:extLst>
              <a:ext uri="{FF2B5EF4-FFF2-40B4-BE49-F238E27FC236}">
                <a16:creationId xmlns:a16="http://schemas.microsoft.com/office/drawing/2014/main" id="{8C33B28D-AFA9-4E00-9235-7DDEC10900E0}"/>
              </a:ext>
            </a:extLst>
          </p:cNvPr>
          <p:cNvSpPr txBox="1"/>
          <p:nvPr userDrawn="1"/>
        </p:nvSpPr>
        <p:spPr>
          <a:xfrm>
            <a:off x="11265211" y="6388220"/>
            <a:ext cx="325730" cy="230832"/>
          </a:xfrm>
          <a:prstGeom prst="rect">
            <a:avLst/>
          </a:prstGeom>
          <a:noFill/>
        </p:spPr>
        <p:txBody>
          <a:bodyPr wrap="none" rtlCol="0" anchor="ctr" anchorCtr="1">
            <a:spAutoFit/>
          </a:bodyPr>
          <a:lstStyle/>
          <a:p>
            <a:fld id="{95F8357B-2817-4434-AA1C-34FE5AB07F3F}" type="slidenum">
              <a:rPr lang="en-GB" sz="900" smtClean="0">
                <a:solidFill>
                  <a:srgbClr val="683654"/>
                </a:solidFill>
              </a:rPr>
              <a:t>‹#›</a:t>
            </a:fld>
            <a:endParaRPr lang="en-GB" sz="900">
              <a:solidFill>
                <a:srgbClr val="683654"/>
              </a:solidFill>
            </a:endParaRPr>
          </a:p>
        </p:txBody>
      </p:sp>
      <p:cxnSp>
        <p:nvCxnSpPr>
          <p:cNvPr id="10" name="Straight Connector 9">
            <a:extLst>
              <a:ext uri="{FF2B5EF4-FFF2-40B4-BE49-F238E27FC236}">
                <a16:creationId xmlns:a16="http://schemas.microsoft.com/office/drawing/2014/main" id="{96135FCC-27D7-4D70-ADBC-01ECEBE49513}"/>
              </a:ext>
            </a:extLst>
          </p:cNvPr>
          <p:cNvCxnSpPr>
            <a:cxnSpLocks/>
          </p:cNvCxnSpPr>
          <p:nvPr userDrawn="1"/>
        </p:nvCxnSpPr>
        <p:spPr bwMode="auto">
          <a:xfrm>
            <a:off x="0" y="6243782"/>
            <a:ext cx="12192000" cy="0"/>
          </a:xfrm>
          <a:prstGeom prst="line">
            <a:avLst/>
          </a:prstGeom>
          <a:solidFill>
            <a:schemeClr val="accent1"/>
          </a:solidFill>
          <a:ln w="38100" cap="flat" cmpd="sng" algn="ctr">
            <a:solidFill>
              <a:srgbClr val="683654"/>
            </a:solidFill>
            <a:prstDash val="solid"/>
            <a:round/>
            <a:headEnd type="none" w="med" len="med"/>
            <a:tailEnd type="none" w="med" len="med"/>
          </a:ln>
          <a:effectLst/>
        </p:spPr>
      </p:cxnSp>
    </p:spTree>
    <p:extLst>
      <p:ext uri="{BB962C8B-B14F-4D97-AF65-F5344CB8AC3E}">
        <p14:creationId xmlns:p14="http://schemas.microsoft.com/office/powerpoint/2010/main" val="32274921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itle 1"/>
          <p:cNvSpPr>
            <a:spLocks noGrp="1"/>
          </p:cNvSpPr>
          <p:nvPr>
            <p:ph type="title"/>
          </p:nvPr>
        </p:nvSpPr>
        <p:spPr>
          <a:xfrm>
            <a:off x="431800" y="476673"/>
            <a:ext cx="8832851" cy="864095"/>
          </a:xfrm>
          <a:prstGeom prst="rect">
            <a:avLst/>
          </a:prstGeom>
        </p:spPr>
        <p:txBody>
          <a:bodyPr anchor="ctr"/>
          <a:lstStyle/>
          <a:p>
            <a:endParaRPr lang="en-GB" altLang="en-US"/>
          </a:p>
        </p:txBody>
      </p:sp>
      <p:sp>
        <p:nvSpPr>
          <p:cNvPr id="7" name="TextBox 6">
            <a:extLst>
              <a:ext uri="{FF2B5EF4-FFF2-40B4-BE49-F238E27FC236}">
                <a16:creationId xmlns:a16="http://schemas.microsoft.com/office/drawing/2014/main" id="{74DE3AA3-E9BA-44CC-A39F-948C3B8893F4}"/>
              </a:ext>
            </a:extLst>
          </p:cNvPr>
          <p:cNvSpPr txBox="1"/>
          <p:nvPr userDrawn="1"/>
        </p:nvSpPr>
        <p:spPr>
          <a:xfrm>
            <a:off x="11265211" y="6166551"/>
            <a:ext cx="325730" cy="230832"/>
          </a:xfrm>
          <a:prstGeom prst="rect">
            <a:avLst/>
          </a:prstGeom>
          <a:noFill/>
        </p:spPr>
        <p:txBody>
          <a:bodyPr wrap="none" rtlCol="0" anchor="ctr" anchorCtr="1">
            <a:spAutoFit/>
          </a:bodyPr>
          <a:lstStyle/>
          <a:p>
            <a:fld id="{95F8357B-2817-4434-AA1C-34FE5AB07F3F}" type="slidenum">
              <a:rPr lang="en-GB" sz="900" smtClean="0">
                <a:solidFill>
                  <a:srgbClr val="7097A8"/>
                </a:solidFill>
              </a:rPr>
              <a:t>‹#›</a:t>
            </a:fld>
            <a:endParaRPr lang="en-GB" sz="900">
              <a:solidFill>
                <a:srgbClr val="7097A8"/>
              </a:solidFill>
            </a:endParaRPr>
          </a:p>
        </p:txBody>
      </p:sp>
    </p:spTree>
    <p:extLst>
      <p:ext uri="{BB962C8B-B14F-4D97-AF65-F5344CB8AC3E}">
        <p14:creationId xmlns:p14="http://schemas.microsoft.com/office/powerpoint/2010/main" val="7897302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F642B3-49CF-4CA5-9750-18DD892673A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8CDB493-8F30-4696-8B04-2BFFB2D37EA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0089336A-5FB3-4AB8-9C9F-40BF3C5891E0}"/>
              </a:ext>
            </a:extLst>
          </p:cNvPr>
          <p:cNvSpPr>
            <a:spLocks noGrp="1"/>
          </p:cNvSpPr>
          <p:nvPr>
            <p:ph type="dt" sz="half" idx="10"/>
          </p:nvPr>
        </p:nvSpPr>
        <p:spPr/>
        <p:txBody>
          <a:bodyPr/>
          <a:lstStyle/>
          <a:p>
            <a:fld id="{B14880D3-185A-4C29-88CA-C9BCB6216926}" type="datetimeFigureOut">
              <a:rPr lang="en-GB" smtClean="0"/>
              <a:t>23/04/2026</a:t>
            </a:fld>
            <a:endParaRPr lang="en-GB"/>
          </a:p>
        </p:txBody>
      </p:sp>
      <p:sp>
        <p:nvSpPr>
          <p:cNvPr id="5" name="Footer Placeholder 4">
            <a:extLst>
              <a:ext uri="{FF2B5EF4-FFF2-40B4-BE49-F238E27FC236}">
                <a16:creationId xmlns:a16="http://schemas.microsoft.com/office/drawing/2014/main" id="{7CFB371E-05F8-453D-82BD-2AD16460402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E9095F6-5386-4CAA-A088-A693B2A0D521}"/>
              </a:ext>
            </a:extLst>
          </p:cNvPr>
          <p:cNvSpPr>
            <a:spLocks noGrp="1"/>
          </p:cNvSpPr>
          <p:nvPr>
            <p:ph type="sldNum" sz="quarter" idx="12"/>
          </p:nvPr>
        </p:nvSpPr>
        <p:spPr/>
        <p:txBody>
          <a:bodyPr/>
          <a:lstStyle/>
          <a:p>
            <a:fld id="{161276B0-9BAA-4C49-976A-C616EFDA67F2}" type="slidenum">
              <a:rPr lang="en-GB" smtClean="0"/>
              <a:t>‹#›</a:t>
            </a:fld>
            <a:endParaRPr lang="en-GB"/>
          </a:p>
        </p:txBody>
      </p:sp>
    </p:spTree>
    <p:extLst>
      <p:ext uri="{BB962C8B-B14F-4D97-AF65-F5344CB8AC3E}">
        <p14:creationId xmlns:p14="http://schemas.microsoft.com/office/powerpoint/2010/main" val="92883682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Vertical Title and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a:xfrm>
            <a:off x="914400" y="1628800"/>
            <a:ext cx="10846229" cy="44672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itle 1"/>
          <p:cNvSpPr>
            <a:spLocks noGrp="1"/>
          </p:cNvSpPr>
          <p:nvPr>
            <p:ph type="title"/>
          </p:nvPr>
        </p:nvSpPr>
        <p:spPr>
          <a:xfrm>
            <a:off x="431800" y="476673"/>
            <a:ext cx="8832851" cy="864095"/>
          </a:xfrm>
          <a:prstGeom prst="rect">
            <a:avLst/>
          </a:prstGeom>
        </p:spPr>
        <p:txBody>
          <a:bodyPr anchor="ctr"/>
          <a:lstStyle/>
          <a:p>
            <a:endParaRPr lang="en-GB" altLang="en-US"/>
          </a:p>
        </p:txBody>
      </p:sp>
    </p:spTree>
    <p:extLst>
      <p:ext uri="{BB962C8B-B14F-4D97-AF65-F5344CB8AC3E}">
        <p14:creationId xmlns:p14="http://schemas.microsoft.com/office/powerpoint/2010/main" val="58655954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2_Title Slide">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86D27940-A8F1-49B2-A2E8-0CA539308A20}"/>
              </a:ext>
            </a:extLst>
          </p:cNvPr>
          <p:cNvSpPr>
            <a:spLocks noChangeArrowheads="1"/>
          </p:cNvSpPr>
          <p:nvPr userDrawn="1"/>
        </p:nvSpPr>
        <p:spPr bwMode="auto">
          <a:xfrm>
            <a:off x="0" y="6308726"/>
            <a:ext cx="12192000" cy="549275"/>
          </a:xfrm>
          <a:prstGeom prst="rect">
            <a:avLst/>
          </a:prstGeom>
          <a:solidFill>
            <a:schemeClr val="bg1"/>
          </a:solidFill>
          <a:ln w="9525" algn="ctr">
            <a:solidFill>
              <a:schemeClr val="bg1"/>
            </a:solidFill>
            <a:round/>
            <a:headEnd/>
            <a:tailEnd/>
          </a:ln>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0" fontAlgn="base" hangingPunct="0">
              <a:spcBef>
                <a:spcPct val="0"/>
              </a:spcBef>
              <a:spcAft>
                <a:spcPct val="0"/>
              </a:spcAft>
              <a:defRPr/>
            </a:pPr>
            <a:endParaRPr lang="en-GB" altLang="en-US">
              <a:solidFill>
                <a:srgbClr val="000000"/>
              </a:solidFill>
            </a:endParaRPr>
          </a:p>
        </p:txBody>
      </p:sp>
      <p:sp>
        <p:nvSpPr>
          <p:cNvPr id="8" name="Title 1"/>
          <p:cNvSpPr>
            <a:spLocks noGrp="1"/>
          </p:cNvSpPr>
          <p:nvPr>
            <p:ph type="ctrTitle"/>
          </p:nvPr>
        </p:nvSpPr>
        <p:spPr>
          <a:xfrm>
            <a:off x="5039883" y="764705"/>
            <a:ext cx="6625167" cy="1584176"/>
          </a:xfrm>
          <a:prstGeom prst="rect">
            <a:avLst/>
          </a:prstGeom>
        </p:spPr>
        <p:txBody>
          <a:bodyPr/>
          <a:lstStyle>
            <a:lvl1pPr>
              <a:defRPr sz="4200">
                <a:solidFill>
                  <a:srgbClr val="7098A8"/>
                </a:solidFill>
              </a:defRPr>
            </a:lvl1pPr>
          </a:lstStyle>
          <a:p>
            <a:r>
              <a:rPr lang="en-GB" altLang="en-US"/>
              <a:t>Considerate Constructors Scheme</a:t>
            </a:r>
          </a:p>
        </p:txBody>
      </p:sp>
      <p:sp>
        <p:nvSpPr>
          <p:cNvPr id="9" name="Subtitle 2"/>
          <p:cNvSpPr>
            <a:spLocks noGrp="1"/>
          </p:cNvSpPr>
          <p:nvPr>
            <p:ph type="subTitle" idx="1"/>
          </p:nvPr>
        </p:nvSpPr>
        <p:spPr>
          <a:xfrm>
            <a:off x="2447595" y="4149080"/>
            <a:ext cx="8832851" cy="864096"/>
          </a:xfrm>
        </p:spPr>
        <p:txBody>
          <a:bodyPr anchor="ctr"/>
          <a:lstStyle>
            <a:lvl1pPr marL="0" indent="0">
              <a:buNone/>
              <a:defRPr sz="3600">
                <a:solidFill>
                  <a:srgbClr val="7097A8"/>
                </a:solidFill>
              </a:defRPr>
            </a:lvl1pPr>
          </a:lstStyle>
          <a:p>
            <a:endParaRPr lang="en-GB" altLang="en-US"/>
          </a:p>
        </p:txBody>
      </p:sp>
    </p:spTree>
    <p:extLst>
      <p:ext uri="{BB962C8B-B14F-4D97-AF65-F5344CB8AC3E}">
        <p14:creationId xmlns:p14="http://schemas.microsoft.com/office/powerpoint/2010/main" val="262665286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3_Title Slide">
    <p:bg>
      <p:bgPr>
        <a:blipFill dpi="0" rotWithShape="1">
          <a:blip r:embed="rId2">
            <a:lum/>
          </a:blip>
          <a:srcRect/>
          <a:stretch>
            <a:fillRect t="-10000" b="-10000"/>
          </a:stretch>
        </a:blip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0754BBA5-49D1-4F42-9B7C-FF35594FE812}"/>
              </a:ext>
            </a:extLst>
          </p:cNvPr>
          <p:cNvSpPr>
            <a:spLocks noGrp="1"/>
          </p:cNvSpPr>
          <p:nvPr>
            <p:ph type="title"/>
          </p:nvPr>
        </p:nvSpPr>
        <p:spPr>
          <a:xfrm>
            <a:off x="1152529" y="2927205"/>
            <a:ext cx="9886942" cy="1003589"/>
          </a:xfrm>
          <a:prstGeom prst="rect">
            <a:avLst/>
          </a:prstGeom>
          <a:ln w="38100">
            <a:noFill/>
          </a:ln>
        </p:spPr>
        <p:txBody>
          <a:bodyPr>
            <a:noAutofit/>
          </a:bodyPr>
          <a:lstStyle>
            <a:lvl1pPr algn="ctr">
              <a:defRPr sz="7200" b="1">
                <a:solidFill>
                  <a:srgbClr val="FFBE00"/>
                </a:solidFill>
                <a:latin typeface="Source Sans Pro SemiBold" panose="020B0604020202020204" pitchFamily="34" charset="0"/>
                <a:cs typeface="Aharoni" panose="020B0604020202020204" pitchFamily="2" charset="-79"/>
              </a:defRPr>
            </a:lvl1pPr>
          </a:lstStyle>
          <a:p>
            <a:endParaRPr lang="en-GB" dirty="0"/>
          </a:p>
        </p:txBody>
      </p:sp>
      <p:cxnSp>
        <p:nvCxnSpPr>
          <p:cNvPr id="3" name="Straight Connector 2">
            <a:extLst>
              <a:ext uri="{FF2B5EF4-FFF2-40B4-BE49-F238E27FC236}">
                <a16:creationId xmlns:a16="http://schemas.microsoft.com/office/drawing/2014/main" id="{CE1F64B6-5F9B-42EB-9A10-C706F47B6662}"/>
              </a:ext>
            </a:extLst>
          </p:cNvPr>
          <p:cNvCxnSpPr/>
          <p:nvPr userDrawn="1"/>
        </p:nvCxnSpPr>
        <p:spPr>
          <a:xfrm>
            <a:off x="1320800" y="2032000"/>
            <a:ext cx="9718671" cy="0"/>
          </a:xfrm>
          <a:prstGeom prst="line">
            <a:avLst/>
          </a:prstGeom>
          <a:ln w="57150">
            <a:solidFill>
              <a:srgbClr val="FFBE00"/>
            </a:solidFill>
          </a:ln>
        </p:spPr>
        <p:style>
          <a:lnRef idx="1">
            <a:schemeClr val="accent4"/>
          </a:lnRef>
          <a:fillRef idx="0">
            <a:schemeClr val="accent4"/>
          </a:fillRef>
          <a:effectRef idx="0">
            <a:schemeClr val="accent4"/>
          </a:effectRef>
          <a:fontRef idx="minor">
            <a:schemeClr val="tx1"/>
          </a:fontRef>
        </p:style>
      </p:cxnSp>
      <p:cxnSp>
        <p:nvCxnSpPr>
          <p:cNvPr id="8" name="Straight Connector 7">
            <a:extLst>
              <a:ext uri="{FF2B5EF4-FFF2-40B4-BE49-F238E27FC236}">
                <a16:creationId xmlns:a16="http://schemas.microsoft.com/office/drawing/2014/main" id="{B82B9611-8294-4B92-A40F-059DA72719E7}"/>
              </a:ext>
            </a:extLst>
          </p:cNvPr>
          <p:cNvCxnSpPr/>
          <p:nvPr userDrawn="1"/>
        </p:nvCxnSpPr>
        <p:spPr>
          <a:xfrm>
            <a:off x="1320800" y="4663439"/>
            <a:ext cx="9718671" cy="0"/>
          </a:xfrm>
          <a:prstGeom prst="line">
            <a:avLst/>
          </a:prstGeom>
          <a:ln w="57150">
            <a:solidFill>
              <a:srgbClr val="FFBE00"/>
            </a:solidFill>
          </a:ln>
        </p:spPr>
        <p:style>
          <a:lnRef idx="1">
            <a:schemeClr val="accent4"/>
          </a:lnRef>
          <a:fillRef idx="0">
            <a:schemeClr val="accent4"/>
          </a:fillRef>
          <a:effectRef idx="0">
            <a:schemeClr val="accent4"/>
          </a:effectRef>
          <a:fontRef idx="minor">
            <a:schemeClr val="tx1"/>
          </a:fontRef>
        </p:style>
      </p:cxnSp>
      <p:sp>
        <p:nvSpPr>
          <p:cNvPr id="2" name="Slide Number Placeholder 1">
            <a:extLst>
              <a:ext uri="{FF2B5EF4-FFF2-40B4-BE49-F238E27FC236}">
                <a16:creationId xmlns:a16="http://schemas.microsoft.com/office/drawing/2014/main" id="{83BDE20C-A72D-456F-999F-B05DB3659E2C}"/>
              </a:ext>
            </a:extLst>
          </p:cNvPr>
          <p:cNvSpPr>
            <a:spLocks noGrp="1"/>
          </p:cNvSpPr>
          <p:nvPr>
            <p:ph type="sldNum" sz="quarter" idx="10"/>
          </p:nvPr>
        </p:nvSpPr>
        <p:spPr>
          <a:xfrm>
            <a:off x="11486805" y="6412638"/>
            <a:ext cx="705195" cy="445362"/>
          </a:xfrm>
        </p:spPr>
        <p:txBody>
          <a:bodyPr/>
          <a:lstStyle/>
          <a:p>
            <a:fld id="{2E3709C0-DF2F-4AD5-8C71-AA48240F0E56}" type="slidenum">
              <a:rPr lang="en-GB" smtClean="0"/>
              <a:t>‹#›</a:t>
            </a:fld>
            <a:endParaRPr lang="en-GB"/>
          </a:p>
        </p:txBody>
      </p:sp>
      <p:pic>
        <p:nvPicPr>
          <p:cNvPr id="5" name="Picture 4" descr="A picture containing text, clipart&#10;&#10;Description automatically generated">
            <a:extLst>
              <a:ext uri="{FF2B5EF4-FFF2-40B4-BE49-F238E27FC236}">
                <a16:creationId xmlns:a16="http://schemas.microsoft.com/office/drawing/2014/main" id="{11B4F3CC-B504-601E-545A-7B1F71918572}"/>
              </a:ext>
            </a:extLst>
          </p:cNvPr>
          <p:cNvPicPr>
            <a:picLocks noChangeAspect="1"/>
          </p:cNvPicPr>
          <p:nvPr userDrawn="1"/>
        </p:nvPicPr>
        <p:blipFill>
          <a:blip r:embed="rId3"/>
          <a:stretch>
            <a:fillRect/>
          </a:stretch>
        </p:blipFill>
        <p:spPr>
          <a:xfrm>
            <a:off x="8893014" y="245420"/>
            <a:ext cx="2946388" cy="891376"/>
          </a:xfrm>
          <a:prstGeom prst="rect">
            <a:avLst/>
          </a:prstGeom>
        </p:spPr>
      </p:pic>
    </p:spTree>
    <p:extLst>
      <p:ext uri="{BB962C8B-B14F-4D97-AF65-F5344CB8AC3E}">
        <p14:creationId xmlns:p14="http://schemas.microsoft.com/office/powerpoint/2010/main" val="314005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721564-EB87-4E18-900E-8939D2E6614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73D3CE3-8D79-47C5-935A-9AAF81E5BCE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E854C36-B7A7-477C-8759-ABAB9D777E2C}"/>
              </a:ext>
            </a:extLst>
          </p:cNvPr>
          <p:cNvSpPr>
            <a:spLocks noGrp="1"/>
          </p:cNvSpPr>
          <p:nvPr>
            <p:ph type="dt" sz="half" idx="10"/>
          </p:nvPr>
        </p:nvSpPr>
        <p:spPr/>
        <p:txBody>
          <a:bodyPr/>
          <a:lstStyle/>
          <a:p>
            <a:fld id="{B14880D3-185A-4C29-88CA-C9BCB6216926}" type="datetimeFigureOut">
              <a:rPr lang="en-GB" smtClean="0"/>
              <a:t>23/04/2026</a:t>
            </a:fld>
            <a:endParaRPr lang="en-GB"/>
          </a:p>
        </p:txBody>
      </p:sp>
      <p:sp>
        <p:nvSpPr>
          <p:cNvPr id="5" name="Footer Placeholder 4">
            <a:extLst>
              <a:ext uri="{FF2B5EF4-FFF2-40B4-BE49-F238E27FC236}">
                <a16:creationId xmlns:a16="http://schemas.microsoft.com/office/drawing/2014/main" id="{09F4058A-B6F5-49D4-A6A6-DC02F97D04E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33C9AEB-3DAA-4FB8-867B-C0A8A25DF951}"/>
              </a:ext>
            </a:extLst>
          </p:cNvPr>
          <p:cNvSpPr>
            <a:spLocks noGrp="1"/>
          </p:cNvSpPr>
          <p:nvPr>
            <p:ph type="sldNum" sz="quarter" idx="12"/>
          </p:nvPr>
        </p:nvSpPr>
        <p:spPr/>
        <p:txBody>
          <a:bodyPr/>
          <a:lstStyle/>
          <a:p>
            <a:fld id="{161276B0-9BAA-4C49-976A-C616EFDA67F2}" type="slidenum">
              <a:rPr lang="en-GB" smtClean="0"/>
              <a:t>‹#›</a:t>
            </a:fld>
            <a:endParaRPr lang="en-GB"/>
          </a:p>
        </p:txBody>
      </p:sp>
    </p:spTree>
    <p:extLst>
      <p:ext uri="{BB962C8B-B14F-4D97-AF65-F5344CB8AC3E}">
        <p14:creationId xmlns:p14="http://schemas.microsoft.com/office/powerpoint/2010/main" val="5650177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F8C8DD-5337-40C7-89A3-26EF95DBF39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F077675B-8C25-4F84-B32E-77BE6C1F2A6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FBE4FF5-B0E1-40FD-859A-DD0B2E6108A6}"/>
              </a:ext>
            </a:extLst>
          </p:cNvPr>
          <p:cNvSpPr>
            <a:spLocks noGrp="1"/>
          </p:cNvSpPr>
          <p:nvPr>
            <p:ph type="dt" sz="half" idx="10"/>
          </p:nvPr>
        </p:nvSpPr>
        <p:spPr/>
        <p:txBody>
          <a:bodyPr/>
          <a:lstStyle/>
          <a:p>
            <a:fld id="{B14880D3-185A-4C29-88CA-C9BCB6216926}" type="datetimeFigureOut">
              <a:rPr lang="en-GB" smtClean="0"/>
              <a:t>23/04/2026</a:t>
            </a:fld>
            <a:endParaRPr lang="en-GB"/>
          </a:p>
        </p:txBody>
      </p:sp>
      <p:sp>
        <p:nvSpPr>
          <p:cNvPr id="5" name="Footer Placeholder 4">
            <a:extLst>
              <a:ext uri="{FF2B5EF4-FFF2-40B4-BE49-F238E27FC236}">
                <a16:creationId xmlns:a16="http://schemas.microsoft.com/office/drawing/2014/main" id="{A652D1FD-C088-4262-8E36-5711CCBA721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2DEC178-3743-419F-83B7-7979268D59BD}"/>
              </a:ext>
            </a:extLst>
          </p:cNvPr>
          <p:cNvSpPr>
            <a:spLocks noGrp="1"/>
          </p:cNvSpPr>
          <p:nvPr>
            <p:ph type="sldNum" sz="quarter" idx="12"/>
          </p:nvPr>
        </p:nvSpPr>
        <p:spPr/>
        <p:txBody>
          <a:bodyPr/>
          <a:lstStyle/>
          <a:p>
            <a:fld id="{161276B0-9BAA-4C49-976A-C616EFDA67F2}" type="slidenum">
              <a:rPr lang="en-GB" smtClean="0"/>
              <a:t>‹#›</a:t>
            </a:fld>
            <a:endParaRPr lang="en-GB"/>
          </a:p>
        </p:txBody>
      </p:sp>
    </p:spTree>
    <p:extLst>
      <p:ext uri="{BB962C8B-B14F-4D97-AF65-F5344CB8AC3E}">
        <p14:creationId xmlns:p14="http://schemas.microsoft.com/office/powerpoint/2010/main" val="11363918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003CD6-7FCE-4CE6-B81A-1B460A7A0F6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ED206E1-1B4F-49DE-B82E-20A4E9AC15E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2D66F752-8C2D-4B0C-A57D-442AB118612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98BC73B0-7804-4FD8-BABF-2401ADD3CF14}"/>
              </a:ext>
            </a:extLst>
          </p:cNvPr>
          <p:cNvSpPr>
            <a:spLocks noGrp="1"/>
          </p:cNvSpPr>
          <p:nvPr>
            <p:ph type="dt" sz="half" idx="10"/>
          </p:nvPr>
        </p:nvSpPr>
        <p:spPr/>
        <p:txBody>
          <a:bodyPr/>
          <a:lstStyle/>
          <a:p>
            <a:fld id="{B14880D3-185A-4C29-88CA-C9BCB6216926}" type="datetimeFigureOut">
              <a:rPr lang="en-GB" smtClean="0"/>
              <a:t>23/04/2026</a:t>
            </a:fld>
            <a:endParaRPr lang="en-GB"/>
          </a:p>
        </p:txBody>
      </p:sp>
      <p:sp>
        <p:nvSpPr>
          <p:cNvPr id="6" name="Footer Placeholder 5">
            <a:extLst>
              <a:ext uri="{FF2B5EF4-FFF2-40B4-BE49-F238E27FC236}">
                <a16:creationId xmlns:a16="http://schemas.microsoft.com/office/drawing/2014/main" id="{601ABBD4-3AD8-4E13-9772-40B7A91B1DD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85336D2-A69E-41CE-97A9-26548FDB5E82}"/>
              </a:ext>
            </a:extLst>
          </p:cNvPr>
          <p:cNvSpPr>
            <a:spLocks noGrp="1"/>
          </p:cNvSpPr>
          <p:nvPr>
            <p:ph type="sldNum" sz="quarter" idx="12"/>
          </p:nvPr>
        </p:nvSpPr>
        <p:spPr/>
        <p:txBody>
          <a:bodyPr/>
          <a:lstStyle/>
          <a:p>
            <a:fld id="{161276B0-9BAA-4C49-976A-C616EFDA67F2}" type="slidenum">
              <a:rPr lang="en-GB" smtClean="0"/>
              <a:t>‹#›</a:t>
            </a:fld>
            <a:endParaRPr lang="en-GB"/>
          </a:p>
        </p:txBody>
      </p:sp>
    </p:spTree>
    <p:extLst>
      <p:ext uri="{BB962C8B-B14F-4D97-AF65-F5344CB8AC3E}">
        <p14:creationId xmlns:p14="http://schemas.microsoft.com/office/powerpoint/2010/main" val="41240714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A2D03A-3BBA-4AE7-BF3A-00F704BAEE3A}"/>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6E70FA8-B55F-454C-B012-EB5CAF87D84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D6854C4-34D0-493E-AB1E-81E6214940E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789C510A-950B-4BFF-A095-3A4D19F2536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87A1D29-AC5F-43E6-B2E1-0890A5B893D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4D29DEFA-6B42-4B3B-B34A-710553878C44}"/>
              </a:ext>
            </a:extLst>
          </p:cNvPr>
          <p:cNvSpPr>
            <a:spLocks noGrp="1"/>
          </p:cNvSpPr>
          <p:nvPr>
            <p:ph type="dt" sz="half" idx="10"/>
          </p:nvPr>
        </p:nvSpPr>
        <p:spPr/>
        <p:txBody>
          <a:bodyPr/>
          <a:lstStyle/>
          <a:p>
            <a:fld id="{B14880D3-185A-4C29-88CA-C9BCB6216926}" type="datetimeFigureOut">
              <a:rPr lang="en-GB" smtClean="0"/>
              <a:t>23/04/2026</a:t>
            </a:fld>
            <a:endParaRPr lang="en-GB"/>
          </a:p>
        </p:txBody>
      </p:sp>
      <p:sp>
        <p:nvSpPr>
          <p:cNvPr id="8" name="Footer Placeholder 7">
            <a:extLst>
              <a:ext uri="{FF2B5EF4-FFF2-40B4-BE49-F238E27FC236}">
                <a16:creationId xmlns:a16="http://schemas.microsoft.com/office/drawing/2014/main" id="{A0EA9934-E07A-4F96-A340-CF53CCEAD78E}"/>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6B67460F-D0F1-47B0-9B54-8121F84EB526}"/>
              </a:ext>
            </a:extLst>
          </p:cNvPr>
          <p:cNvSpPr>
            <a:spLocks noGrp="1"/>
          </p:cNvSpPr>
          <p:nvPr>
            <p:ph type="sldNum" sz="quarter" idx="12"/>
          </p:nvPr>
        </p:nvSpPr>
        <p:spPr/>
        <p:txBody>
          <a:bodyPr/>
          <a:lstStyle/>
          <a:p>
            <a:fld id="{161276B0-9BAA-4C49-976A-C616EFDA67F2}" type="slidenum">
              <a:rPr lang="en-GB" smtClean="0"/>
              <a:t>‹#›</a:t>
            </a:fld>
            <a:endParaRPr lang="en-GB"/>
          </a:p>
        </p:txBody>
      </p:sp>
    </p:spTree>
    <p:extLst>
      <p:ext uri="{BB962C8B-B14F-4D97-AF65-F5344CB8AC3E}">
        <p14:creationId xmlns:p14="http://schemas.microsoft.com/office/powerpoint/2010/main" val="10991556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A613DB-2F8F-4615-A8C4-FEFAE85ACB76}"/>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2D0174ED-F6C4-4EE6-B0F9-C5C983FBE461}"/>
              </a:ext>
            </a:extLst>
          </p:cNvPr>
          <p:cNvSpPr>
            <a:spLocks noGrp="1"/>
          </p:cNvSpPr>
          <p:nvPr>
            <p:ph type="dt" sz="half" idx="10"/>
          </p:nvPr>
        </p:nvSpPr>
        <p:spPr/>
        <p:txBody>
          <a:bodyPr/>
          <a:lstStyle/>
          <a:p>
            <a:fld id="{B14880D3-185A-4C29-88CA-C9BCB6216926}" type="datetimeFigureOut">
              <a:rPr lang="en-GB" smtClean="0"/>
              <a:t>23/04/2026</a:t>
            </a:fld>
            <a:endParaRPr lang="en-GB"/>
          </a:p>
        </p:txBody>
      </p:sp>
      <p:sp>
        <p:nvSpPr>
          <p:cNvPr id="4" name="Footer Placeholder 3">
            <a:extLst>
              <a:ext uri="{FF2B5EF4-FFF2-40B4-BE49-F238E27FC236}">
                <a16:creationId xmlns:a16="http://schemas.microsoft.com/office/drawing/2014/main" id="{21AF0B92-E418-4687-9C4B-6F354B33F91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5034A56C-3796-48E0-8BB4-511491FCF0FB}"/>
              </a:ext>
            </a:extLst>
          </p:cNvPr>
          <p:cNvSpPr>
            <a:spLocks noGrp="1"/>
          </p:cNvSpPr>
          <p:nvPr>
            <p:ph type="sldNum" sz="quarter" idx="12"/>
          </p:nvPr>
        </p:nvSpPr>
        <p:spPr/>
        <p:txBody>
          <a:bodyPr/>
          <a:lstStyle/>
          <a:p>
            <a:fld id="{161276B0-9BAA-4C49-976A-C616EFDA67F2}" type="slidenum">
              <a:rPr lang="en-GB" smtClean="0"/>
              <a:t>‹#›</a:t>
            </a:fld>
            <a:endParaRPr lang="en-GB"/>
          </a:p>
        </p:txBody>
      </p:sp>
    </p:spTree>
    <p:extLst>
      <p:ext uri="{BB962C8B-B14F-4D97-AF65-F5344CB8AC3E}">
        <p14:creationId xmlns:p14="http://schemas.microsoft.com/office/powerpoint/2010/main" val="7168849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6B0B502-1BBB-4F16-9B6B-BEE6129954DA}"/>
              </a:ext>
            </a:extLst>
          </p:cNvPr>
          <p:cNvSpPr>
            <a:spLocks noGrp="1"/>
          </p:cNvSpPr>
          <p:nvPr>
            <p:ph type="dt" sz="half" idx="10"/>
          </p:nvPr>
        </p:nvSpPr>
        <p:spPr/>
        <p:txBody>
          <a:bodyPr/>
          <a:lstStyle/>
          <a:p>
            <a:fld id="{B14880D3-185A-4C29-88CA-C9BCB6216926}" type="datetimeFigureOut">
              <a:rPr lang="en-GB" smtClean="0"/>
              <a:t>23/04/2026</a:t>
            </a:fld>
            <a:endParaRPr lang="en-GB"/>
          </a:p>
        </p:txBody>
      </p:sp>
      <p:sp>
        <p:nvSpPr>
          <p:cNvPr id="3" name="Footer Placeholder 2">
            <a:extLst>
              <a:ext uri="{FF2B5EF4-FFF2-40B4-BE49-F238E27FC236}">
                <a16:creationId xmlns:a16="http://schemas.microsoft.com/office/drawing/2014/main" id="{A7A7CAAF-DBE2-4A63-8C76-13E59D505C48}"/>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B66638D4-B8EE-4E05-B221-3149B36682F4}"/>
              </a:ext>
            </a:extLst>
          </p:cNvPr>
          <p:cNvSpPr>
            <a:spLocks noGrp="1"/>
          </p:cNvSpPr>
          <p:nvPr>
            <p:ph type="sldNum" sz="quarter" idx="12"/>
          </p:nvPr>
        </p:nvSpPr>
        <p:spPr/>
        <p:txBody>
          <a:bodyPr/>
          <a:lstStyle/>
          <a:p>
            <a:fld id="{161276B0-9BAA-4C49-976A-C616EFDA67F2}" type="slidenum">
              <a:rPr lang="en-GB" smtClean="0"/>
              <a:t>‹#›</a:t>
            </a:fld>
            <a:endParaRPr lang="en-GB"/>
          </a:p>
        </p:txBody>
      </p:sp>
    </p:spTree>
    <p:extLst>
      <p:ext uri="{BB962C8B-B14F-4D97-AF65-F5344CB8AC3E}">
        <p14:creationId xmlns:p14="http://schemas.microsoft.com/office/powerpoint/2010/main" val="4318824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79E720-3D02-428E-AF62-296ABD6ED5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BC9033EC-1C93-4600-9E90-A6EABB8F2B2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EA0D663B-4812-41CD-8870-072221D9F3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30CAE74-D72E-4C87-B9B4-85A3EFB35757}"/>
              </a:ext>
            </a:extLst>
          </p:cNvPr>
          <p:cNvSpPr>
            <a:spLocks noGrp="1"/>
          </p:cNvSpPr>
          <p:nvPr>
            <p:ph type="dt" sz="half" idx="10"/>
          </p:nvPr>
        </p:nvSpPr>
        <p:spPr/>
        <p:txBody>
          <a:bodyPr/>
          <a:lstStyle/>
          <a:p>
            <a:fld id="{B14880D3-185A-4C29-88CA-C9BCB6216926}" type="datetimeFigureOut">
              <a:rPr lang="en-GB" smtClean="0"/>
              <a:t>23/04/2026</a:t>
            </a:fld>
            <a:endParaRPr lang="en-GB"/>
          </a:p>
        </p:txBody>
      </p:sp>
      <p:sp>
        <p:nvSpPr>
          <p:cNvPr id="6" name="Footer Placeholder 5">
            <a:extLst>
              <a:ext uri="{FF2B5EF4-FFF2-40B4-BE49-F238E27FC236}">
                <a16:creationId xmlns:a16="http://schemas.microsoft.com/office/drawing/2014/main" id="{94ABD778-C4E2-47D0-A866-B9E61021845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2F00423-5D51-47A5-9E2C-65DCDF4D8D4C}"/>
              </a:ext>
            </a:extLst>
          </p:cNvPr>
          <p:cNvSpPr>
            <a:spLocks noGrp="1"/>
          </p:cNvSpPr>
          <p:nvPr>
            <p:ph type="sldNum" sz="quarter" idx="12"/>
          </p:nvPr>
        </p:nvSpPr>
        <p:spPr/>
        <p:txBody>
          <a:bodyPr/>
          <a:lstStyle/>
          <a:p>
            <a:fld id="{161276B0-9BAA-4C49-976A-C616EFDA67F2}" type="slidenum">
              <a:rPr lang="en-GB" smtClean="0"/>
              <a:t>‹#›</a:t>
            </a:fld>
            <a:endParaRPr lang="en-GB"/>
          </a:p>
        </p:txBody>
      </p:sp>
    </p:spTree>
    <p:extLst>
      <p:ext uri="{BB962C8B-B14F-4D97-AF65-F5344CB8AC3E}">
        <p14:creationId xmlns:p14="http://schemas.microsoft.com/office/powerpoint/2010/main" val="36839183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EE53A91-1C00-4BC6-9BA6-37D2A6A5C94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3178C4B-6EA3-48B2-A751-876570D552F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A7FFF4B-D2F3-4E67-B046-8BD59A0FC14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14880D3-185A-4C29-88CA-C9BCB6216926}" type="datetimeFigureOut">
              <a:rPr lang="en-GB" smtClean="0"/>
              <a:t>23/04/2026</a:t>
            </a:fld>
            <a:endParaRPr lang="en-GB"/>
          </a:p>
        </p:txBody>
      </p:sp>
      <p:sp>
        <p:nvSpPr>
          <p:cNvPr id="5" name="Footer Placeholder 4">
            <a:extLst>
              <a:ext uri="{FF2B5EF4-FFF2-40B4-BE49-F238E27FC236}">
                <a16:creationId xmlns:a16="http://schemas.microsoft.com/office/drawing/2014/main" id="{BE2338EC-048B-4726-85E6-F2401F2FF3E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8685F6E-E794-4AB5-8EF0-AF5288FBAA1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1276B0-9BAA-4C49-976A-C616EFDA67F2}" type="slidenum">
              <a:rPr lang="en-GB" smtClean="0"/>
              <a:t>‹#›</a:t>
            </a:fld>
            <a:endParaRPr lang="en-GB"/>
          </a:p>
        </p:txBody>
      </p:sp>
    </p:spTree>
    <p:extLst>
      <p:ext uri="{BB962C8B-B14F-4D97-AF65-F5344CB8AC3E}">
        <p14:creationId xmlns:p14="http://schemas.microsoft.com/office/powerpoint/2010/main" val="2913156948"/>
      </p:ext>
    </p:extLst>
  </p:cSld>
  <p:clrMap bg1="lt1" tx1="dk1" bg2="lt2" tx2="dk2" accent1="accent1" accent2="accent2" accent3="accent3" accent4="accent4" accent5="accent5" accent6="accent6" hlink="hlink" folHlink="folHlink"/>
  <p:sldLayoutIdLst>
    <p:sldLayoutId id="2147483697"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8" r:id="rId13"/>
    <p:sldLayoutId id="2147483662" r:id="rId14"/>
    <p:sldLayoutId id="2147483664" r:id="rId15"/>
    <p:sldLayoutId id="2147483665" r:id="rId16"/>
    <p:sldLayoutId id="2147483666" r:id="rId17"/>
    <p:sldLayoutId id="2147483668" r:id="rId18"/>
    <p:sldLayoutId id="2147483670" r:id="rId19"/>
    <p:sldLayoutId id="2147483671" r:id="rId20"/>
    <p:sldLayoutId id="2147483661" r:id="rId21"/>
    <p:sldLayoutId id="2147483699"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5.jpeg"/><Relationship Id="rId13" Type="http://schemas.openxmlformats.org/officeDocument/2006/relationships/image" Target="../media/image30.png"/><Relationship Id="rId18" Type="http://schemas.openxmlformats.org/officeDocument/2006/relationships/image" Target="../media/image35.png"/><Relationship Id="rId3" Type="http://schemas.openxmlformats.org/officeDocument/2006/relationships/image" Target="../media/image20.png"/><Relationship Id="rId21" Type="http://schemas.openxmlformats.org/officeDocument/2006/relationships/image" Target="../media/image38.png"/><Relationship Id="rId7" Type="http://schemas.openxmlformats.org/officeDocument/2006/relationships/image" Target="../media/image24.png"/><Relationship Id="rId12" Type="http://schemas.openxmlformats.org/officeDocument/2006/relationships/image" Target="../media/image29.png"/><Relationship Id="rId17" Type="http://schemas.openxmlformats.org/officeDocument/2006/relationships/image" Target="../media/image34.png"/><Relationship Id="rId2" Type="http://schemas.openxmlformats.org/officeDocument/2006/relationships/image" Target="../media/image19.jpeg"/><Relationship Id="rId16" Type="http://schemas.openxmlformats.org/officeDocument/2006/relationships/image" Target="../media/image33.png"/><Relationship Id="rId20" Type="http://schemas.openxmlformats.org/officeDocument/2006/relationships/image" Target="../media/image37.png"/><Relationship Id="rId1" Type="http://schemas.openxmlformats.org/officeDocument/2006/relationships/slideLayout" Target="../slideLayouts/slideLayout3.xml"/><Relationship Id="rId6" Type="http://schemas.openxmlformats.org/officeDocument/2006/relationships/image" Target="../media/image23.png"/><Relationship Id="rId11" Type="http://schemas.openxmlformats.org/officeDocument/2006/relationships/image" Target="../media/image28.png"/><Relationship Id="rId24" Type="http://schemas.openxmlformats.org/officeDocument/2006/relationships/image" Target="../media/image41.png"/><Relationship Id="rId5" Type="http://schemas.openxmlformats.org/officeDocument/2006/relationships/image" Target="../media/image22.png"/><Relationship Id="rId15" Type="http://schemas.openxmlformats.org/officeDocument/2006/relationships/image" Target="../media/image32.png"/><Relationship Id="rId23" Type="http://schemas.openxmlformats.org/officeDocument/2006/relationships/image" Target="../media/image40.png"/><Relationship Id="rId10" Type="http://schemas.openxmlformats.org/officeDocument/2006/relationships/image" Target="../media/image27.png"/><Relationship Id="rId19" Type="http://schemas.openxmlformats.org/officeDocument/2006/relationships/image" Target="../media/image36.png"/><Relationship Id="rId4" Type="http://schemas.openxmlformats.org/officeDocument/2006/relationships/image" Target="../media/image21.jpeg"/><Relationship Id="rId9" Type="http://schemas.openxmlformats.org/officeDocument/2006/relationships/image" Target="../media/image26.png"/><Relationship Id="rId14" Type="http://schemas.openxmlformats.org/officeDocument/2006/relationships/image" Target="../media/image31.png"/><Relationship Id="rId22" Type="http://schemas.openxmlformats.org/officeDocument/2006/relationships/image" Target="../media/image39.png"/></Relationships>
</file>

<file path=ppt/slides/_rels/slide1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44.sv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46.png"/><Relationship Id="rId4" Type="http://schemas.openxmlformats.org/officeDocument/2006/relationships/image" Target="../media/image4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jpg"/><Relationship Id="rId1" Type="http://schemas.openxmlformats.org/officeDocument/2006/relationships/slideLayout" Target="../slideLayouts/slideLayout3.xml"/><Relationship Id="rId6" Type="http://schemas.openxmlformats.org/officeDocument/2006/relationships/image" Target="../media/image51.png"/><Relationship Id="rId5" Type="http://schemas.openxmlformats.org/officeDocument/2006/relationships/image" Target="../media/image50.jpeg"/><Relationship Id="rId4" Type="http://schemas.openxmlformats.org/officeDocument/2006/relationships/image" Target="../media/image49.png"/></Relationships>
</file>

<file path=ppt/slides/_rels/slide1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8" Type="http://schemas.openxmlformats.org/officeDocument/2006/relationships/hyperlink" Target="https://www.cpicode.org.uk/contact-us/" TargetMode="External"/><Relationship Id="rId3" Type="http://schemas.openxmlformats.org/officeDocument/2006/relationships/notesSlide" Target="../notesSlides/notesSlide6.xml"/><Relationship Id="rId7" Type="http://schemas.openxmlformats.org/officeDocument/2006/relationships/hyperlink" Target="https://www.cpicode.org.uk/downloads/Words-and-Phrases-To-Avoid-Using.pdf" TargetMode="External"/><Relationship Id="rId2" Type="http://schemas.openxmlformats.org/officeDocument/2006/relationships/slideLayout" Target="../slideLayouts/slideLayout7.xml"/><Relationship Id="rId1" Type="http://schemas.openxmlformats.org/officeDocument/2006/relationships/themeOverride" Target="../theme/themeOverride3.xml"/><Relationship Id="rId6" Type="http://schemas.openxmlformats.org/officeDocument/2006/relationships/hyperlink" Target="mailto:enquiries@cpicode.org.uk" TargetMode="External"/><Relationship Id="rId5" Type="http://schemas.openxmlformats.org/officeDocument/2006/relationships/hyperlink" Target="https://www.cpicode.org.uk/faq/" TargetMode="External"/><Relationship Id="rId4" Type="http://schemas.openxmlformats.org/officeDocument/2006/relationships/hyperlink" Target="http://www.cpicode.org.uk/" TargetMode="External"/><Relationship Id="rId9" Type="http://schemas.openxmlformats.org/officeDocument/2006/relationships/image" Target="../media/image52.png"/></Relationships>
</file>

<file path=ppt/slides/_rels/slide18.xml.rels><?xml version="1.0" encoding="UTF-8" standalone="yes"?>
<Relationships xmlns="http://schemas.openxmlformats.org/package/2006/relationships"><Relationship Id="rId3" Type="http://schemas.openxmlformats.org/officeDocument/2006/relationships/hyperlink" Target="mailto:enquiries@cpicode.org.uk" TargetMode="External"/><Relationship Id="rId2" Type="http://schemas.openxmlformats.org/officeDocument/2006/relationships/hyperlink" Target="http://www.cpicode.org.uk/" TargetMode="Externa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themeOverride" Target="../theme/themeOverride1.xml"/><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jpe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15.png"/><Relationship Id="rId2" Type="http://schemas.openxmlformats.org/officeDocument/2006/relationships/slideLayout" Target="../slideLayouts/slideLayout7.xml"/><Relationship Id="rId1" Type="http://schemas.openxmlformats.org/officeDocument/2006/relationships/themeOverride" Target="../theme/themeOverride2.xml"/><Relationship Id="rId6" Type="http://schemas.openxmlformats.org/officeDocument/2006/relationships/image" Target="../media/image9.jpeg"/><Relationship Id="rId11" Type="http://schemas.openxmlformats.org/officeDocument/2006/relationships/image" Target="../media/image14.png"/><Relationship Id="rId5" Type="http://schemas.openxmlformats.org/officeDocument/2006/relationships/image" Target="../media/image8.jpeg"/><Relationship Id="rId15" Type="http://schemas.openxmlformats.org/officeDocument/2006/relationships/image" Target="../media/image1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jpeg"/><Relationship Id="rId14" Type="http://schemas.openxmlformats.org/officeDocument/2006/relationships/image" Target="../media/image1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39B15F-B695-44CF-A521-8582BB435E47}"/>
              </a:ext>
            </a:extLst>
          </p:cNvPr>
          <p:cNvSpPr>
            <a:spLocks noGrp="1"/>
          </p:cNvSpPr>
          <p:nvPr>
            <p:ph type="title"/>
          </p:nvPr>
        </p:nvSpPr>
        <p:spPr>
          <a:xfrm>
            <a:off x="912832" y="2424610"/>
            <a:ext cx="10974368" cy="2008779"/>
          </a:xfrm>
        </p:spPr>
        <p:txBody>
          <a:bodyPr/>
          <a:lstStyle/>
          <a:p>
            <a:r>
              <a:rPr lang="en-GB" sz="4400" dirty="0">
                <a:solidFill>
                  <a:schemeClr val="bg1"/>
                </a:solidFill>
                <a:effectLst>
                  <a:outerShdw blurRad="38100" dist="38100" dir="2700000" algn="tl">
                    <a:srgbClr val="000000">
                      <a:alpha val="43137"/>
                    </a:srgbClr>
                  </a:outerShdw>
                </a:effectLst>
                <a:latin typeface="Barlow" panose="00000500000000000000" pitchFamily="2" charset="0"/>
              </a:rPr>
              <a:t>Code for Construction Product Information</a:t>
            </a:r>
            <a:br>
              <a:rPr lang="en-GB" sz="4400" dirty="0">
                <a:solidFill>
                  <a:schemeClr val="bg1"/>
                </a:solidFill>
                <a:effectLst>
                  <a:outerShdw blurRad="38100" dist="38100" dir="2700000" algn="tl">
                    <a:srgbClr val="000000">
                      <a:alpha val="43137"/>
                    </a:srgbClr>
                  </a:outerShdw>
                </a:effectLst>
                <a:latin typeface="Barlow" panose="00000500000000000000" pitchFamily="2" charset="0"/>
              </a:rPr>
            </a:br>
            <a:br>
              <a:rPr lang="en-GB" sz="4400" dirty="0">
                <a:solidFill>
                  <a:schemeClr val="bg1"/>
                </a:solidFill>
                <a:effectLst>
                  <a:outerShdw blurRad="38100" dist="38100" dir="2700000" algn="tl">
                    <a:srgbClr val="000000">
                      <a:alpha val="43137"/>
                    </a:srgbClr>
                  </a:outerShdw>
                </a:effectLst>
                <a:latin typeface="Barlow" panose="00000500000000000000" pitchFamily="2" charset="0"/>
              </a:rPr>
            </a:br>
            <a:r>
              <a:rPr lang="en-GB" sz="2000" dirty="0">
                <a:solidFill>
                  <a:schemeClr val="bg1"/>
                </a:solidFill>
                <a:effectLst>
                  <a:outerShdw blurRad="38100" dist="38100" dir="2700000" algn="tl">
                    <a:srgbClr val="000000">
                      <a:alpha val="43137"/>
                    </a:srgbClr>
                  </a:outerShdw>
                </a:effectLst>
                <a:latin typeface="Barlow" panose="00000500000000000000" pitchFamily="2" charset="0"/>
              </a:rPr>
              <a:t>Steve Marr</a:t>
            </a:r>
            <a:br>
              <a:rPr lang="en-GB" sz="2000" dirty="0">
                <a:solidFill>
                  <a:schemeClr val="bg1"/>
                </a:solidFill>
                <a:effectLst>
                  <a:outerShdw blurRad="38100" dist="38100" dir="2700000" algn="tl">
                    <a:srgbClr val="000000">
                      <a:alpha val="43137"/>
                    </a:srgbClr>
                  </a:outerShdw>
                </a:effectLst>
                <a:latin typeface="Barlow" panose="00000500000000000000" pitchFamily="2" charset="0"/>
              </a:rPr>
            </a:br>
            <a:r>
              <a:rPr lang="en-GB" sz="2000" dirty="0">
                <a:solidFill>
                  <a:schemeClr val="bg1"/>
                </a:solidFill>
                <a:effectLst>
                  <a:outerShdw blurRad="38100" dist="38100" dir="2700000" algn="tl">
                    <a:srgbClr val="000000">
                      <a:alpha val="43137"/>
                    </a:srgbClr>
                  </a:outerShdw>
                </a:effectLst>
                <a:latin typeface="Barlow" panose="00000500000000000000" pitchFamily="2" charset="0"/>
              </a:rPr>
              <a:t>Chief Operating Officer</a:t>
            </a:r>
          </a:p>
        </p:txBody>
      </p:sp>
      <p:sp>
        <p:nvSpPr>
          <p:cNvPr id="3" name="Text Placeholder 2">
            <a:extLst>
              <a:ext uri="{FF2B5EF4-FFF2-40B4-BE49-F238E27FC236}">
                <a16:creationId xmlns:a16="http://schemas.microsoft.com/office/drawing/2014/main" id="{22E05B04-4142-4F28-A41A-980328BC78F0}"/>
              </a:ext>
            </a:extLst>
          </p:cNvPr>
          <p:cNvSpPr txBox="1">
            <a:spLocks/>
          </p:cNvSpPr>
          <p:nvPr/>
        </p:nvSpPr>
        <p:spPr>
          <a:xfrm>
            <a:off x="3086337" y="5085250"/>
            <a:ext cx="6019326" cy="84475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1400" dirty="0">
              <a:solidFill>
                <a:schemeClr val="bg1"/>
              </a:solidFill>
            </a:endParaRPr>
          </a:p>
        </p:txBody>
      </p:sp>
    </p:spTree>
    <p:extLst>
      <p:ext uri="{BB962C8B-B14F-4D97-AF65-F5344CB8AC3E}">
        <p14:creationId xmlns:p14="http://schemas.microsoft.com/office/powerpoint/2010/main" val="5844092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C750B5-82F1-F614-AE9F-3B830B988EFC}"/>
              </a:ext>
            </a:extLst>
          </p:cNvPr>
          <p:cNvSpPr>
            <a:spLocks noGrp="1"/>
          </p:cNvSpPr>
          <p:nvPr>
            <p:ph type="title"/>
          </p:nvPr>
        </p:nvSpPr>
        <p:spPr>
          <a:xfrm>
            <a:off x="19665" y="-133931"/>
            <a:ext cx="10515600" cy="1325563"/>
          </a:xfrm>
        </p:spPr>
        <p:txBody>
          <a:bodyPr>
            <a:normAutofit/>
          </a:bodyPr>
          <a:lstStyle/>
          <a:p>
            <a:r>
              <a:rPr lang="en-US" sz="3600" b="1" dirty="0">
                <a:solidFill>
                  <a:srgbClr val="252B64"/>
                </a:solidFill>
                <a:latin typeface="Barlow" pitchFamily="2" charset="77"/>
              </a:rPr>
              <a:t>A growing community – </a:t>
            </a:r>
            <a:br>
              <a:rPr lang="en-US" sz="3600" b="1" dirty="0">
                <a:solidFill>
                  <a:srgbClr val="252B64"/>
                </a:solidFill>
                <a:latin typeface="Barlow" pitchFamily="2" charset="77"/>
              </a:rPr>
            </a:br>
            <a:r>
              <a:rPr lang="en-US" sz="3600" b="1" dirty="0">
                <a:solidFill>
                  <a:srgbClr val="252B64"/>
                </a:solidFill>
                <a:latin typeface="Barlow" pitchFamily="2" charset="77"/>
              </a:rPr>
              <a:t>CCPI Trade Associates</a:t>
            </a:r>
          </a:p>
        </p:txBody>
      </p:sp>
      <p:pic>
        <p:nvPicPr>
          <p:cNvPr id="4" name="Picture 3">
            <a:extLst>
              <a:ext uri="{FF2B5EF4-FFF2-40B4-BE49-F238E27FC236}">
                <a16:creationId xmlns:a16="http://schemas.microsoft.com/office/drawing/2014/main" id="{93B1DBB4-F685-8A73-9BF8-3E47CB4DF0A2}"/>
              </a:ext>
            </a:extLst>
          </p:cNvPr>
          <p:cNvPicPr>
            <a:picLocks noChangeAspect="1"/>
          </p:cNvPicPr>
          <p:nvPr/>
        </p:nvPicPr>
        <p:blipFill>
          <a:blip r:embed="rId2"/>
          <a:stretch>
            <a:fillRect/>
          </a:stretch>
        </p:blipFill>
        <p:spPr>
          <a:xfrm>
            <a:off x="2317427" y="1768443"/>
            <a:ext cx="1310959" cy="1048767"/>
          </a:xfrm>
          <a:prstGeom prst="rect">
            <a:avLst/>
          </a:prstGeom>
        </p:spPr>
      </p:pic>
      <p:pic>
        <p:nvPicPr>
          <p:cNvPr id="5" name="Picture 4">
            <a:extLst>
              <a:ext uri="{FF2B5EF4-FFF2-40B4-BE49-F238E27FC236}">
                <a16:creationId xmlns:a16="http://schemas.microsoft.com/office/drawing/2014/main" id="{C194B719-5E8F-C064-EBE1-C14BCFBAC44D}"/>
              </a:ext>
            </a:extLst>
          </p:cNvPr>
          <p:cNvPicPr>
            <a:picLocks noChangeAspect="1"/>
          </p:cNvPicPr>
          <p:nvPr/>
        </p:nvPicPr>
        <p:blipFill>
          <a:blip r:embed="rId3"/>
          <a:stretch>
            <a:fillRect/>
          </a:stretch>
        </p:blipFill>
        <p:spPr>
          <a:xfrm>
            <a:off x="1821096" y="5198413"/>
            <a:ext cx="1394139" cy="1394139"/>
          </a:xfrm>
          <a:prstGeom prst="rect">
            <a:avLst/>
          </a:prstGeom>
        </p:spPr>
      </p:pic>
      <p:pic>
        <p:nvPicPr>
          <p:cNvPr id="6" name="Picture 5">
            <a:extLst>
              <a:ext uri="{FF2B5EF4-FFF2-40B4-BE49-F238E27FC236}">
                <a16:creationId xmlns:a16="http://schemas.microsoft.com/office/drawing/2014/main" id="{2E4E4BEE-C6F7-BBC2-220B-10FB389A8278}"/>
              </a:ext>
            </a:extLst>
          </p:cNvPr>
          <p:cNvPicPr>
            <a:picLocks noChangeAspect="1"/>
          </p:cNvPicPr>
          <p:nvPr/>
        </p:nvPicPr>
        <p:blipFill>
          <a:blip r:embed="rId4"/>
          <a:stretch>
            <a:fillRect/>
          </a:stretch>
        </p:blipFill>
        <p:spPr>
          <a:xfrm>
            <a:off x="159008" y="5348019"/>
            <a:ext cx="1538768" cy="1201283"/>
          </a:xfrm>
          <a:prstGeom prst="rect">
            <a:avLst/>
          </a:prstGeom>
        </p:spPr>
      </p:pic>
      <p:pic>
        <p:nvPicPr>
          <p:cNvPr id="7" name="Picture 6">
            <a:extLst>
              <a:ext uri="{FF2B5EF4-FFF2-40B4-BE49-F238E27FC236}">
                <a16:creationId xmlns:a16="http://schemas.microsoft.com/office/drawing/2014/main" id="{327C8A13-4C87-FEC3-F988-AEC0D332979B}"/>
              </a:ext>
            </a:extLst>
          </p:cNvPr>
          <p:cNvPicPr>
            <a:picLocks noChangeAspect="1"/>
          </p:cNvPicPr>
          <p:nvPr/>
        </p:nvPicPr>
        <p:blipFill>
          <a:blip r:embed="rId5"/>
          <a:stretch>
            <a:fillRect/>
          </a:stretch>
        </p:blipFill>
        <p:spPr>
          <a:xfrm>
            <a:off x="6529146" y="1506918"/>
            <a:ext cx="2192397" cy="659432"/>
          </a:xfrm>
          <a:prstGeom prst="rect">
            <a:avLst/>
          </a:prstGeom>
        </p:spPr>
      </p:pic>
      <p:pic>
        <p:nvPicPr>
          <p:cNvPr id="8" name="Picture 7">
            <a:extLst>
              <a:ext uri="{FF2B5EF4-FFF2-40B4-BE49-F238E27FC236}">
                <a16:creationId xmlns:a16="http://schemas.microsoft.com/office/drawing/2014/main" id="{2E45546A-3B31-678B-6AD8-A33835304DA6}"/>
              </a:ext>
            </a:extLst>
          </p:cNvPr>
          <p:cNvPicPr>
            <a:picLocks noChangeAspect="1"/>
          </p:cNvPicPr>
          <p:nvPr/>
        </p:nvPicPr>
        <p:blipFill>
          <a:blip r:embed="rId6"/>
          <a:stretch>
            <a:fillRect/>
          </a:stretch>
        </p:blipFill>
        <p:spPr>
          <a:xfrm>
            <a:off x="3349771" y="5750024"/>
            <a:ext cx="1757839" cy="745894"/>
          </a:xfrm>
          <a:prstGeom prst="rect">
            <a:avLst/>
          </a:prstGeom>
        </p:spPr>
      </p:pic>
      <p:pic>
        <p:nvPicPr>
          <p:cNvPr id="9" name="Picture 8">
            <a:extLst>
              <a:ext uri="{FF2B5EF4-FFF2-40B4-BE49-F238E27FC236}">
                <a16:creationId xmlns:a16="http://schemas.microsoft.com/office/drawing/2014/main" id="{269CACFE-DA67-4D45-03AB-EF63BD1D56E6}"/>
              </a:ext>
            </a:extLst>
          </p:cNvPr>
          <p:cNvPicPr>
            <a:picLocks noChangeAspect="1"/>
          </p:cNvPicPr>
          <p:nvPr/>
        </p:nvPicPr>
        <p:blipFill>
          <a:blip r:embed="rId7"/>
          <a:stretch>
            <a:fillRect/>
          </a:stretch>
        </p:blipFill>
        <p:spPr>
          <a:xfrm>
            <a:off x="8672551" y="2503407"/>
            <a:ext cx="3019272" cy="1215262"/>
          </a:xfrm>
          <a:prstGeom prst="rect">
            <a:avLst/>
          </a:prstGeom>
        </p:spPr>
      </p:pic>
      <p:pic>
        <p:nvPicPr>
          <p:cNvPr id="10" name="Picture 9">
            <a:extLst>
              <a:ext uri="{FF2B5EF4-FFF2-40B4-BE49-F238E27FC236}">
                <a16:creationId xmlns:a16="http://schemas.microsoft.com/office/drawing/2014/main" id="{A7C7F1E1-8D40-68AE-319B-3BF63038D462}"/>
              </a:ext>
            </a:extLst>
          </p:cNvPr>
          <p:cNvPicPr>
            <a:picLocks noChangeAspect="1"/>
          </p:cNvPicPr>
          <p:nvPr/>
        </p:nvPicPr>
        <p:blipFill>
          <a:blip r:embed="rId8"/>
          <a:stretch>
            <a:fillRect/>
          </a:stretch>
        </p:blipFill>
        <p:spPr>
          <a:xfrm>
            <a:off x="2797655" y="3279197"/>
            <a:ext cx="3053387" cy="726027"/>
          </a:xfrm>
          <a:prstGeom prst="rect">
            <a:avLst/>
          </a:prstGeom>
        </p:spPr>
      </p:pic>
      <p:pic>
        <p:nvPicPr>
          <p:cNvPr id="11" name="Picture 10">
            <a:extLst>
              <a:ext uri="{FF2B5EF4-FFF2-40B4-BE49-F238E27FC236}">
                <a16:creationId xmlns:a16="http://schemas.microsoft.com/office/drawing/2014/main" id="{2086A2F1-900F-404F-5DC8-A20DB02166B9}"/>
              </a:ext>
            </a:extLst>
          </p:cNvPr>
          <p:cNvPicPr>
            <a:picLocks noChangeAspect="1"/>
          </p:cNvPicPr>
          <p:nvPr/>
        </p:nvPicPr>
        <p:blipFill>
          <a:blip r:embed="rId9"/>
          <a:stretch>
            <a:fillRect/>
          </a:stretch>
        </p:blipFill>
        <p:spPr>
          <a:xfrm>
            <a:off x="-42543" y="3055465"/>
            <a:ext cx="2145263" cy="633444"/>
          </a:xfrm>
          <a:prstGeom prst="rect">
            <a:avLst/>
          </a:prstGeom>
        </p:spPr>
      </p:pic>
      <p:pic>
        <p:nvPicPr>
          <p:cNvPr id="12" name="Picture 11">
            <a:extLst>
              <a:ext uri="{FF2B5EF4-FFF2-40B4-BE49-F238E27FC236}">
                <a16:creationId xmlns:a16="http://schemas.microsoft.com/office/drawing/2014/main" id="{5B7779B2-A30A-BB9E-3679-3F76F703C603}"/>
              </a:ext>
            </a:extLst>
          </p:cNvPr>
          <p:cNvPicPr>
            <a:picLocks noChangeAspect="1"/>
          </p:cNvPicPr>
          <p:nvPr/>
        </p:nvPicPr>
        <p:blipFill>
          <a:blip r:embed="rId10"/>
          <a:stretch>
            <a:fillRect/>
          </a:stretch>
        </p:blipFill>
        <p:spPr>
          <a:xfrm>
            <a:off x="8649050" y="3751070"/>
            <a:ext cx="3324862" cy="495035"/>
          </a:xfrm>
          <a:prstGeom prst="rect">
            <a:avLst/>
          </a:prstGeom>
        </p:spPr>
      </p:pic>
      <p:pic>
        <p:nvPicPr>
          <p:cNvPr id="13" name="Picture 12">
            <a:extLst>
              <a:ext uri="{FF2B5EF4-FFF2-40B4-BE49-F238E27FC236}">
                <a16:creationId xmlns:a16="http://schemas.microsoft.com/office/drawing/2014/main" id="{AB41BF54-2F38-0AB5-77EC-ECD983B8A890}"/>
              </a:ext>
            </a:extLst>
          </p:cNvPr>
          <p:cNvPicPr>
            <a:picLocks noChangeAspect="1"/>
          </p:cNvPicPr>
          <p:nvPr/>
        </p:nvPicPr>
        <p:blipFill>
          <a:blip r:embed="rId11"/>
          <a:stretch>
            <a:fillRect/>
          </a:stretch>
        </p:blipFill>
        <p:spPr>
          <a:xfrm>
            <a:off x="7108416" y="2449072"/>
            <a:ext cx="1033856" cy="1087464"/>
          </a:xfrm>
          <a:prstGeom prst="rect">
            <a:avLst/>
          </a:prstGeom>
        </p:spPr>
      </p:pic>
      <p:pic>
        <p:nvPicPr>
          <p:cNvPr id="14" name="Picture 13">
            <a:extLst>
              <a:ext uri="{FF2B5EF4-FFF2-40B4-BE49-F238E27FC236}">
                <a16:creationId xmlns:a16="http://schemas.microsoft.com/office/drawing/2014/main" id="{D356D3F7-9715-07DC-4536-4B88F7A69D08}"/>
              </a:ext>
            </a:extLst>
          </p:cNvPr>
          <p:cNvPicPr>
            <a:picLocks noChangeAspect="1"/>
          </p:cNvPicPr>
          <p:nvPr/>
        </p:nvPicPr>
        <p:blipFill>
          <a:blip r:embed="rId12"/>
          <a:stretch>
            <a:fillRect/>
          </a:stretch>
        </p:blipFill>
        <p:spPr>
          <a:xfrm>
            <a:off x="2759363" y="4636363"/>
            <a:ext cx="2250126" cy="502529"/>
          </a:xfrm>
          <a:prstGeom prst="rect">
            <a:avLst/>
          </a:prstGeom>
        </p:spPr>
      </p:pic>
      <p:pic>
        <p:nvPicPr>
          <p:cNvPr id="15" name="Picture 14">
            <a:extLst>
              <a:ext uri="{FF2B5EF4-FFF2-40B4-BE49-F238E27FC236}">
                <a16:creationId xmlns:a16="http://schemas.microsoft.com/office/drawing/2014/main" id="{FB8B56B5-CF3F-2241-713B-DB763CAF6D4B}"/>
              </a:ext>
            </a:extLst>
          </p:cNvPr>
          <p:cNvPicPr>
            <a:picLocks noChangeAspect="1"/>
          </p:cNvPicPr>
          <p:nvPr/>
        </p:nvPicPr>
        <p:blipFill>
          <a:blip r:embed="rId13"/>
          <a:stretch>
            <a:fillRect/>
          </a:stretch>
        </p:blipFill>
        <p:spPr>
          <a:xfrm>
            <a:off x="296150" y="2474939"/>
            <a:ext cx="1556004" cy="426345"/>
          </a:xfrm>
          <a:prstGeom prst="rect">
            <a:avLst/>
          </a:prstGeom>
        </p:spPr>
      </p:pic>
      <p:pic>
        <p:nvPicPr>
          <p:cNvPr id="16" name="Picture 15">
            <a:extLst>
              <a:ext uri="{FF2B5EF4-FFF2-40B4-BE49-F238E27FC236}">
                <a16:creationId xmlns:a16="http://schemas.microsoft.com/office/drawing/2014/main" id="{A7558C19-F0BE-0425-3384-10ED37D58164}"/>
              </a:ext>
            </a:extLst>
          </p:cNvPr>
          <p:cNvPicPr>
            <a:picLocks noChangeAspect="1"/>
          </p:cNvPicPr>
          <p:nvPr/>
        </p:nvPicPr>
        <p:blipFill>
          <a:blip r:embed="rId14"/>
          <a:stretch>
            <a:fillRect/>
          </a:stretch>
        </p:blipFill>
        <p:spPr>
          <a:xfrm>
            <a:off x="8721543" y="1527779"/>
            <a:ext cx="1276189" cy="921293"/>
          </a:xfrm>
          <a:prstGeom prst="rect">
            <a:avLst/>
          </a:prstGeom>
        </p:spPr>
      </p:pic>
      <p:pic>
        <p:nvPicPr>
          <p:cNvPr id="17" name="Picture 16">
            <a:extLst>
              <a:ext uri="{FF2B5EF4-FFF2-40B4-BE49-F238E27FC236}">
                <a16:creationId xmlns:a16="http://schemas.microsoft.com/office/drawing/2014/main" id="{B6CA517A-E514-A477-2D88-54BF0383056D}"/>
              </a:ext>
            </a:extLst>
          </p:cNvPr>
          <p:cNvPicPr>
            <a:picLocks noChangeAspect="1"/>
          </p:cNvPicPr>
          <p:nvPr/>
        </p:nvPicPr>
        <p:blipFill>
          <a:blip r:embed="rId15"/>
          <a:stretch>
            <a:fillRect/>
          </a:stretch>
        </p:blipFill>
        <p:spPr>
          <a:xfrm>
            <a:off x="5539390" y="5696641"/>
            <a:ext cx="1491576" cy="852661"/>
          </a:xfrm>
          <a:prstGeom prst="rect">
            <a:avLst/>
          </a:prstGeom>
        </p:spPr>
      </p:pic>
      <p:pic>
        <p:nvPicPr>
          <p:cNvPr id="18" name="Picture 17">
            <a:extLst>
              <a:ext uri="{FF2B5EF4-FFF2-40B4-BE49-F238E27FC236}">
                <a16:creationId xmlns:a16="http://schemas.microsoft.com/office/drawing/2014/main" id="{E4290C7C-CD71-42EF-1BC3-2F782B63B7F8}"/>
              </a:ext>
            </a:extLst>
          </p:cNvPr>
          <p:cNvPicPr>
            <a:picLocks noChangeAspect="1"/>
          </p:cNvPicPr>
          <p:nvPr/>
        </p:nvPicPr>
        <p:blipFill>
          <a:blip r:embed="rId16"/>
          <a:stretch>
            <a:fillRect/>
          </a:stretch>
        </p:blipFill>
        <p:spPr>
          <a:xfrm>
            <a:off x="6223245" y="247078"/>
            <a:ext cx="3490042" cy="788074"/>
          </a:xfrm>
          <a:prstGeom prst="rect">
            <a:avLst/>
          </a:prstGeom>
        </p:spPr>
      </p:pic>
      <p:pic>
        <p:nvPicPr>
          <p:cNvPr id="3" name="Picture 2">
            <a:extLst>
              <a:ext uri="{FF2B5EF4-FFF2-40B4-BE49-F238E27FC236}">
                <a16:creationId xmlns:a16="http://schemas.microsoft.com/office/drawing/2014/main" id="{91BD4E19-65D7-17DB-6EE6-862C9BFF9BCE}"/>
              </a:ext>
            </a:extLst>
          </p:cNvPr>
          <p:cNvPicPr>
            <a:picLocks noChangeAspect="1"/>
          </p:cNvPicPr>
          <p:nvPr/>
        </p:nvPicPr>
        <p:blipFill>
          <a:blip r:embed="rId17"/>
          <a:stretch>
            <a:fillRect/>
          </a:stretch>
        </p:blipFill>
        <p:spPr>
          <a:xfrm>
            <a:off x="5769398" y="4766836"/>
            <a:ext cx="2826229" cy="627460"/>
          </a:xfrm>
          <a:prstGeom prst="rect">
            <a:avLst/>
          </a:prstGeom>
        </p:spPr>
      </p:pic>
      <p:pic>
        <p:nvPicPr>
          <p:cNvPr id="19" name="Picture 18">
            <a:extLst>
              <a:ext uri="{FF2B5EF4-FFF2-40B4-BE49-F238E27FC236}">
                <a16:creationId xmlns:a16="http://schemas.microsoft.com/office/drawing/2014/main" id="{06C7F56D-E11D-FC31-5D30-C4FA60138FB9}"/>
              </a:ext>
            </a:extLst>
          </p:cNvPr>
          <p:cNvPicPr>
            <a:picLocks noChangeAspect="1"/>
          </p:cNvPicPr>
          <p:nvPr/>
        </p:nvPicPr>
        <p:blipFill>
          <a:blip r:embed="rId18"/>
          <a:stretch>
            <a:fillRect/>
          </a:stretch>
        </p:blipFill>
        <p:spPr>
          <a:xfrm>
            <a:off x="4066880" y="1820811"/>
            <a:ext cx="1996993" cy="921293"/>
          </a:xfrm>
          <a:prstGeom prst="rect">
            <a:avLst/>
          </a:prstGeom>
        </p:spPr>
      </p:pic>
      <p:pic>
        <p:nvPicPr>
          <p:cNvPr id="20" name="Picture 19">
            <a:extLst>
              <a:ext uri="{FF2B5EF4-FFF2-40B4-BE49-F238E27FC236}">
                <a16:creationId xmlns:a16="http://schemas.microsoft.com/office/drawing/2014/main" id="{20CEF860-CE1C-3565-79D3-6889E6BDA115}"/>
              </a:ext>
            </a:extLst>
          </p:cNvPr>
          <p:cNvPicPr>
            <a:picLocks noChangeAspect="1"/>
          </p:cNvPicPr>
          <p:nvPr/>
        </p:nvPicPr>
        <p:blipFill>
          <a:blip r:embed="rId19"/>
          <a:stretch>
            <a:fillRect/>
          </a:stretch>
        </p:blipFill>
        <p:spPr>
          <a:xfrm>
            <a:off x="7547788" y="5485203"/>
            <a:ext cx="2109251" cy="926917"/>
          </a:xfrm>
          <a:prstGeom prst="rect">
            <a:avLst/>
          </a:prstGeom>
        </p:spPr>
      </p:pic>
      <p:pic>
        <p:nvPicPr>
          <p:cNvPr id="21" name="Picture 20">
            <a:extLst>
              <a:ext uri="{FF2B5EF4-FFF2-40B4-BE49-F238E27FC236}">
                <a16:creationId xmlns:a16="http://schemas.microsoft.com/office/drawing/2014/main" id="{9615A215-E978-EAD9-89FC-8D190C3F32CE}"/>
              </a:ext>
            </a:extLst>
          </p:cNvPr>
          <p:cNvPicPr>
            <a:picLocks noChangeAspect="1"/>
          </p:cNvPicPr>
          <p:nvPr/>
        </p:nvPicPr>
        <p:blipFill>
          <a:blip r:embed="rId20"/>
          <a:stretch>
            <a:fillRect/>
          </a:stretch>
        </p:blipFill>
        <p:spPr>
          <a:xfrm>
            <a:off x="9914895" y="5889699"/>
            <a:ext cx="2062392" cy="659603"/>
          </a:xfrm>
          <a:prstGeom prst="rect">
            <a:avLst/>
          </a:prstGeom>
        </p:spPr>
      </p:pic>
      <p:pic>
        <p:nvPicPr>
          <p:cNvPr id="23" name="Picture 22">
            <a:extLst>
              <a:ext uri="{FF2B5EF4-FFF2-40B4-BE49-F238E27FC236}">
                <a16:creationId xmlns:a16="http://schemas.microsoft.com/office/drawing/2014/main" id="{1A8C7E0E-860E-6030-2040-1A167627E4FB}"/>
              </a:ext>
            </a:extLst>
          </p:cNvPr>
          <p:cNvPicPr>
            <a:picLocks noChangeAspect="1"/>
          </p:cNvPicPr>
          <p:nvPr/>
        </p:nvPicPr>
        <p:blipFill>
          <a:blip r:embed="rId21"/>
          <a:stretch>
            <a:fillRect/>
          </a:stretch>
        </p:blipFill>
        <p:spPr>
          <a:xfrm>
            <a:off x="9440772" y="4570426"/>
            <a:ext cx="1745151" cy="732963"/>
          </a:xfrm>
          <a:prstGeom prst="rect">
            <a:avLst/>
          </a:prstGeom>
        </p:spPr>
      </p:pic>
      <p:pic>
        <p:nvPicPr>
          <p:cNvPr id="22" name="Picture 21">
            <a:extLst>
              <a:ext uri="{FF2B5EF4-FFF2-40B4-BE49-F238E27FC236}">
                <a16:creationId xmlns:a16="http://schemas.microsoft.com/office/drawing/2014/main" id="{463D3BD0-6319-25E9-6ED4-195441E2875D}"/>
              </a:ext>
            </a:extLst>
          </p:cNvPr>
          <p:cNvPicPr>
            <a:picLocks noChangeAspect="1"/>
          </p:cNvPicPr>
          <p:nvPr/>
        </p:nvPicPr>
        <p:blipFill>
          <a:blip r:embed="rId21"/>
          <a:stretch>
            <a:fillRect/>
          </a:stretch>
        </p:blipFill>
        <p:spPr>
          <a:xfrm>
            <a:off x="10182187" y="1569925"/>
            <a:ext cx="1727871" cy="725706"/>
          </a:xfrm>
          <a:prstGeom prst="rect">
            <a:avLst/>
          </a:prstGeom>
        </p:spPr>
      </p:pic>
      <p:pic>
        <p:nvPicPr>
          <p:cNvPr id="24" name="Picture 23">
            <a:extLst>
              <a:ext uri="{FF2B5EF4-FFF2-40B4-BE49-F238E27FC236}">
                <a16:creationId xmlns:a16="http://schemas.microsoft.com/office/drawing/2014/main" id="{AFCAE68F-FA9F-7823-42AE-43B099C7C233}"/>
              </a:ext>
            </a:extLst>
          </p:cNvPr>
          <p:cNvPicPr>
            <a:picLocks noChangeAspect="1"/>
          </p:cNvPicPr>
          <p:nvPr/>
        </p:nvPicPr>
        <p:blipFill>
          <a:blip r:embed="rId22"/>
          <a:stretch>
            <a:fillRect/>
          </a:stretch>
        </p:blipFill>
        <p:spPr>
          <a:xfrm>
            <a:off x="51124" y="3932086"/>
            <a:ext cx="2250370" cy="1112146"/>
          </a:xfrm>
          <a:prstGeom prst="rect">
            <a:avLst/>
          </a:prstGeom>
        </p:spPr>
      </p:pic>
      <p:pic>
        <p:nvPicPr>
          <p:cNvPr id="25" name="Picture 24">
            <a:extLst>
              <a:ext uri="{FF2B5EF4-FFF2-40B4-BE49-F238E27FC236}">
                <a16:creationId xmlns:a16="http://schemas.microsoft.com/office/drawing/2014/main" id="{AA8FB180-F5EF-83EE-1D1B-5238BBCAEA8B}"/>
              </a:ext>
            </a:extLst>
          </p:cNvPr>
          <p:cNvPicPr>
            <a:picLocks noChangeAspect="1"/>
          </p:cNvPicPr>
          <p:nvPr/>
        </p:nvPicPr>
        <p:blipFill>
          <a:blip r:embed="rId23"/>
          <a:stretch>
            <a:fillRect/>
          </a:stretch>
        </p:blipFill>
        <p:spPr>
          <a:xfrm>
            <a:off x="98178" y="1434565"/>
            <a:ext cx="2015129" cy="838411"/>
          </a:xfrm>
          <a:prstGeom prst="rect">
            <a:avLst/>
          </a:prstGeom>
        </p:spPr>
      </p:pic>
      <p:pic>
        <p:nvPicPr>
          <p:cNvPr id="28" name="Picture 27">
            <a:extLst>
              <a:ext uri="{FF2B5EF4-FFF2-40B4-BE49-F238E27FC236}">
                <a16:creationId xmlns:a16="http://schemas.microsoft.com/office/drawing/2014/main" id="{9FDE369E-F708-6861-6923-8A53BFE2E32C}"/>
              </a:ext>
            </a:extLst>
          </p:cNvPr>
          <p:cNvPicPr>
            <a:picLocks noChangeAspect="1"/>
          </p:cNvPicPr>
          <p:nvPr/>
        </p:nvPicPr>
        <p:blipFill>
          <a:blip r:embed="rId24"/>
          <a:stretch>
            <a:fillRect/>
          </a:stretch>
        </p:blipFill>
        <p:spPr>
          <a:xfrm>
            <a:off x="5513538" y="3210684"/>
            <a:ext cx="3407218" cy="1811958"/>
          </a:xfrm>
          <a:prstGeom prst="rect">
            <a:avLst/>
          </a:prstGeom>
        </p:spPr>
      </p:pic>
    </p:spTree>
    <p:extLst>
      <p:ext uri="{BB962C8B-B14F-4D97-AF65-F5344CB8AC3E}">
        <p14:creationId xmlns:p14="http://schemas.microsoft.com/office/powerpoint/2010/main" val="21142322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EBEBE1"/>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CB5B24C2-6A1E-D855-05BB-98F6C62F642F}"/>
              </a:ext>
            </a:extLst>
          </p:cNvPr>
          <p:cNvSpPr>
            <a:spLocks noGrp="1"/>
          </p:cNvSpPr>
          <p:nvPr>
            <p:ph sz="half" idx="1"/>
          </p:nvPr>
        </p:nvSpPr>
        <p:spPr>
          <a:xfrm>
            <a:off x="294674" y="1216633"/>
            <a:ext cx="11360319" cy="5457217"/>
          </a:xfrm>
        </p:spPr>
        <p:txBody>
          <a:bodyPr>
            <a:normAutofit lnSpcReduction="10000"/>
          </a:bodyPr>
          <a:lstStyle/>
          <a:p>
            <a:r>
              <a:rPr lang="en-US" sz="2000" b="1" dirty="0">
                <a:solidFill>
                  <a:srgbClr val="29295E"/>
                </a:solidFill>
              </a:rPr>
              <a:t>Just over 24 months into assessments:</a:t>
            </a:r>
          </a:p>
          <a:p>
            <a:r>
              <a:rPr lang="en-US" sz="2000" b="1" dirty="0">
                <a:solidFill>
                  <a:srgbClr val="29295E"/>
                </a:solidFill>
              </a:rPr>
              <a:t>170+ Product Sets carry the CCPI Assessed Mark (relating to product information for over 3,000 different products)</a:t>
            </a:r>
          </a:p>
          <a:p>
            <a:r>
              <a:rPr lang="en-US" sz="2000" b="1" dirty="0">
                <a:solidFill>
                  <a:srgbClr val="29295E"/>
                </a:solidFill>
              </a:rPr>
              <a:t>150+ companies currently registered with CCPI </a:t>
            </a:r>
          </a:p>
          <a:p>
            <a:r>
              <a:rPr lang="en-US" sz="2000" b="1" dirty="0">
                <a:solidFill>
                  <a:srgbClr val="29295E"/>
                </a:solidFill>
              </a:rPr>
              <a:t>Merchant &amp; Distributor Assessments live</a:t>
            </a:r>
          </a:p>
          <a:p>
            <a:r>
              <a:rPr lang="en-US" sz="2000" b="1" dirty="0">
                <a:solidFill>
                  <a:srgbClr val="29295E"/>
                </a:solidFill>
              </a:rPr>
              <a:t>CCPI Demand-Side Supporters growing</a:t>
            </a:r>
            <a:br>
              <a:rPr lang="en-US" sz="2000" dirty="0">
                <a:solidFill>
                  <a:srgbClr val="29295E"/>
                </a:solidFill>
              </a:rPr>
            </a:br>
            <a:endParaRPr lang="en-US" sz="2000" u="sng" dirty="0">
              <a:solidFill>
                <a:srgbClr val="29295E"/>
              </a:solidFill>
            </a:endParaRPr>
          </a:p>
          <a:p>
            <a:r>
              <a:rPr lang="en-US" sz="2000" b="1" dirty="0">
                <a:solidFill>
                  <a:srgbClr val="29295E"/>
                </a:solidFill>
              </a:rPr>
              <a:t>‘Trade Associates’ launched Q1</a:t>
            </a:r>
          </a:p>
          <a:p>
            <a:r>
              <a:rPr lang="en-US" sz="2000" b="1" dirty="0">
                <a:solidFill>
                  <a:srgbClr val="29295E"/>
                </a:solidFill>
              </a:rPr>
              <a:t>‘Media Associates’ to be launched Q1 2026</a:t>
            </a:r>
          </a:p>
          <a:p>
            <a:r>
              <a:rPr lang="en-US" sz="2000" b="1" dirty="0">
                <a:solidFill>
                  <a:srgbClr val="29295E"/>
                </a:solidFill>
              </a:rPr>
              <a:t>‘Testing and Certification Learning Community’ to be launched Q1 2026</a:t>
            </a:r>
            <a:br>
              <a:rPr lang="en-US" sz="2000" b="1" dirty="0">
                <a:solidFill>
                  <a:srgbClr val="29295E"/>
                </a:solidFill>
              </a:rPr>
            </a:br>
            <a:endParaRPr lang="en-US" sz="2000" dirty="0">
              <a:solidFill>
                <a:srgbClr val="29295E"/>
              </a:solidFill>
            </a:endParaRPr>
          </a:p>
          <a:p>
            <a:r>
              <a:rPr lang="en-US" sz="2000" b="1" u="sng" dirty="0">
                <a:solidFill>
                  <a:srgbClr val="29295E"/>
                </a:solidFill>
              </a:rPr>
              <a:t>Examples of partnerships in place:</a:t>
            </a:r>
            <a:br>
              <a:rPr lang="en-US" sz="2000" dirty="0">
                <a:solidFill>
                  <a:srgbClr val="29295E"/>
                </a:solidFill>
              </a:rPr>
            </a:br>
            <a:r>
              <a:rPr lang="en-US" sz="2000" b="1" dirty="0">
                <a:solidFill>
                  <a:srgbClr val="29295E"/>
                </a:solidFill>
              </a:rPr>
              <a:t>The NBS </a:t>
            </a:r>
            <a:r>
              <a:rPr lang="en-US" sz="2000" dirty="0">
                <a:solidFill>
                  <a:srgbClr val="29295E"/>
                </a:solidFill>
              </a:rPr>
              <a:t>– specifier platform filters for CCPI Assessed products </a:t>
            </a:r>
            <a:br>
              <a:rPr lang="en-US" sz="2000" dirty="0">
                <a:solidFill>
                  <a:srgbClr val="29295E"/>
                </a:solidFill>
              </a:rPr>
            </a:br>
            <a:r>
              <a:rPr lang="en-US" sz="2000" b="1" dirty="0">
                <a:solidFill>
                  <a:srgbClr val="29295E"/>
                </a:solidFill>
              </a:rPr>
              <a:t>UKCW &amp; Media 10 </a:t>
            </a:r>
            <a:r>
              <a:rPr lang="en-US" sz="2000" dirty="0">
                <a:solidFill>
                  <a:srgbClr val="29295E"/>
                </a:solidFill>
              </a:rPr>
              <a:t>-  major industry show and media platform supporting CCPI</a:t>
            </a:r>
            <a:br>
              <a:rPr lang="en-US" sz="2000" dirty="0">
                <a:solidFill>
                  <a:srgbClr val="29295E"/>
                </a:solidFill>
              </a:rPr>
            </a:br>
            <a:r>
              <a:rPr lang="en-US" sz="2000" b="1" dirty="0">
                <a:solidFill>
                  <a:srgbClr val="29295E"/>
                </a:solidFill>
              </a:rPr>
              <a:t>Construction Marketing Awards </a:t>
            </a:r>
            <a:br>
              <a:rPr lang="en-US" sz="2000" dirty="0">
                <a:solidFill>
                  <a:srgbClr val="29295E"/>
                </a:solidFill>
              </a:rPr>
            </a:br>
            <a:endParaRPr lang="en-US" sz="2000" dirty="0">
              <a:solidFill>
                <a:srgbClr val="29295E"/>
              </a:solidFill>
            </a:endParaRPr>
          </a:p>
          <a:p>
            <a:endParaRPr lang="en-GB" dirty="0"/>
          </a:p>
        </p:txBody>
      </p:sp>
      <p:sp>
        <p:nvSpPr>
          <p:cNvPr id="2" name="Title 1">
            <a:extLst>
              <a:ext uri="{FF2B5EF4-FFF2-40B4-BE49-F238E27FC236}">
                <a16:creationId xmlns:a16="http://schemas.microsoft.com/office/drawing/2014/main" id="{99998F82-E3B6-7F2F-E7F8-10BC1A154E7D}"/>
              </a:ext>
            </a:extLst>
          </p:cNvPr>
          <p:cNvSpPr>
            <a:spLocks noGrp="1"/>
          </p:cNvSpPr>
          <p:nvPr>
            <p:ph type="title"/>
          </p:nvPr>
        </p:nvSpPr>
        <p:spPr/>
        <p:txBody>
          <a:bodyPr>
            <a:normAutofit/>
          </a:bodyPr>
          <a:lstStyle/>
          <a:p>
            <a:r>
              <a:rPr lang="en-GB" sz="3600" b="1" dirty="0">
                <a:solidFill>
                  <a:srgbClr val="29295E"/>
                </a:solidFill>
                <a:latin typeface="Barlow" pitchFamily="2" charset="77"/>
              </a:rPr>
              <a:t>Progress so far </a:t>
            </a:r>
          </a:p>
        </p:txBody>
      </p:sp>
      <p:sp>
        <p:nvSpPr>
          <p:cNvPr id="3" name="Slide Number Placeholder 2">
            <a:extLst>
              <a:ext uri="{FF2B5EF4-FFF2-40B4-BE49-F238E27FC236}">
                <a16:creationId xmlns:a16="http://schemas.microsoft.com/office/drawing/2014/main" id="{314049E8-5952-CFE1-F545-7844B224B294}"/>
              </a:ext>
            </a:extLst>
          </p:cNvPr>
          <p:cNvSpPr>
            <a:spLocks noGrp="1"/>
          </p:cNvSpPr>
          <p:nvPr>
            <p:ph type="sldNum" sz="quarter" idx="4294967295"/>
          </p:nvPr>
        </p:nvSpPr>
        <p:spPr>
          <a:xfrm>
            <a:off x="11396663" y="6308725"/>
            <a:ext cx="795337" cy="365125"/>
          </a:xfrm>
        </p:spPr>
        <p:txBody>
          <a:bodyPr/>
          <a:lstStyle/>
          <a:p>
            <a:fld id="{4E486751-FAED-4152-B638-2A2D21617D3A}" type="slidenum">
              <a:rPr lang="en-GB" smtClean="0"/>
              <a:pPr/>
              <a:t>11</a:t>
            </a:fld>
            <a:endParaRPr lang="en-GB" dirty="0"/>
          </a:p>
        </p:txBody>
      </p:sp>
      <p:pic>
        <p:nvPicPr>
          <p:cNvPr id="9" name="Picture 8">
            <a:extLst>
              <a:ext uri="{FF2B5EF4-FFF2-40B4-BE49-F238E27FC236}">
                <a16:creationId xmlns:a16="http://schemas.microsoft.com/office/drawing/2014/main" id="{CB089261-26E4-AB58-9E02-FDE92B3E6C85}"/>
              </a:ext>
            </a:extLst>
          </p:cNvPr>
          <p:cNvPicPr>
            <a:picLocks noChangeAspect="1"/>
          </p:cNvPicPr>
          <p:nvPr/>
        </p:nvPicPr>
        <p:blipFill>
          <a:blip r:embed="rId2"/>
          <a:stretch>
            <a:fillRect/>
          </a:stretch>
        </p:blipFill>
        <p:spPr>
          <a:xfrm>
            <a:off x="8939860" y="4453164"/>
            <a:ext cx="2626233" cy="1250586"/>
          </a:xfrm>
          <a:prstGeom prst="rect">
            <a:avLst/>
          </a:prstGeom>
        </p:spPr>
      </p:pic>
      <p:pic>
        <p:nvPicPr>
          <p:cNvPr id="10" name="Picture 9">
            <a:extLst>
              <a:ext uri="{FF2B5EF4-FFF2-40B4-BE49-F238E27FC236}">
                <a16:creationId xmlns:a16="http://schemas.microsoft.com/office/drawing/2014/main" id="{F382EDD9-4527-BF8F-6548-877515CB2C97}"/>
              </a:ext>
            </a:extLst>
          </p:cNvPr>
          <p:cNvPicPr>
            <a:picLocks noChangeAspect="1"/>
          </p:cNvPicPr>
          <p:nvPr/>
        </p:nvPicPr>
        <p:blipFill>
          <a:blip r:embed="rId3"/>
          <a:stretch>
            <a:fillRect/>
          </a:stretch>
        </p:blipFill>
        <p:spPr>
          <a:xfrm>
            <a:off x="8939857" y="3085844"/>
            <a:ext cx="2626236" cy="1250587"/>
          </a:xfrm>
          <a:prstGeom prst="rect">
            <a:avLst/>
          </a:prstGeom>
        </p:spPr>
      </p:pic>
    </p:spTree>
    <p:extLst>
      <p:ext uri="{BB962C8B-B14F-4D97-AF65-F5344CB8AC3E}">
        <p14:creationId xmlns:p14="http://schemas.microsoft.com/office/powerpoint/2010/main" val="33787034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EBEBE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8C681E-AB30-4A2A-AE9F-00A0B0A65396}"/>
              </a:ext>
            </a:extLst>
          </p:cNvPr>
          <p:cNvSpPr>
            <a:spLocks noGrp="1"/>
          </p:cNvSpPr>
          <p:nvPr>
            <p:ph type="title"/>
          </p:nvPr>
        </p:nvSpPr>
        <p:spPr>
          <a:xfrm>
            <a:off x="199221" y="101281"/>
            <a:ext cx="10515600" cy="1325563"/>
          </a:xfrm>
        </p:spPr>
        <p:txBody>
          <a:bodyPr>
            <a:normAutofit/>
          </a:bodyPr>
          <a:lstStyle/>
          <a:p>
            <a:r>
              <a:rPr lang="en-GB" sz="3600" b="1" dirty="0">
                <a:solidFill>
                  <a:srgbClr val="002060"/>
                </a:solidFill>
                <a:latin typeface="Barlow" pitchFamily="2" charset="77"/>
              </a:rPr>
              <a:t>11 Clause CCPI (Manufacturers version)</a:t>
            </a:r>
          </a:p>
        </p:txBody>
      </p:sp>
      <p:cxnSp>
        <p:nvCxnSpPr>
          <p:cNvPr id="13" name="Straight Connector 12">
            <a:extLst>
              <a:ext uri="{FF2B5EF4-FFF2-40B4-BE49-F238E27FC236}">
                <a16:creationId xmlns:a16="http://schemas.microsoft.com/office/drawing/2014/main" id="{0919946F-B793-4DB1-BEE2-2E3815AE58F0}"/>
              </a:ext>
            </a:extLst>
          </p:cNvPr>
          <p:cNvCxnSpPr/>
          <p:nvPr/>
        </p:nvCxnSpPr>
        <p:spPr>
          <a:xfrm flipH="1">
            <a:off x="5818094" y="2644860"/>
            <a:ext cx="298286" cy="0"/>
          </a:xfrm>
          <a:prstGeom prst="line">
            <a:avLst/>
          </a:prstGeom>
          <a:ln w="571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5DC46E83-9B65-4E5F-B8AE-E5AD1AF78EC2}"/>
              </a:ext>
            </a:extLst>
          </p:cNvPr>
          <p:cNvCxnSpPr/>
          <p:nvPr/>
        </p:nvCxnSpPr>
        <p:spPr>
          <a:xfrm flipH="1">
            <a:off x="6087509" y="3057511"/>
            <a:ext cx="298286" cy="0"/>
          </a:xfrm>
          <a:prstGeom prst="line">
            <a:avLst/>
          </a:prstGeom>
          <a:ln w="571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67959881-9E37-4DF6-B189-95FF1180BBDD}"/>
              </a:ext>
            </a:extLst>
          </p:cNvPr>
          <p:cNvCxnSpPr/>
          <p:nvPr/>
        </p:nvCxnSpPr>
        <p:spPr>
          <a:xfrm flipH="1">
            <a:off x="5797714" y="4914258"/>
            <a:ext cx="298286" cy="0"/>
          </a:xfrm>
          <a:prstGeom prst="line">
            <a:avLst/>
          </a:prstGeom>
          <a:ln w="571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2F49561-01A4-48C2-875C-73BA3A307B0A}"/>
              </a:ext>
            </a:extLst>
          </p:cNvPr>
          <p:cNvCxnSpPr>
            <a:cxnSpLocks/>
          </p:cNvCxnSpPr>
          <p:nvPr/>
        </p:nvCxnSpPr>
        <p:spPr>
          <a:xfrm flipH="1">
            <a:off x="6071249" y="5526974"/>
            <a:ext cx="354637" cy="0"/>
          </a:xfrm>
          <a:prstGeom prst="line">
            <a:avLst/>
          </a:prstGeom>
          <a:ln w="571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nvGrpSpPr>
          <p:cNvPr id="28" name="Group 27">
            <a:extLst>
              <a:ext uri="{FF2B5EF4-FFF2-40B4-BE49-F238E27FC236}">
                <a16:creationId xmlns:a16="http://schemas.microsoft.com/office/drawing/2014/main" id="{E66F314B-79B3-401E-A518-C95E636B1E69}"/>
              </a:ext>
            </a:extLst>
          </p:cNvPr>
          <p:cNvGrpSpPr/>
          <p:nvPr/>
        </p:nvGrpSpPr>
        <p:grpSpPr>
          <a:xfrm>
            <a:off x="6380330" y="1602710"/>
            <a:ext cx="2876550" cy="2997992"/>
            <a:chOff x="7624709" y="1569804"/>
            <a:chExt cx="2876550" cy="2997992"/>
          </a:xfrm>
        </p:grpSpPr>
        <p:sp>
          <p:nvSpPr>
            <p:cNvPr id="23" name="Rectangle: Rounded Corners 22">
              <a:extLst>
                <a:ext uri="{FF2B5EF4-FFF2-40B4-BE49-F238E27FC236}">
                  <a16:creationId xmlns:a16="http://schemas.microsoft.com/office/drawing/2014/main" id="{E435BA74-8F2A-461A-B69D-409CED3BC44E}"/>
                </a:ext>
              </a:extLst>
            </p:cNvPr>
            <p:cNvSpPr/>
            <p:nvPr/>
          </p:nvSpPr>
          <p:spPr>
            <a:xfrm>
              <a:off x="7624709" y="1569804"/>
              <a:ext cx="2876550" cy="2997992"/>
            </a:xfrm>
            <a:prstGeom prst="roundRect">
              <a:avLst/>
            </a:prstGeom>
            <a:solidFill>
              <a:srgbClr val="4D5473"/>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r>
                <a:rPr lang="en-GB" sz="1600" b="1" dirty="0">
                  <a:latin typeface="Barlow" panose="00000500000000000000" pitchFamily="2" charset="0"/>
                </a:rPr>
                <a:t>CORE INFORMATION</a:t>
              </a:r>
            </a:p>
            <a:p>
              <a:pPr marL="358775" indent="-358775">
                <a:spcAft>
                  <a:spcPts val="600"/>
                </a:spcAft>
              </a:pPr>
              <a:r>
                <a:rPr lang="en-GB" sz="1600" dirty="0">
                  <a:latin typeface="Barlow" panose="00000500000000000000" pitchFamily="2" charset="0"/>
                </a:rPr>
                <a:t>	</a:t>
              </a:r>
              <a:r>
                <a:rPr lang="en-GB" sz="900" dirty="0">
                  <a:latin typeface="Barlow" panose="00000500000000000000" pitchFamily="2" charset="0"/>
                </a:rPr>
                <a:t>Provide valid and demonstrable documentation where claiming compliance to, or achievement of, and Certification, Classification, or Industry Standard.</a:t>
              </a:r>
            </a:p>
            <a:p>
              <a:pPr marL="358775" indent="-358775">
                <a:spcAft>
                  <a:spcPts val="600"/>
                </a:spcAft>
              </a:pPr>
              <a:r>
                <a:rPr lang="en-GB" sz="900" dirty="0">
                  <a:latin typeface="Barlow" panose="00000500000000000000" pitchFamily="2" charset="0"/>
                </a:rPr>
                <a:t>	Provide specific documentation when making any product performance claims outside of Certification, Classification or Industry Standard.</a:t>
              </a:r>
            </a:p>
            <a:p>
              <a:pPr marL="358775" indent="-358775">
                <a:spcAft>
                  <a:spcPts val="600"/>
                </a:spcAft>
              </a:pPr>
              <a:r>
                <a:rPr lang="en-GB" sz="900" dirty="0">
                  <a:latin typeface="Barlow" panose="00000500000000000000" pitchFamily="2" charset="0"/>
                </a:rPr>
                <a:t>	Make available on their website the descriptive and physical characteristics of the Construction Product.</a:t>
              </a:r>
            </a:p>
            <a:p>
              <a:pPr marL="358775" indent="-358775">
                <a:spcAft>
                  <a:spcPts val="600"/>
                </a:spcAft>
              </a:pPr>
              <a:r>
                <a:rPr lang="en-GB" sz="900" dirty="0">
                  <a:latin typeface="Barlow" panose="00000500000000000000" pitchFamily="2" charset="0"/>
                </a:rPr>
                <a:t>	Have a documented process ensuring all changes affecting Product Information resulting from changes to the Construction Product are identified and reflected in the revised Product Information.</a:t>
              </a:r>
            </a:p>
            <a:p>
              <a:pPr marL="358775" indent="-358775">
                <a:spcAft>
                  <a:spcPts val="600"/>
                </a:spcAft>
              </a:pPr>
              <a:endParaRPr lang="en-GB" sz="900" dirty="0">
                <a:latin typeface="Barlow" panose="00000500000000000000" pitchFamily="2" charset="0"/>
              </a:endParaRPr>
            </a:p>
            <a:p>
              <a:pPr marL="358775" indent="-358775"/>
              <a:endParaRPr lang="en-GB" sz="900" dirty="0">
                <a:latin typeface="Barlow" panose="00000500000000000000" pitchFamily="2" charset="0"/>
              </a:endParaRPr>
            </a:p>
          </p:txBody>
        </p:sp>
        <p:sp>
          <p:nvSpPr>
            <p:cNvPr id="24" name="Oval 23">
              <a:extLst>
                <a:ext uri="{FF2B5EF4-FFF2-40B4-BE49-F238E27FC236}">
                  <a16:creationId xmlns:a16="http://schemas.microsoft.com/office/drawing/2014/main" id="{5F763E29-E1D5-4FD3-94E0-592892843182}"/>
                </a:ext>
              </a:extLst>
            </p:cNvPr>
            <p:cNvSpPr/>
            <p:nvPr/>
          </p:nvSpPr>
          <p:spPr>
            <a:xfrm>
              <a:off x="7775291" y="2243111"/>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rgbClr val="4D5473"/>
                  </a:solidFill>
                  <a:latin typeface="Barlow" panose="00000500000000000000" pitchFamily="2" charset="0"/>
                </a:rPr>
                <a:t>4</a:t>
              </a:r>
            </a:p>
          </p:txBody>
        </p:sp>
        <p:sp>
          <p:nvSpPr>
            <p:cNvPr id="25" name="Oval 24">
              <a:extLst>
                <a:ext uri="{FF2B5EF4-FFF2-40B4-BE49-F238E27FC236}">
                  <a16:creationId xmlns:a16="http://schemas.microsoft.com/office/drawing/2014/main" id="{09665DC8-3B69-4855-B62C-BD4261E467DD}"/>
                </a:ext>
              </a:extLst>
            </p:cNvPr>
            <p:cNvSpPr/>
            <p:nvPr/>
          </p:nvSpPr>
          <p:spPr>
            <a:xfrm>
              <a:off x="7775291" y="2856929"/>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rgbClr val="4D5473"/>
                  </a:solidFill>
                  <a:latin typeface="Barlow" panose="00000500000000000000" pitchFamily="2" charset="0"/>
                </a:rPr>
                <a:t>5</a:t>
              </a:r>
            </a:p>
          </p:txBody>
        </p:sp>
        <p:sp>
          <p:nvSpPr>
            <p:cNvPr id="26" name="Oval 25">
              <a:extLst>
                <a:ext uri="{FF2B5EF4-FFF2-40B4-BE49-F238E27FC236}">
                  <a16:creationId xmlns:a16="http://schemas.microsoft.com/office/drawing/2014/main" id="{D09EEB2C-7BCB-4C9A-A93C-61B9FC806973}"/>
                </a:ext>
              </a:extLst>
            </p:cNvPr>
            <p:cNvSpPr/>
            <p:nvPr/>
          </p:nvSpPr>
          <p:spPr>
            <a:xfrm>
              <a:off x="7775291" y="3440251"/>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rgbClr val="4D5473"/>
                  </a:solidFill>
                  <a:latin typeface="Barlow" panose="00000500000000000000" pitchFamily="2" charset="0"/>
                </a:rPr>
                <a:t>6</a:t>
              </a:r>
            </a:p>
          </p:txBody>
        </p:sp>
        <p:sp>
          <p:nvSpPr>
            <p:cNvPr id="27" name="Oval 26">
              <a:extLst>
                <a:ext uri="{FF2B5EF4-FFF2-40B4-BE49-F238E27FC236}">
                  <a16:creationId xmlns:a16="http://schemas.microsoft.com/office/drawing/2014/main" id="{EF2CB27E-434E-4F74-A1CF-9267B00C87E8}"/>
                </a:ext>
              </a:extLst>
            </p:cNvPr>
            <p:cNvSpPr/>
            <p:nvPr/>
          </p:nvSpPr>
          <p:spPr>
            <a:xfrm>
              <a:off x="7775291" y="4056791"/>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rgbClr val="4D5473"/>
                  </a:solidFill>
                  <a:latin typeface="Barlow" panose="00000500000000000000" pitchFamily="2" charset="0"/>
                </a:rPr>
                <a:t>7</a:t>
              </a:r>
            </a:p>
          </p:txBody>
        </p:sp>
      </p:grpSp>
      <p:grpSp>
        <p:nvGrpSpPr>
          <p:cNvPr id="4" name="Group 3">
            <a:extLst>
              <a:ext uri="{FF2B5EF4-FFF2-40B4-BE49-F238E27FC236}">
                <a16:creationId xmlns:a16="http://schemas.microsoft.com/office/drawing/2014/main" id="{4ECFD30E-7347-406A-960E-8656676054AD}"/>
              </a:ext>
            </a:extLst>
          </p:cNvPr>
          <p:cNvGrpSpPr/>
          <p:nvPr/>
        </p:nvGrpSpPr>
        <p:grpSpPr>
          <a:xfrm>
            <a:off x="2953457" y="1680590"/>
            <a:ext cx="6305205" cy="4681427"/>
            <a:chOff x="2951675" y="1686606"/>
            <a:chExt cx="6305205" cy="4681427"/>
          </a:xfrm>
        </p:grpSpPr>
        <p:cxnSp>
          <p:nvCxnSpPr>
            <p:cNvPr id="11" name="Straight Connector 10">
              <a:extLst>
                <a:ext uri="{FF2B5EF4-FFF2-40B4-BE49-F238E27FC236}">
                  <a16:creationId xmlns:a16="http://schemas.microsoft.com/office/drawing/2014/main" id="{BC05B8D1-B68C-431A-AA62-0BAB6851E1B4}"/>
                </a:ext>
              </a:extLst>
            </p:cNvPr>
            <p:cNvCxnSpPr>
              <a:cxnSpLocks/>
            </p:cNvCxnSpPr>
            <p:nvPr/>
          </p:nvCxnSpPr>
          <p:spPr>
            <a:xfrm>
              <a:off x="6096000" y="2630883"/>
              <a:ext cx="0" cy="2909436"/>
            </a:xfrm>
            <a:prstGeom prst="line">
              <a:avLst/>
            </a:prstGeom>
            <a:ln w="571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nvGrpSpPr>
            <p:cNvPr id="29" name="Group 28">
              <a:extLst>
                <a:ext uri="{FF2B5EF4-FFF2-40B4-BE49-F238E27FC236}">
                  <a16:creationId xmlns:a16="http://schemas.microsoft.com/office/drawing/2014/main" id="{46C50C32-D8B6-4C01-853A-30A439CA05D3}"/>
                </a:ext>
              </a:extLst>
            </p:cNvPr>
            <p:cNvGrpSpPr/>
            <p:nvPr/>
          </p:nvGrpSpPr>
          <p:grpSpPr>
            <a:xfrm>
              <a:off x="2951675" y="3886184"/>
              <a:ext cx="2876550" cy="2120193"/>
              <a:chOff x="9016265" y="1878582"/>
              <a:chExt cx="2876550" cy="2120193"/>
            </a:xfrm>
          </p:grpSpPr>
          <p:sp>
            <p:nvSpPr>
              <p:cNvPr id="30" name="Rectangle: Rounded Corners 29">
                <a:extLst>
                  <a:ext uri="{FF2B5EF4-FFF2-40B4-BE49-F238E27FC236}">
                    <a16:creationId xmlns:a16="http://schemas.microsoft.com/office/drawing/2014/main" id="{CD8BF658-C31C-4D0D-98DE-1271F3179115}"/>
                  </a:ext>
                </a:extLst>
              </p:cNvPr>
              <p:cNvSpPr/>
              <p:nvPr/>
            </p:nvSpPr>
            <p:spPr>
              <a:xfrm>
                <a:off x="9016265" y="1878582"/>
                <a:ext cx="2876550" cy="2120193"/>
              </a:xfrm>
              <a:prstGeom prst="roundRect">
                <a:avLst/>
              </a:prstGeom>
              <a:solidFill>
                <a:srgbClr val="662969"/>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r>
                  <a:rPr lang="en-GB" sz="1600" b="1" dirty="0">
                    <a:latin typeface="Barlow" panose="00000500000000000000" pitchFamily="2" charset="0"/>
                  </a:rPr>
                  <a:t>ASSOCIATED INFORMATION</a:t>
                </a:r>
              </a:p>
              <a:p>
                <a:pPr marL="358775" indent="-358775">
                  <a:spcAft>
                    <a:spcPts val="600"/>
                  </a:spcAft>
                </a:pPr>
                <a:r>
                  <a:rPr lang="en-GB" sz="1600" dirty="0">
                    <a:latin typeface="Barlow" panose="00000500000000000000" pitchFamily="2" charset="0"/>
                  </a:rPr>
                  <a:t>	</a:t>
                </a:r>
                <a:r>
                  <a:rPr lang="en-GB" sz="900" dirty="0">
                    <a:latin typeface="Barlow" panose="00000500000000000000" pitchFamily="2" charset="0"/>
                  </a:rPr>
                  <a:t>Publish and make easily accessible, on their webpage clear Product Information, where applicable, on handling, installation, operation, maintenance, and disposal of Construction Products.</a:t>
                </a:r>
              </a:p>
              <a:p>
                <a:pPr marL="358775" indent="-358775">
                  <a:spcAft>
                    <a:spcPts val="600"/>
                  </a:spcAft>
                </a:pPr>
                <a:r>
                  <a:rPr lang="en-GB" sz="900" dirty="0">
                    <a:latin typeface="Barlow" panose="00000500000000000000" pitchFamily="2" charset="0"/>
                  </a:rPr>
                  <a:t>	For guarantees and warranties, state what is covered, excluded, and required to comply with the terms.  The guarantee and or warranty should be transparent, and in a format recognised by the relevant industry sector.</a:t>
                </a:r>
              </a:p>
              <a:p>
                <a:pPr marL="358775" indent="-358775">
                  <a:spcAft>
                    <a:spcPts val="600"/>
                  </a:spcAft>
                </a:pPr>
                <a:endParaRPr lang="en-GB" sz="900" dirty="0">
                  <a:latin typeface="Barlow" panose="00000500000000000000" pitchFamily="2" charset="0"/>
                </a:endParaRPr>
              </a:p>
              <a:p>
                <a:pPr marL="358775" indent="-358775"/>
                <a:endParaRPr lang="en-GB" sz="900" dirty="0">
                  <a:latin typeface="Barlow" panose="00000500000000000000" pitchFamily="2" charset="0"/>
                </a:endParaRPr>
              </a:p>
            </p:txBody>
          </p:sp>
          <p:sp>
            <p:nvSpPr>
              <p:cNvPr id="31" name="Oval 30">
                <a:extLst>
                  <a:ext uri="{FF2B5EF4-FFF2-40B4-BE49-F238E27FC236}">
                    <a16:creationId xmlns:a16="http://schemas.microsoft.com/office/drawing/2014/main" id="{B713D10C-C030-4EC3-A621-775C691138E2}"/>
                  </a:ext>
                </a:extLst>
              </p:cNvPr>
              <p:cNvSpPr/>
              <p:nvPr/>
            </p:nvSpPr>
            <p:spPr>
              <a:xfrm>
                <a:off x="9108378" y="256855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rgbClr val="662969"/>
                    </a:solidFill>
                    <a:latin typeface="Barlow" panose="00000500000000000000" pitchFamily="2" charset="0"/>
                  </a:rPr>
                  <a:t>8</a:t>
                </a:r>
              </a:p>
            </p:txBody>
          </p:sp>
          <p:sp>
            <p:nvSpPr>
              <p:cNvPr id="32" name="Oval 31">
                <a:extLst>
                  <a:ext uri="{FF2B5EF4-FFF2-40B4-BE49-F238E27FC236}">
                    <a16:creationId xmlns:a16="http://schemas.microsoft.com/office/drawing/2014/main" id="{B1159CA8-FBAD-4945-A1D0-3A57A0841C98}"/>
                  </a:ext>
                </a:extLst>
              </p:cNvPr>
              <p:cNvSpPr/>
              <p:nvPr/>
            </p:nvSpPr>
            <p:spPr>
              <a:xfrm>
                <a:off x="9108378" y="3342433"/>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rgbClr val="662969"/>
                    </a:solidFill>
                    <a:latin typeface="Barlow" panose="00000500000000000000" pitchFamily="2" charset="0"/>
                  </a:rPr>
                  <a:t>9</a:t>
                </a:r>
              </a:p>
            </p:txBody>
          </p:sp>
        </p:grpSp>
        <p:grpSp>
          <p:nvGrpSpPr>
            <p:cNvPr id="37" name="Group 36">
              <a:extLst>
                <a:ext uri="{FF2B5EF4-FFF2-40B4-BE49-F238E27FC236}">
                  <a16:creationId xmlns:a16="http://schemas.microsoft.com/office/drawing/2014/main" id="{6539234B-4612-440B-98B2-1D82C35635DC}"/>
                </a:ext>
              </a:extLst>
            </p:cNvPr>
            <p:cNvGrpSpPr/>
            <p:nvPr/>
          </p:nvGrpSpPr>
          <p:grpSpPr>
            <a:xfrm>
              <a:off x="6380330" y="4640805"/>
              <a:ext cx="2876550" cy="1727228"/>
              <a:chOff x="8288818" y="4614816"/>
              <a:chExt cx="2876550" cy="1727228"/>
            </a:xfrm>
          </p:grpSpPr>
          <p:sp>
            <p:nvSpPr>
              <p:cNvPr id="34" name="Rectangle: Rounded Corners 33">
                <a:extLst>
                  <a:ext uri="{FF2B5EF4-FFF2-40B4-BE49-F238E27FC236}">
                    <a16:creationId xmlns:a16="http://schemas.microsoft.com/office/drawing/2014/main" id="{1498180B-EB86-4C77-B0F5-F852D73BFB6B}"/>
                  </a:ext>
                </a:extLst>
              </p:cNvPr>
              <p:cNvSpPr/>
              <p:nvPr/>
            </p:nvSpPr>
            <p:spPr>
              <a:xfrm>
                <a:off x="8288818" y="4614816"/>
                <a:ext cx="2876550" cy="1727228"/>
              </a:xfrm>
              <a:prstGeom prst="roundRect">
                <a:avLst/>
              </a:prstGeom>
              <a:solidFill>
                <a:srgbClr val="EBEBE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r>
                  <a:rPr lang="en-GB" sz="1600" b="1" dirty="0">
                    <a:solidFill>
                      <a:srgbClr val="4D5473"/>
                    </a:solidFill>
                    <a:latin typeface="Barlow" panose="00000500000000000000" pitchFamily="2" charset="0"/>
                  </a:rPr>
                  <a:t>SUPPORT &amp; COMPETENCE</a:t>
                </a:r>
              </a:p>
              <a:p>
                <a:pPr marL="358775" indent="-358775">
                  <a:spcAft>
                    <a:spcPts val="600"/>
                  </a:spcAft>
                </a:pPr>
                <a:r>
                  <a:rPr lang="en-GB" sz="1600" dirty="0">
                    <a:solidFill>
                      <a:srgbClr val="4D5473"/>
                    </a:solidFill>
                    <a:latin typeface="Barlow" panose="00000500000000000000" pitchFamily="2" charset="0"/>
                  </a:rPr>
                  <a:t>	</a:t>
                </a:r>
                <a:r>
                  <a:rPr lang="en-GB" sz="900" dirty="0">
                    <a:solidFill>
                      <a:srgbClr val="4D5473"/>
                    </a:solidFill>
                    <a:latin typeface="Barlow" panose="00000500000000000000" pitchFamily="2" charset="0"/>
                  </a:rPr>
                  <a:t>Ensure technical helpline contact details (telephone and/or email) are visible and accessible on their webpage.</a:t>
                </a:r>
              </a:p>
              <a:p>
                <a:pPr marL="358775" indent="-358775">
                  <a:spcAft>
                    <a:spcPts val="600"/>
                  </a:spcAft>
                </a:pPr>
                <a:r>
                  <a:rPr lang="en-GB" sz="900" dirty="0">
                    <a:solidFill>
                      <a:srgbClr val="4D5473"/>
                    </a:solidFill>
                    <a:latin typeface="Barlow" panose="00000500000000000000" pitchFamily="2" charset="0"/>
                  </a:rPr>
                  <a:t>	Have in place a robust training programme (for new and existing personnel) to ensure that anyone conveying Product Information is competent to the level of knowledge required for their role..</a:t>
                </a:r>
              </a:p>
              <a:p>
                <a:pPr marL="358775" indent="-358775">
                  <a:spcAft>
                    <a:spcPts val="600"/>
                  </a:spcAft>
                </a:pPr>
                <a:endParaRPr lang="en-GB" sz="900" dirty="0">
                  <a:latin typeface="Barlow" panose="00000500000000000000" pitchFamily="2" charset="0"/>
                </a:endParaRPr>
              </a:p>
              <a:p>
                <a:pPr marL="358775" indent="-358775"/>
                <a:endParaRPr lang="en-GB" sz="900" dirty="0">
                  <a:latin typeface="Barlow" panose="00000500000000000000" pitchFamily="2" charset="0"/>
                </a:endParaRPr>
              </a:p>
            </p:txBody>
          </p:sp>
          <p:sp>
            <p:nvSpPr>
              <p:cNvPr id="35" name="Oval 34">
                <a:extLst>
                  <a:ext uri="{FF2B5EF4-FFF2-40B4-BE49-F238E27FC236}">
                    <a16:creationId xmlns:a16="http://schemas.microsoft.com/office/drawing/2014/main" id="{5CB87099-2F25-4BF2-ABE3-F382460EC330}"/>
                  </a:ext>
                </a:extLst>
              </p:cNvPr>
              <p:cNvSpPr/>
              <p:nvPr/>
            </p:nvSpPr>
            <p:spPr>
              <a:xfrm>
                <a:off x="8390357" y="5162618"/>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200" dirty="0">
                    <a:solidFill>
                      <a:srgbClr val="4D5473"/>
                    </a:solidFill>
                    <a:latin typeface="Barlow" panose="00000500000000000000" pitchFamily="2" charset="0"/>
                  </a:rPr>
                  <a:t>10</a:t>
                </a:r>
              </a:p>
            </p:txBody>
          </p:sp>
          <p:sp>
            <p:nvSpPr>
              <p:cNvPr id="36" name="Oval 35">
                <a:extLst>
                  <a:ext uri="{FF2B5EF4-FFF2-40B4-BE49-F238E27FC236}">
                    <a16:creationId xmlns:a16="http://schemas.microsoft.com/office/drawing/2014/main" id="{A0D3F772-5D13-4955-A98E-027D08C1D2A0}"/>
                  </a:ext>
                </a:extLst>
              </p:cNvPr>
              <p:cNvSpPr/>
              <p:nvPr/>
            </p:nvSpPr>
            <p:spPr>
              <a:xfrm>
                <a:off x="8390357" y="578567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200" dirty="0">
                    <a:solidFill>
                      <a:srgbClr val="4D5473"/>
                    </a:solidFill>
                    <a:latin typeface="Barlow" panose="00000500000000000000" pitchFamily="2" charset="0"/>
                  </a:rPr>
                  <a:t>11</a:t>
                </a:r>
              </a:p>
            </p:txBody>
          </p:sp>
        </p:grpSp>
        <p:grpSp>
          <p:nvGrpSpPr>
            <p:cNvPr id="12" name="Group 11">
              <a:extLst>
                <a:ext uri="{FF2B5EF4-FFF2-40B4-BE49-F238E27FC236}">
                  <a16:creationId xmlns:a16="http://schemas.microsoft.com/office/drawing/2014/main" id="{50FCCAA5-A392-447B-A9A4-EF74AE665456}"/>
                </a:ext>
              </a:extLst>
            </p:cNvPr>
            <p:cNvGrpSpPr/>
            <p:nvPr/>
          </p:nvGrpSpPr>
          <p:grpSpPr>
            <a:xfrm>
              <a:off x="2953839" y="1686606"/>
              <a:ext cx="2876550" cy="1888555"/>
              <a:chOff x="8978125" y="2147943"/>
              <a:chExt cx="2876550" cy="1888555"/>
            </a:xfrm>
          </p:grpSpPr>
          <p:sp>
            <p:nvSpPr>
              <p:cNvPr id="9" name="Rectangle: Rounded Corners 8">
                <a:extLst>
                  <a:ext uri="{FF2B5EF4-FFF2-40B4-BE49-F238E27FC236}">
                    <a16:creationId xmlns:a16="http://schemas.microsoft.com/office/drawing/2014/main" id="{4F1D1998-25D8-423D-A6A3-578A6BA9F750}"/>
                  </a:ext>
                </a:extLst>
              </p:cNvPr>
              <p:cNvSpPr/>
              <p:nvPr/>
            </p:nvSpPr>
            <p:spPr>
              <a:xfrm>
                <a:off x="8978125" y="2147943"/>
                <a:ext cx="2876550" cy="1888555"/>
              </a:xfrm>
              <a:prstGeom prst="roundRect">
                <a:avLst/>
              </a:prstGeom>
              <a:solidFill>
                <a:srgbClr val="B0BADB"/>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r>
                  <a:rPr lang="en-GB" sz="1600" b="1" dirty="0">
                    <a:solidFill>
                      <a:srgbClr val="29295E"/>
                    </a:solidFill>
                    <a:latin typeface="Barlow" panose="00000500000000000000" pitchFamily="2" charset="0"/>
                  </a:rPr>
                  <a:t>INFORMATION CREATION</a:t>
                </a:r>
              </a:p>
              <a:p>
                <a:pPr marL="358775" indent="-358775">
                  <a:spcAft>
                    <a:spcPts val="600"/>
                  </a:spcAft>
                </a:pPr>
                <a:r>
                  <a:rPr lang="en-GB" sz="1100" dirty="0">
                    <a:solidFill>
                      <a:srgbClr val="29295E"/>
                    </a:solidFill>
                    <a:latin typeface="Barlow" panose="00000500000000000000" pitchFamily="2" charset="0"/>
                  </a:rPr>
                  <a:t>	</a:t>
                </a:r>
                <a:r>
                  <a:rPr lang="en-GB" sz="900" dirty="0">
                    <a:solidFill>
                      <a:srgbClr val="29295E"/>
                    </a:solidFill>
                    <a:latin typeface="Barlow" panose="00000500000000000000" pitchFamily="2" charset="0"/>
                  </a:rPr>
                  <a:t>Have in place a documented sign off process for Product Information.</a:t>
                </a:r>
              </a:p>
              <a:p>
                <a:pPr marL="358775" indent="-358775">
                  <a:spcAft>
                    <a:spcPts val="600"/>
                  </a:spcAft>
                </a:pPr>
                <a:r>
                  <a:rPr lang="en-GB" sz="900" dirty="0">
                    <a:solidFill>
                      <a:srgbClr val="29295E"/>
                    </a:solidFill>
                    <a:latin typeface="Barlow" panose="00000500000000000000" pitchFamily="2" charset="0"/>
                  </a:rPr>
                  <a:t>	Have in place a formal version control process for all Product Information.</a:t>
                </a:r>
              </a:p>
              <a:p>
                <a:pPr marL="358775" indent="-358775">
                  <a:spcAft>
                    <a:spcPts val="600"/>
                  </a:spcAft>
                </a:pPr>
                <a:r>
                  <a:rPr lang="en-GB" sz="900" dirty="0">
                    <a:solidFill>
                      <a:srgbClr val="29295E"/>
                    </a:solidFill>
                    <a:latin typeface="Barlow" panose="00000500000000000000" pitchFamily="2" charset="0"/>
                  </a:rPr>
                  <a:t>	Not use misleading or ambiguous wording, phrasing or imagery and must embrace the use of plain English to ensure accurate representation of Product Information and performance claims.</a:t>
                </a:r>
                <a:endParaRPr lang="en-GB" sz="1100" dirty="0">
                  <a:solidFill>
                    <a:srgbClr val="29295E"/>
                  </a:solidFill>
                  <a:latin typeface="Barlow" panose="00000500000000000000" pitchFamily="2" charset="0"/>
                </a:endParaRPr>
              </a:p>
            </p:txBody>
          </p:sp>
          <p:sp>
            <p:nvSpPr>
              <p:cNvPr id="10" name="Oval 9">
                <a:extLst>
                  <a:ext uri="{FF2B5EF4-FFF2-40B4-BE49-F238E27FC236}">
                    <a16:creationId xmlns:a16="http://schemas.microsoft.com/office/drawing/2014/main" id="{00D7DD25-D1DD-40C9-A252-39951BE94EA3}"/>
                  </a:ext>
                </a:extLst>
              </p:cNvPr>
              <p:cNvSpPr/>
              <p:nvPr/>
            </p:nvSpPr>
            <p:spPr>
              <a:xfrm>
                <a:off x="9080097" y="2625112"/>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solidFill>
                      <a:srgbClr val="29295E"/>
                    </a:solidFill>
                    <a:latin typeface="Barlow" panose="00000500000000000000" pitchFamily="2" charset="0"/>
                  </a:rPr>
                  <a:t>1</a:t>
                </a:r>
              </a:p>
            </p:txBody>
          </p:sp>
          <p:sp>
            <p:nvSpPr>
              <p:cNvPr id="19" name="Oval 18">
                <a:extLst>
                  <a:ext uri="{FF2B5EF4-FFF2-40B4-BE49-F238E27FC236}">
                    <a16:creationId xmlns:a16="http://schemas.microsoft.com/office/drawing/2014/main" id="{07FD5D69-E33E-4EC2-82FE-5BE660131216}"/>
                  </a:ext>
                </a:extLst>
              </p:cNvPr>
              <p:cNvSpPr/>
              <p:nvPr/>
            </p:nvSpPr>
            <p:spPr>
              <a:xfrm>
                <a:off x="9080097" y="3003071"/>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solidFill>
                      <a:srgbClr val="29295E"/>
                    </a:solidFill>
                    <a:latin typeface="Barlow" panose="00000500000000000000" pitchFamily="2" charset="0"/>
                  </a:rPr>
                  <a:t>2</a:t>
                </a:r>
              </a:p>
            </p:txBody>
          </p:sp>
          <p:sp>
            <p:nvSpPr>
              <p:cNvPr id="20" name="Oval 19">
                <a:extLst>
                  <a:ext uri="{FF2B5EF4-FFF2-40B4-BE49-F238E27FC236}">
                    <a16:creationId xmlns:a16="http://schemas.microsoft.com/office/drawing/2014/main" id="{360C77DB-56E7-4F16-96B0-2A11F4390687}"/>
                  </a:ext>
                </a:extLst>
              </p:cNvPr>
              <p:cNvSpPr/>
              <p:nvPr/>
            </p:nvSpPr>
            <p:spPr>
              <a:xfrm>
                <a:off x="9080097" y="3554715"/>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solidFill>
                      <a:srgbClr val="29295E"/>
                    </a:solidFill>
                    <a:latin typeface="Barlow" panose="00000500000000000000" pitchFamily="2" charset="0"/>
                  </a:rPr>
                  <a:t>3</a:t>
                </a:r>
              </a:p>
            </p:txBody>
          </p:sp>
        </p:grpSp>
      </p:grpSp>
      <p:sp>
        <p:nvSpPr>
          <p:cNvPr id="3" name="Rectangle 2">
            <a:extLst>
              <a:ext uri="{FF2B5EF4-FFF2-40B4-BE49-F238E27FC236}">
                <a16:creationId xmlns:a16="http://schemas.microsoft.com/office/drawing/2014/main" id="{EAA1FD12-F62D-0C90-8AFD-C5FBFB9C6171}"/>
              </a:ext>
            </a:extLst>
          </p:cNvPr>
          <p:cNvSpPr/>
          <p:nvPr/>
        </p:nvSpPr>
        <p:spPr>
          <a:xfrm>
            <a:off x="4846320" y="6362017"/>
            <a:ext cx="2457450" cy="335963"/>
          </a:xfrm>
          <a:prstGeom prst="rect">
            <a:avLst/>
          </a:prstGeom>
          <a:solidFill>
            <a:srgbClr val="EBEBE1"/>
          </a:solidFill>
          <a:ln>
            <a:solidFill>
              <a:srgbClr val="EBEBE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468860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EBEBE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8C4232-4EAB-4680-A8F1-56912831CA58}"/>
              </a:ext>
            </a:extLst>
          </p:cNvPr>
          <p:cNvSpPr>
            <a:spLocks noGrp="1"/>
          </p:cNvSpPr>
          <p:nvPr>
            <p:ph type="title"/>
          </p:nvPr>
        </p:nvSpPr>
        <p:spPr>
          <a:xfrm>
            <a:off x="256037" y="-30242"/>
            <a:ext cx="11679925" cy="1325563"/>
          </a:xfrm>
        </p:spPr>
        <p:txBody>
          <a:bodyPr>
            <a:normAutofit/>
          </a:bodyPr>
          <a:lstStyle/>
          <a:p>
            <a:r>
              <a:rPr lang="en-US" sz="3600" b="1" dirty="0">
                <a:solidFill>
                  <a:srgbClr val="002060"/>
                </a:solidFill>
                <a:latin typeface="Barlow" pitchFamily="2" charset="77"/>
                <a:ea typeface="DIN 2014" panose="020B0504020202020204" pitchFamily="34" charset="0"/>
              </a:rPr>
              <a:t>CCPI Assessment for manufacturers </a:t>
            </a:r>
            <a:br>
              <a:rPr lang="en-US" sz="3600" b="1" dirty="0">
                <a:solidFill>
                  <a:srgbClr val="002060"/>
                </a:solidFill>
                <a:latin typeface="Barlow" pitchFamily="2" charset="77"/>
                <a:ea typeface="DIN 2014" panose="020B0504020202020204" pitchFamily="34" charset="0"/>
              </a:rPr>
            </a:br>
            <a:r>
              <a:rPr lang="en-US" sz="3600" b="1" dirty="0">
                <a:solidFill>
                  <a:srgbClr val="002060"/>
                </a:solidFill>
                <a:latin typeface="Barlow" pitchFamily="2" charset="77"/>
                <a:ea typeface="DIN 2014" panose="020B0504020202020204" pitchFamily="34" charset="0"/>
              </a:rPr>
              <a:t>product information and marketing</a:t>
            </a:r>
            <a:endParaRPr lang="en-GB" sz="3600" b="1" dirty="0">
              <a:solidFill>
                <a:srgbClr val="002060"/>
              </a:solidFill>
              <a:latin typeface="Barlow" pitchFamily="2" charset="77"/>
              <a:ea typeface="DIN 2014" panose="020B0504020202020204" pitchFamily="34" charset="0"/>
            </a:endParaRPr>
          </a:p>
        </p:txBody>
      </p:sp>
      <p:pic>
        <p:nvPicPr>
          <p:cNvPr id="5" name="Graphic 4">
            <a:extLst>
              <a:ext uri="{FF2B5EF4-FFF2-40B4-BE49-F238E27FC236}">
                <a16:creationId xmlns:a16="http://schemas.microsoft.com/office/drawing/2014/main" id="{DB08DA39-A647-43FC-B905-835FBDD511B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0" y="3634895"/>
            <a:ext cx="10224390" cy="1340025"/>
          </a:xfrm>
          <a:prstGeom prst="rect">
            <a:avLst/>
          </a:prstGeom>
        </p:spPr>
      </p:pic>
      <p:sp>
        <p:nvSpPr>
          <p:cNvPr id="3" name="Rectangle 2">
            <a:extLst>
              <a:ext uri="{FF2B5EF4-FFF2-40B4-BE49-F238E27FC236}">
                <a16:creationId xmlns:a16="http://schemas.microsoft.com/office/drawing/2014/main" id="{EE63BC31-8B39-41F8-839E-D7F9511DA9F5}"/>
              </a:ext>
            </a:extLst>
          </p:cNvPr>
          <p:cNvSpPr/>
          <p:nvPr/>
        </p:nvSpPr>
        <p:spPr>
          <a:xfrm>
            <a:off x="0" y="3576381"/>
            <a:ext cx="4515956" cy="1398539"/>
          </a:xfrm>
          <a:prstGeom prst="rect">
            <a:avLst/>
          </a:prstGeom>
          <a:noFill/>
          <a:ln w="38100">
            <a:solidFill>
              <a:srgbClr val="252B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EFF917AF-5F0D-423F-A609-7DE3AAB4C81B}"/>
              </a:ext>
            </a:extLst>
          </p:cNvPr>
          <p:cNvSpPr/>
          <p:nvPr/>
        </p:nvSpPr>
        <p:spPr>
          <a:xfrm>
            <a:off x="6726683" y="3576381"/>
            <a:ext cx="2244436" cy="1398539"/>
          </a:xfrm>
          <a:prstGeom prst="rect">
            <a:avLst/>
          </a:prstGeom>
          <a:noFill/>
          <a:ln w="38100">
            <a:solidFill>
              <a:srgbClr val="252B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Arrow: Striped Right 3">
            <a:extLst>
              <a:ext uri="{FF2B5EF4-FFF2-40B4-BE49-F238E27FC236}">
                <a16:creationId xmlns:a16="http://schemas.microsoft.com/office/drawing/2014/main" id="{41BEDC59-907C-4E80-A065-804A10E874A8}"/>
              </a:ext>
            </a:extLst>
          </p:cNvPr>
          <p:cNvSpPr/>
          <p:nvPr/>
        </p:nvSpPr>
        <p:spPr>
          <a:xfrm rot="5400000">
            <a:off x="131857" y="874008"/>
            <a:ext cx="1875582" cy="2476144"/>
          </a:xfrm>
          <a:prstGeom prst="stripedRightArrow">
            <a:avLst>
              <a:gd name="adj1" fmla="val 50000"/>
              <a:gd name="adj2" fmla="val 47096"/>
            </a:avLst>
          </a:prstGeom>
          <a:solidFill>
            <a:srgbClr val="292A5F"/>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GB" sz="1400" dirty="0">
                <a:solidFill>
                  <a:srgbClr val="F9AE00"/>
                </a:solidFill>
                <a:latin typeface="Barlow" panose="00000500000000000000" pitchFamily="2" charset="0"/>
              </a:rPr>
              <a:t>Manufacturer registers with CPI Ltd. (at a brand level) </a:t>
            </a:r>
          </a:p>
        </p:txBody>
      </p:sp>
      <p:sp>
        <p:nvSpPr>
          <p:cNvPr id="7" name="TextBox 6">
            <a:extLst>
              <a:ext uri="{FF2B5EF4-FFF2-40B4-BE49-F238E27FC236}">
                <a16:creationId xmlns:a16="http://schemas.microsoft.com/office/drawing/2014/main" id="{FBDDC3F7-0AE5-4D68-B861-28F8F6EA6E3E}"/>
              </a:ext>
            </a:extLst>
          </p:cNvPr>
          <p:cNvSpPr txBox="1"/>
          <p:nvPr/>
        </p:nvSpPr>
        <p:spPr>
          <a:xfrm>
            <a:off x="0" y="3108352"/>
            <a:ext cx="3087705" cy="369332"/>
          </a:xfrm>
          <a:prstGeom prst="rect">
            <a:avLst/>
          </a:prstGeom>
          <a:noFill/>
        </p:spPr>
        <p:txBody>
          <a:bodyPr wrap="none" rtlCol="0">
            <a:spAutoFit/>
          </a:bodyPr>
          <a:lstStyle/>
          <a:p>
            <a:r>
              <a:rPr lang="en-GB" dirty="0">
                <a:solidFill>
                  <a:srgbClr val="292A5F"/>
                </a:solidFill>
                <a:latin typeface="Barlow" panose="00000500000000000000" pitchFamily="2" charset="0"/>
              </a:rPr>
              <a:t>CPI Assessment portal opens</a:t>
            </a:r>
          </a:p>
        </p:txBody>
      </p:sp>
      <p:sp>
        <p:nvSpPr>
          <p:cNvPr id="8" name="Arrow: Up 7">
            <a:extLst>
              <a:ext uri="{FF2B5EF4-FFF2-40B4-BE49-F238E27FC236}">
                <a16:creationId xmlns:a16="http://schemas.microsoft.com/office/drawing/2014/main" id="{50A18F46-C719-416A-9CFB-DAE0056963ED}"/>
              </a:ext>
            </a:extLst>
          </p:cNvPr>
          <p:cNvSpPr/>
          <p:nvPr/>
        </p:nvSpPr>
        <p:spPr>
          <a:xfrm>
            <a:off x="4516385" y="5033368"/>
            <a:ext cx="1484620" cy="1340025"/>
          </a:xfrm>
          <a:prstGeom prst="upArrow">
            <a:avLst>
              <a:gd name="adj1" fmla="val 71664"/>
              <a:gd name="adj2" fmla="val 69620"/>
            </a:avLst>
          </a:prstGeom>
          <a:solidFill>
            <a:srgbClr val="662A68"/>
          </a:solidFill>
          <a:ln>
            <a:solidFill>
              <a:srgbClr val="662A68"/>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en-GB" dirty="0">
                <a:latin typeface="Barlow" panose="00000500000000000000" pitchFamily="2" charset="0"/>
              </a:rPr>
              <a:t>CPI</a:t>
            </a:r>
            <a:br>
              <a:rPr lang="en-GB" dirty="0">
                <a:latin typeface="Barlow" panose="00000500000000000000" pitchFamily="2" charset="0"/>
              </a:rPr>
            </a:br>
            <a:r>
              <a:rPr lang="en-GB" dirty="0">
                <a:latin typeface="Barlow" panose="00000500000000000000" pitchFamily="2" charset="0"/>
              </a:rPr>
              <a:t>Assessor</a:t>
            </a:r>
          </a:p>
        </p:txBody>
      </p:sp>
      <p:sp>
        <p:nvSpPr>
          <p:cNvPr id="9" name="TextBox 8">
            <a:extLst>
              <a:ext uri="{FF2B5EF4-FFF2-40B4-BE49-F238E27FC236}">
                <a16:creationId xmlns:a16="http://schemas.microsoft.com/office/drawing/2014/main" id="{32CC5C1D-78CB-48FF-AC18-B9504489F3C3}"/>
              </a:ext>
            </a:extLst>
          </p:cNvPr>
          <p:cNvSpPr txBox="1"/>
          <p:nvPr/>
        </p:nvSpPr>
        <p:spPr>
          <a:xfrm>
            <a:off x="2966604" y="1204717"/>
            <a:ext cx="7347433" cy="1908215"/>
          </a:xfrm>
          <a:prstGeom prst="rect">
            <a:avLst/>
          </a:prstGeom>
          <a:noFill/>
        </p:spPr>
        <p:txBody>
          <a:bodyPr wrap="square" rtlCol="0">
            <a:spAutoFit/>
          </a:bodyPr>
          <a:lstStyle/>
          <a:p>
            <a:r>
              <a:rPr lang="en-GB" sz="2000" kern="0" dirty="0">
                <a:solidFill>
                  <a:srgbClr val="662A68"/>
                </a:solidFill>
                <a:effectLst/>
                <a:latin typeface="Barlow" pitchFamily="2" charset="77"/>
                <a:ea typeface="Times New Roman" panose="02020603050405020304" pitchFamily="18" charset="0"/>
                <a:cs typeface="Segoe UI" panose="020B0502040204020203" pitchFamily="34" charset="0"/>
              </a:rPr>
              <a:t>Completed CCPI assessment means: that </a:t>
            </a:r>
            <a:r>
              <a:rPr lang="en-GB" sz="2000" b="1" kern="0" dirty="0">
                <a:solidFill>
                  <a:srgbClr val="662A68"/>
                </a:solidFill>
                <a:effectLst/>
                <a:latin typeface="Barlow" pitchFamily="2" charset="77"/>
                <a:ea typeface="Times New Roman" panose="02020603050405020304" pitchFamily="18" charset="0"/>
                <a:cs typeface="Segoe UI" panose="020B0502040204020203" pitchFamily="34" charset="0"/>
              </a:rPr>
              <a:t>the product information and marketing</a:t>
            </a:r>
            <a:r>
              <a:rPr lang="en-GB" sz="2000" kern="0" dirty="0">
                <a:solidFill>
                  <a:srgbClr val="662A68"/>
                </a:solidFill>
                <a:effectLst/>
                <a:latin typeface="Barlow" pitchFamily="2" charset="77"/>
                <a:ea typeface="Times New Roman" panose="02020603050405020304" pitchFamily="18" charset="0"/>
                <a:cs typeface="Segoe UI" panose="020B0502040204020203" pitchFamily="34" charset="0"/>
              </a:rPr>
              <a:t>, for a specified group of products – ‘a product set’, </a:t>
            </a:r>
            <a:r>
              <a:rPr lang="en-GB" sz="2000" b="1" kern="0" dirty="0">
                <a:solidFill>
                  <a:srgbClr val="662A68"/>
                </a:solidFill>
                <a:effectLst/>
                <a:latin typeface="Barlow" pitchFamily="2" charset="77"/>
                <a:ea typeface="Times New Roman" panose="02020603050405020304" pitchFamily="18" charset="0"/>
                <a:cs typeface="Segoe UI" panose="020B0502040204020203" pitchFamily="34" charset="0"/>
              </a:rPr>
              <a:t>has been independently assessed to conform with the relevant clauses and minimum requirements of the CCPI</a:t>
            </a:r>
            <a:r>
              <a:rPr lang="en-GB" sz="2000" kern="0" dirty="0">
                <a:solidFill>
                  <a:srgbClr val="662A68"/>
                </a:solidFill>
                <a:effectLst/>
                <a:latin typeface="Barlow" pitchFamily="2" charset="77"/>
                <a:ea typeface="Times New Roman" panose="02020603050405020304" pitchFamily="18" charset="0"/>
                <a:cs typeface="Segoe UI" panose="020B0502040204020203" pitchFamily="34" charset="0"/>
              </a:rPr>
              <a:t>.  Not a guarantee, a commitment to continuous improvement.</a:t>
            </a:r>
            <a:endParaRPr lang="en-GB" sz="2000" kern="100" dirty="0">
              <a:solidFill>
                <a:srgbClr val="662A68"/>
              </a:solidFill>
              <a:effectLst/>
              <a:latin typeface="Aptos" panose="020B0004020202020204" pitchFamily="34" charset="0"/>
              <a:ea typeface="Aptos" panose="020B0004020202020204" pitchFamily="34" charset="0"/>
              <a:cs typeface="Arial" panose="020B0604020202020204" pitchFamily="34" charset="0"/>
            </a:endParaRPr>
          </a:p>
          <a:p>
            <a:endParaRPr lang="en-GB" dirty="0">
              <a:solidFill>
                <a:srgbClr val="252B64"/>
              </a:solidFill>
              <a:latin typeface="Barlow" panose="00000500000000000000" pitchFamily="2" charset="0"/>
            </a:endParaRPr>
          </a:p>
        </p:txBody>
      </p:sp>
      <p:sp>
        <p:nvSpPr>
          <p:cNvPr id="6" name="Rectangle 5">
            <a:extLst>
              <a:ext uri="{FF2B5EF4-FFF2-40B4-BE49-F238E27FC236}">
                <a16:creationId xmlns:a16="http://schemas.microsoft.com/office/drawing/2014/main" id="{36C8343E-8903-951F-E339-0D3E5B21813B}"/>
              </a:ext>
            </a:extLst>
          </p:cNvPr>
          <p:cNvSpPr/>
          <p:nvPr/>
        </p:nvSpPr>
        <p:spPr>
          <a:xfrm>
            <a:off x="9011024" y="4496347"/>
            <a:ext cx="1303013" cy="462511"/>
          </a:xfrm>
          <a:prstGeom prst="rect">
            <a:avLst/>
          </a:prstGeom>
          <a:solidFill>
            <a:srgbClr val="EBEBE1"/>
          </a:solidFill>
          <a:ln>
            <a:solidFill>
              <a:srgbClr val="EBEBE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29295E"/>
                </a:solidFill>
              </a:rPr>
              <a:t>Assessment</a:t>
            </a:r>
          </a:p>
        </p:txBody>
      </p:sp>
      <p:sp>
        <p:nvSpPr>
          <p:cNvPr id="10" name="Arrow: Up 7">
            <a:extLst>
              <a:ext uri="{FF2B5EF4-FFF2-40B4-BE49-F238E27FC236}">
                <a16:creationId xmlns:a16="http://schemas.microsoft.com/office/drawing/2014/main" id="{DE884F4E-6929-B7EB-7F5D-8C27C6F40E14}"/>
              </a:ext>
            </a:extLst>
          </p:cNvPr>
          <p:cNvSpPr/>
          <p:nvPr/>
        </p:nvSpPr>
        <p:spPr>
          <a:xfrm>
            <a:off x="8906738" y="5097361"/>
            <a:ext cx="1484620" cy="1340025"/>
          </a:xfrm>
          <a:prstGeom prst="upArrow">
            <a:avLst>
              <a:gd name="adj1" fmla="val 71664"/>
              <a:gd name="adj2" fmla="val 69620"/>
            </a:avLst>
          </a:prstGeom>
          <a:solidFill>
            <a:srgbClr val="662A68"/>
          </a:solidFill>
          <a:ln>
            <a:solidFill>
              <a:srgbClr val="662A68"/>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en-GB" dirty="0">
                <a:latin typeface="Barlow" panose="00000500000000000000" pitchFamily="2" charset="0"/>
              </a:rPr>
              <a:t>CPI</a:t>
            </a:r>
            <a:br>
              <a:rPr lang="en-GB" dirty="0">
                <a:latin typeface="Barlow" panose="00000500000000000000" pitchFamily="2" charset="0"/>
              </a:rPr>
            </a:br>
            <a:r>
              <a:rPr lang="en-GB" dirty="0">
                <a:latin typeface="Barlow" panose="00000500000000000000" pitchFamily="2" charset="0"/>
              </a:rPr>
              <a:t>Assessor</a:t>
            </a:r>
          </a:p>
        </p:txBody>
      </p:sp>
      <p:sp>
        <p:nvSpPr>
          <p:cNvPr id="15" name="Arrow: Striped Right 3">
            <a:extLst>
              <a:ext uri="{FF2B5EF4-FFF2-40B4-BE49-F238E27FC236}">
                <a16:creationId xmlns:a16="http://schemas.microsoft.com/office/drawing/2014/main" id="{AC5A7E12-DD1F-A1DE-9556-6A5E39FF3CC9}"/>
              </a:ext>
            </a:extLst>
          </p:cNvPr>
          <p:cNvSpPr/>
          <p:nvPr/>
        </p:nvSpPr>
        <p:spPr>
          <a:xfrm>
            <a:off x="10344369" y="3214779"/>
            <a:ext cx="1847631" cy="2124707"/>
          </a:xfrm>
          <a:prstGeom prst="stripedRightArrow">
            <a:avLst>
              <a:gd name="adj1" fmla="val 50000"/>
              <a:gd name="adj2" fmla="val 46310"/>
            </a:avLst>
          </a:prstGeom>
          <a:solidFill>
            <a:srgbClr val="292A5F"/>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GB" sz="1400" dirty="0">
                <a:solidFill>
                  <a:srgbClr val="F9AE00"/>
                </a:solidFill>
                <a:latin typeface="Barlow" panose="00000500000000000000" pitchFamily="2" charset="0"/>
              </a:rPr>
              <a:t> </a:t>
            </a:r>
          </a:p>
        </p:txBody>
      </p:sp>
      <p:pic>
        <p:nvPicPr>
          <p:cNvPr id="12" name="Picture 11" descr="A qr code and a logo&#10;&#10;Description automatically generated">
            <a:extLst>
              <a:ext uri="{FF2B5EF4-FFF2-40B4-BE49-F238E27FC236}">
                <a16:creationId xmlns:a16="http://schemas.microsoft.com/office/drawing/2014/main" id="{F02C6D60-BB07-6E74-EA7F-B9E1D1DD878F}"/>
              </a:ext>
            </a:extLst>
          </p:cNvPr>
          <p:cNvPicPr>
            <a:picLocks noChangeAspect="1"/>
          </p:cNvPicPr>
          <p:nvPr/>
        </p:nvPicPr>
        <p:blipFill>
          <a:blip r:embed="rId4"/>
          <a:stretch>
            <a:fillRect/>
          </a:stretch>
        </p:blipFill>
        <p:spPr>
          <a:xfrm>
            <a:off x="10344369" y="2337631"/>
            <a:ext cx="1753658" cy="837372"/>
          </a:xfrm>
          <a:prstGeom prst="rect">
            <a:avLst/>
          </a:prstGeom>
        </p:spPr>
      </p:pic>
      <p:pic>
        <p:nvPicPr>
          <p:cNvPr id="11" name="Picture 10" descr="A qr code and a logo&#10;&#10;Description automatically generated">
            <a:extLst>
              <a:ext uri="{FF2B5EF4-FFF2-40B4-BE49-F238E27FC236}">
                <a16:creationId xmlns:a16="http://schemas.microsoft.com/office/drawing/2014/main" id="{3D2B58C7-D5AF-562F-D65A-E39A7FCAE5AE}"/>
              </a:ext>
            </a:extLst>
          </p:cNvPr>
          <p:cNvPicPr>
            <a:picLocks noChangeAspect="1"/>
          </p:cNvPicPr>
          <p:nvPr/>
        </p:nvPicPr>
        <p:blipFill>
          <a:blip r:embed="rId5"/>
          <a:stretch>
            <a:fillRect/>
          </a:stretch>
        </p:blipFill>
        <p:spPr>
          <a:xfrm>
            <a:off x="10412724" y="5358891"/>
            <a:ext cx="1710919" cy="816964"/>
          </a:xfrm>
          <a:prstGeom prst="rect">
            <a:avLst/>
          </a:prstGeom>
        </p:spPr>
      </p:pic>
      <p:sp>
        <p:nvSpPr>
          <p:cNvPr id="16" name="TextBox 15">
            <a:extLst>
              <a:ext uri="{FF2B5EF4-FFF2-40B4-BE49-F238E27FC236}">
                <a16:creationId xmlns:a16="http://schemas.microsoft.com/office/drawing/2014/main" id="{726BDE1D-CBA6-C379-496A-5A4C729082E8}"/>
              </a:ext>
            </a:extLst>
          </p:cNvPr>
          <p:cNvSpPr txBox="1"/>
          <p:nvPr/>
        </p:nvSpPr>
        <p:spPr>
          <a:xfrm>
            <a:off x="10520140" y="3675485"/>
            <a:ext cx="1619226" cy="1200329"/>
          </a:xfrm>
          <a:prstGeom prst="rect">
            <a:avLst/>
          </a:prstGeom>
          <a:noFill/>
        </p:spPr>
        <p:txBody>
          <a:bodyPr wrap="none" rtlCol="0">
            <a:spAutoFit/>
          </a:bodyPr>
          <a:lstStyle/>
          <a:p>
            <a:r>
              <a:rPr lang="en-US" b="1" dirty="0">
                <a:solidFill>
                  <a:srgbClr val="FFC000"/>
                </a:solidFill>
              </a:rPr>
              <a:t>Remain </a:t>
            </a:r>
            <a:br>
              <a:rPr lang="en-US" b="1" dirty="0">
                <a:solidFill>
                  <a:srgbClr val="FFC000"/>
                </a:solidFill>
              </a:rPr>
            </a:br>
            <a:r>
              <a:rPr lang="en-US" b="1" dirty="0">
                <a:solidFill>
                  <a:srgbClr val="FFC000"/>
                </a:solidFill>
              </a:rPr>
              <a:t>registered to</a:t>
            </a:r>
            <a:br>
              <a:rPr lang="en-US" b="1" dirty="0">
                <a:solidFill>
                  <a:srgbClr val="FFC000"/>
                </a:solidFill>
              </a:rPr>
            </a:br>
            <a:r>
              <a:rPr lang="en-US" b="1" dirty="0">
                <a:solidFill>
                  <a:srgbClr val="FFC000"/>
                </a:solidFill>
              </a:rPr>
              <a:t>respond to</a:t>
            </a:r>
            <a:br>
              <a:rPr lang="en-US" b="1" dirty="0">
                <a:solidFill>
                  <a:srgbClr val="FFC000"/>
                </a:solidFill>
              </a:rPr>
            </a:br>
            <a:r>
              <a:rPr lang="en-US" b="1" dirty="0">
                <a:solidFill>
                  <a:srgbClr val="FFC000"/>
                </a:solidFill>
              </a:rPr>
              <a:t>updates/issues</a:t>
            </a:r>
          </a:p>
        </p:txBody>
      </p:sp>
    </p:spTree>
    <p:extLst>
      <p:ext uri="{BB962C8B-B14F-4D97-AF65-F5344CB8AC3E}">
        <p14:creationId xmlns:p14="http://schemas.microsoft.com/office/powerpoint/2010/main" val="4484158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EBEBE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A3C91D-82BB-54F0-39FF-D4EEF111FB23}"/>
              </a:ext>
            </a:extLst>
          </p:cNvPr>
          <p:cNvSpPr>
            <a:spLocks noGrp="1"/>
          </p:cNvSpPr>
          <p:nvPr>
            <p:ph type="title"/>
          </p:nvPr>
        </p:nvSpPr>
        <p:spPr>
          <a:xfrm>
            <a:off x="292509" y="121571"/>
            <a:ext cx="11786420" cy="1325563"/>
          </a:xfrm>
        </p:spPr>
        <p:txBody>
          <a:bodyPr>
            <a:normAutofit/>
          </a:bodyPr>
          <a:lstStyle/>
          <a:p>
            <a:r>
              <a:rPr lang="en-US" sz="3600" b="1" dirty="0">
                <a:solidFill>
                  <a:srgbClr val="002060"/>
                </a:solidFill>
                <a:latin typeface="Barlow" pitchFamily="2" charset="77"/>
              </a:rPr>
              <a:t>Delivering continuous improvement and culture change</a:t>
            </a:r>
          </a:p>
        </p:txBody>
      </p:sp>
      <p:sp>
        <p:nvSpPr>
          <p:cNvPr id="3" name="Content Placeholder 2">
            <a:extLst>
              <a:ext uri="{FF2B5EF4-FFF2-40B4-BE49-F238E27FC236}">
                <a16:creationId xmlns:a16="http://schemas.microsoft.com/office/drawing/2014/main" id="{E371B704-2B70-BF04-9ED8-FC793768D72B}"/>
              </a:ext>
            </a:extLst>
          </p:cNvPr>
          <p:cNvSpPr>
            <a:spLocks noGrp="1"/>
          </p:cNvSpPr>
          <p:nvPr>
            <p:ph idx="1"/>
          </p:nvPr>
        </p:nvSpPr>
        <p:spPr>
          <a:xfrm>
            <a:off x="146254" y="1605782"/>
            <a:ext cx="12045746" cy="4944294"/>
          </a:xfrm>
        </p:spPr>
        <p:txBody>
          <a:bodyPr>
            <a:noAutofit/>
          </a:bodyPr>
          <a:lstStyle/>
          <a:p>
            <a:r>
              <a:rPr lang="en-US" sz="2400" dirty="0">
                <a:solidFill>
                  <a:srgbClr val="002060"/>
                </a:solidFill>
                <a:latin typeface="Barlow" pitchFamily="2" charset="77"/>
              </a:rPr>
              <a:t>Manufacturer must </a:t>
            </a:r>
            <a:r>
              <a:rPr lang="en-US" sz="2400" b="1" dirty="0">
                <a:solidFill>
                  <a:srgbClr val="002060"/>
                </a:solidFill>
                <a:latin typeface="Barlow" pitchFamily="2" charset="77"/>
              </a:rPr>
              <a:t>remain registered </a:t>
            </a:r>
            <a:r>
              <a:rPr lang="en-US" sz="2400" dirty="0">
                <a:solidFill>
                  <a:srgbClr val="002060"/>
                </a:solidFill>
                <a:latin typeface="Barlow" pitchFamily="2" charset="77"/>
              </a:rPr>
              <a:t>for the 2 years that the mark is displayed</a:t>
            </a:r>
            <a:br>
              <a:rPr lang="en-US" sz="2400" dirty="0">
                <a:solidFill>
                  <a:srgbClr val="002060"/>
                </a:solidFill>
                <a:latin typeface="Barlow" pitchFamily="2" charset="77"/>
              </a:rPr>
            </a:br>
            <a:endParaRPr lang="en-US" sz="2400" dirty="0">
              <a:solidFill>
                <a:srgbClr val="002060"/>
              </a:solidFill>
              <a:latin typeface="Barlow" pitchFamily="2" charset="77"/>
            </a:endParaRPr>
          </a:p>
          <a:p>
            <a:r>
              <a:rPr lang="en-GB" sz="2400" dirty="0">
                <a:solidFill>
                  <a:srgbClr val="002060"/>
                </a:solidFill>
                <a:latin typeface="Barlow" pitchFamily="2" charset="77"/>
                <a:ea typeface="Aptos" panose="020B0004020202020204" pitchFamily="34" charset="0"/>
                <a:cs typeface="Aptos" panose="020B0004020202020204" pitchFamily="34" charset="0"/>
              </a:rPr>
              <a:t>M</a:t>
            </a:r>
            <a:r>
              <a:rPr lang="en-GB" sz="2400" dirty="0">
                <a:solidFill>
                  <a:srgbClr val="002060"/>
                </a:solidFill>
                <a:effectLst/>
                <a:latin typeface="Barlow" pitchFamily="2" charset="77"/>
                <a:ea typeface="Aptos" panose="020B0004020202020204" pitchFamily="34" charset="0"/>
                <a:cs typeface="Aptos" panose="020B0004020202020204" pitchFamily="34" charset="0"/>
              </a:rPr>
              <a:t>anufacturer is obliged to participate in </a:t>
            </a:r>
            <a:r>
              <a:rPr lang="en-GB" sz="2400" b="1" dirty="0">
                <a:solidFill>
                  <a:srgbClr val="002060"/>
                </a:solidFill>
                <a:effectLst/>
                <a:latin typeface="Barlow" pitchFamily="2" charset="77"/>
                <a:ea typeface="Aptos" panose="020B0004020202020204" pitchFamily="34" charset="0"/>
                <a:cs typeface="Aptos" panose="020B0004020202020204" pitchFamily="34" charset="0"/>
              </a:rPr>
              <a:t>continuous improvement </a:t>
            </a:r>
            <a:r>
              <a:rPr lang="en-GB" sz="2400" dirty="0">
                <a:solidFill>
                  <a:srgbClr val="002060"/>
                </a:solidFill>
                <a:effectLst/>
                <a:latin typeface="Barlow" pitchFamily="2" charset="77"/>
                <a:ea typeface="Aptos" panose="020B0004020202020204" pitchFamily="34" charset="0"/>
                <a:cs typeface="Aptos" panose="020B0004020202020204" pitchFamily="34" charset="0"/>
              </a:rPr>
              <a:t>of product information and marketing in response to: </a:t>
            </a:r>
            <a:br>
              <a:rPr lang="en-GB" sz="2400" dirty="0">
                <a:solidFill>
                  <a:srgbClr val="002060"/>
                </a:solidFill>
                <a:effectLst/>
                <a:latin typeface="Barlow" pitchFamily="2" charset="77"/>
                <a:ea typeface="Aptos" panose="020B0004020202020204" pitchFamily="34" charset="0"/>
                <a:cs typeface="Aptos" panose="020B0004020202020204" pitchFamily="34" charset="0"/>
              </a:rPr>
            </a:br>
            <a:r>
              <a:rPr lang="en-GB" sz="2400" dirty="0">
                <a:solidFill>
                  <a:srgbClr val="002060"/>
                </a:solidFill>
                <a:effectLst/>
                <a:latin typeface="Barlow" pitchFamily="2" charset="77"/>
                <a:ea typeface="Aptos" panose="020B0004020202020204" pitchFamily="34" charset="0"/>
                <a:cs typeface="Aptos" panose="020B0004020202020204" pitchFamily="34" charset="0"/>
              </a:rPr>
              <a:t>- </a:t>
            </a:r>
            <a:r>
              <a:rPr lang="en-GB" sz="2400" b="1" dirty="0">
                <a:solidFill>
                  <a:srgbClr val="002060"/>
                </a:solidFill>
                <a:effectLst/>
                <a:latin typeface="Barlow" pitchFamily="2" charset="77"/>
                <a:ea typeface="Aptos" panose="020B0004020202020204" pitchFamily="34" charset="0"/>
                <a:cs typeface="Aptos" panose="020B0004020202020204" pitchFamily="34" charset="0"/>
              </a:rPr>
              <a:t>significant learnings/changes</a:t>
            </a:r>
            <a:r>
              <a:rPr lang="en-GB" sz="2400" b="1" dirty="0">
                <a:solidFill>
                  <a:srgbClr val="002060"/>
                </a:solidFill>
                <a:latin typeface="Barlow" pitchFamily="2" charset="77"/>
                <a:ea typeface="Aptos" panose="020B0004020202020204" pitchFamily="34" charset="0"/>
                <a:cs typeface="Aptos" panose="020B0004020202020204" pitchFamily="34" charset="0"/>
              </a:rPr>
              <a:t> </a:t>
            </a:r>
            <a:r>
              <a:rPr lang="en-GB" sz="2400" dirty="0">
                <a:solidFill>
                  <a:srgbClr val="002060"/>
                </a:solidFill>
                <a:effectLst/>
                <a:latin typeface="Barlow" pitchFamily="2" charset="77"/>
                <a:ea typeface="Aptos" panose="020B0004020202020204" pitchFamily="34" charset="0"/>
                <a:cs typeface="Aptos" panose="020B0004020202020204" pitchFamily="34" charset="0"/>
              </a:rPr>
              <a:t>related to testing/certification/standard/classification</a:t>
            </a:r>
            <a:br>
              <a:rPr lang="en-GB" sz="2400" dirty="0">
                <a:solidFill>
                  <a:srgbClr val="002060"/>
                </a:solidFill>
                <a:effectLst/>
                <a:latin typeface="Barlow" pitchFamily="2" charset="77"/>
                <a:ea typeface="Aptos" panose="020B0004020202020204" pitchFamily="34" charset="0"/>
                <a:cs typeface="Aptos" panose="020B0004020202020204" pitchFamily="34" charset="0"/>
              </a:rPr>
            </a:br>
            <a:r>
              <a:rPr lang="en-GB" sz="2400" dirty="0">
                <a:solidFill>
                  <a:srgbClr val="002060"/>
                </a:solidFill>
                <a:effectLst/>
                <a:latin typeface="Barlow" pitchFamily="2" charset="77"/>
                <a:ea typeface="Aptos" panose="020B0004020202020204" pitchFamily="34" charset="0"/>
                <a:cs typeface="Aptos" panose="020B0004020202020204" pitchFamily="34" charset="0"/>
              </a:rPr>
              <a:t>- issues raised by CPI Ltd - </a:t>
            </a:r>
            <a:r>
              <a:rPr lang="en-GB" sz="2400" b="1" dirty="0">
                <a:solidFill>
                  <a:srgbClr val="002060"/>
                </a:solidFill>
                <a:effectLst/>
                <a:latin typeface="Barlow" pitchFamily="2" charset="77"/>
                <a:ea typeface="Aptos" panose="020B0004020202020204" pitchFamily="34" charset="0"/>
                <a:cs typeface="Aptos" panose="020B0004020202020204" pitchFamily="34" charset="0"/>
              </a:rPr>
              <a:t>random sampling</a:t>
            </a:r>
            <a:r>
              <a:rPr lang="en-GB" sz="2400" dirty="0">
                <a:solidFill>
                  <a:srgbClr val="002060"/>
                </a:solidFill>
                <a:effectLst/>
                <a:latin typeface="Barlow" pitchFamily="2" charset="77"/>
                <a:ea typeface="Aptos" panose="020B0004020202020204" pitchFamily="34" charset="0"/>
                <a:cs typeface="Aptos" panose="020B0004020202020204" pitchFamily="34" charset="0"/>
              </a:rPr>
              <a:t>, </a:t>
            </a:r>
            <a:br>
              <a:rPr lang="en-GB" sz="2400" dirty="0">
                <a:solidFill>
                  <a:srgbClr val="002060"/>
                </a:solidFill>
                <a:effectLst/>
                <a:latin typeface="Barlow" pitchFamily="2" charset="77"/>
                <a:ea typeface="Aptos" panose="020B0004020202020204" pitchFamily="34" charset="0"/>
                <a:cs typeface="Aptos" panose="020B0004020202020204" pitchFamily="34" charset="0"/>
              </a:rPr>
            </a:br>
            <a:r>
              <a:rPr lang="en-GB" sz="2400" dirty="0">
                <a:solidFill>
                  <a:srgbClr val="002060"/>
                </a:solidFill>
                <a:effectLst/>
                <a:latin typeface="Barlow" pitchFamily="2" charset="77"/>
                <a:ea typeface="Aptos" panose="020B0004020202020204" pitchFamily="34" charset="0"/>
                <a:cs typeface="Aptos" panose="020B0004020202020204" pitchFamily="34" charset="0"/>
              </a:rPr>
              <a:t>- issues raised through the CPI online public </a:t>
            </a:r>
            <a:r>
              <a:rPr lang="en-GB" sz="2400" b="1" dirty="0">
                <a:solidFill>
                  <a:srgbClr val="002060"/>
                </a:solidFill>
                <a:effectLst/>
                <a:latin typeface="Barlow" pitchFamily="2" charset="77"/>
                <a:ea typeface="Aptos" panose="020B0004020202020204" pitchFamily="34" charset="0"/>
                <a:cs typeface="Aptos" panose="020B0004020202020204" pitchFamily="34" charset="0"/>
              </a:rPr>
              <a:t>‘Issues Portal’.  </a:t>
            </a:r>
            <a:br>
              <a:rPr lang="en-GB" sz="2400" b="1" dirty="0">
                <a:solidFill>
                  <a:srgbClr val="002060"/>
                </a:solidFill>
                <a:effectLst/>
                <a:latin typeface="Barlow" pitchFamily="2" charset="77"/>
                <a:ea typeface="Aptos" panose="020B0004020202020204" pitchFamily="34" charset="0"/>
                <a:cs typeface="Aptos" panose="020B0004020202020204" pitchFamily="34" charset="0"/>
              </a:rPr>
            </a:br>
            <a:endParaRPr lang="en-GB" sz="2400" b="1" dirty="0">
              <a:solidFill>
                <a:srgbClr val="002060"/>
              </a:solidFill>
              <a:effectLst/>
              <a:latin typeface="Barlow" pitchFamily="2" charset="77"/>
              <a:ea typeface="Aptos" panose="020B0004020202020204" pitchFamily="34" charset="0"/>
              <a:cs typeface="Aptos" panose="020B0004020202020204" pitchFamily="34" charset="0"/>
            </a:endParaRPr>
          </a:p>
          <a:p>
            <a:r>
              <a:rPr lang="en-GB" sz="2400" b="1" dirty="0">
                <a:solidFill>
                  <a:srgbClr val="002060"/>
                </a:solidFill>
                <a:latin typeface="Barlow" pitchFamily="2" charset="77"/>
                <a:ea typeface="Aptos" panose="020B0004020202020204" pitchFamily="34" charset="0"/>
                <a:cs typeface="Aptos" panose="020B0004020202020204" pitchFamily="34" charset="0"/>
              </a:rPr>
              <a:t>W</a:t>
            </a:r>
            <a:r>
              <a:rPr lang="en-GB" sz="2400" b="1" dirty="0">
                <a:solidFill>
                  <a:srgbClr val="002060"/>
                </a:solidFill>
                <a:effectLst/>
                <a:latin typeface="Barlow" pitchFamily="2" charset="77"/>
                <a:ea typeface="Aptos" panose="020B0004020202020204" pitchFamily="34" charset="0"/>
                <a:cs typeface="Aptos" panose="020B0004020202020204" pitchFamily="34" charset="0"/>
              </a:rPr>
              <a:t>hole process renewed and re-assessed every 2 years.  </a:t>
            </a:r>
            <a:br>
              <a:rPr lang="en-GB" sz="2400" b="1" dirty="0">
                <a:solidFill>
                  <a:srgbClr val="002060"/>
                </a:solidFill>
                <a:effectLst/>
                <a:latin typeface="Barlow" pitchFamily="2" charset="77"/>
                <a:ea typeface="Aptos" panose="020B0004020202020204" pitchFamily="34" charset="0"/>
                <a:cs typeface="Aptos" panose="020B0004020202020204" pitchFamily="34" charset="0"/>
              </a:rPr>
            </a:br>
            <a:endParaRPr lang="en-GB" sz="2400" b="1" dirty="0">
              <a:solidFill>
                <a:srgbClr val="002060"/>
              </a:solidFill>
              <a:effectLst/>
              <a:latin typeface="Barlow" pitchFamily="2" charset="77"/>
              <a:ea typeface="Aptos" panose="020B0004020202020204" pitchFamily="34" charset="0"/>
              <a:cs typeface="Aptos" panose="020B0004020202020204" pitchFamily="34" charset="0"/>
            </a:endParaRPr>
          </a:p>
          <a:p>
            <a:r>
              <a:rPr lang="en-GB" sz="2400" dirty="0">
                <a:solidFill>
                  <a:srgbClr val="002060"/>
                </a:solidFill>
                <a:latin typeface="Barlow" pitchFamily="2" charset="77"/>
                <a:ea typeface="Aptos" panose="020B0004020202020204" pitchFamily="34" charset="0"/>
                <a:cs typeface="Aptos" panose="020B0004020202020204" pitchFamily="34" charset="0"/>
              </a:rPr>
              <a:t>E</a:t>
            </a:r>
            <a:r>
              <a:rPr lang="en-GB" sz="2400" dirty="0">
                <a:solidFill>
                  <a:srgbClr val="002060"/>
                </a:solidFill>
                <a:effectLst/>
                <a:latin typeface="Barlow" pitchFamily="2" charset="77"/>
                <a:ea typeface="Aptos" panose="020B0004020202020204" pitchFamily="34" charset="0"/>
                <a:cs typeface="Aptos" panose="020B0004020202020204" pitchFamily="34" charset="0"/>
              </a:rPr>
              <a:t>nabling organisations to learn and develop</a:t>
            </a:r>
          </a:p>
          <a:p>
            <a:r>
              <a:rPr lang="en-GB" sz="2400" b="1" dirty="0">
                <a:solidFill>
                  <a:srgbClr val="002060"/>
                </a:solidFill>
                <a:effectLst/>
                <a:latin typeface="Barlow" pitchFamily="2" charset="77"/>
                <a:ea typeface="Aptos" panose="020B0004020202020204" pitchFamily="34" charset="0"/>
                <a:cs typeface="Aptos" panose="020B0004020202020204" pitchFamily="34" charset="0"/>
              </a:rPr>
              <a:t>Towards the ultimate aim of moving the industry to a place where product </a:t>
            </a:r>
            <a:br>
              <a:rPr lang="en-GB" sz="2400" b="1" dirty="0">
                <a:solidFill>
                  <a:srgbClr val="002060"/>
                </a:solidFill>
                <a:effectLst/>
                <a:latin typeface="Barlow" pitchFamily="2" charset="77"/>
                <a:ea typeface="Aptos" panose="020B0004020202020204" pitchFamily="34" charset="0"/>
                <a:cs typeface="Aptos" panose="020B0004020202020204" pitchFamily="34" charset="0"/>
              </a:rPr>
            </a:br>
            <a:r>
              <a:rPr lang="en-GB" sz="2400" b="1" dirty="0">
                <a:solidFill>
                  <a:srgbClr val="002060"/>
                </a:solidFill>
                <a:effectLst/>
                <a:latin typeface="Barlow" pitchFamily="2" charset="77"/>
                <a:ea typeface="Aptos" panose="020B0004020202020204" pitchFamily="34" charset="0"/>
                <a:cs typeface="Aptos" panose="020B0004020202020204" pitchFamily="34" charset="0"/>
              </a:rPr>
              <a:t>information is clear, accessible, up-to-date, accurate and unambiguous</a:t>
            </a:r>
            <a:r>
              <a:rPr lang="en-GB" sz="2400" dirty="0">
                <a:solidFill>
                  <a:srgbClr val="002060"/>
                </a:solidFill>
                <a:effectLst/>
                <a:latin typeface="Barlow" pitchFamily="2" charset="77"/>
                <a:ea typeface="Aptos" panose="020B0004020202020204" pitchFamily="34" charset="0"/>
                <a:cs typeface="Aptos" panose="020B0004020202020204" pitchFamily="34" charset="0"/>
              </a:rPr>
              <a:t>. </a:t>
            </a:r>
            <a:endParaRPr lang="en-GB" sz="2400" dirty="0">
              <a:solidFill>
                <a:srgbClr val="002060"/>
              </a:solidFill>
              <a:effectLst/>
              <a:latin typeface="Barlow" pitchFamily="2" charset="77"/>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782047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EBEBE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490FE2-34D7-479B-B704-6EEDB7DD0F2F}"/>
              </a:ext>
            </a:extLst>
          </p:cNvPr>
          <p:cNvSpPr>
            <a:spLocks noGrp="1"/>
          </p:cNvSpPr>
          <p:nvPr>
            <p:ph type="title"/>
          </p:nvPr>
        </p:nvSpPr>
        <p:spPr>
          <a:xfrm>
            <a:off x="661219" y="155793"/>
            <a:ext cx="10515600" cy="1325563"/>
          </a:xfrm>
        </p:spPr>
        <p:txBody>
          <a:bodyPr>
            <a:normAutofit/>
          </a:bodyPr>
          <a:lstStyle/>
          <a:p>
            <a:r>
              <a:rPr lang="en-GB" sz="3600" b="1" dirty="0">
                <a:solidFill>
                  <a:srgbClr val="29295E"/>
                </a:solidFill>
                <a:latin typeface="Barlow" pitchFamily="2" charset="77"/>
              </a:rPr>
              <a:t>What is a product set?</a:t>
            </a:r>
          </a:p>
        </p:txBody>
      </p:sp>
      <p:sp>
        <p:nvSpPr>
          <p:cNvPr id="3" name="Content Placeholder 2">
            <a:extLst>
              <a:ext uri="{FF2B5EF4-FFF2-40B4-BE49-F238E27FC236}">
                <a16:creationId xmlns:a16="http://schemas.microsoft.com/office/drawing/2014/main" id="{B0644AA4-9CBD-4915-A419-BF4F30291F04}"/>
              </a:ext>
            </a:extLst>
          </p:cNvPr>
          <p:cNvSpPr>
            <a:spLocks noGrp="1"/>
          </p:cNvSpPr>
          <p:nvPr>
            <p:ph idx="1"/>
          </p:nvPr>
        </p:nvSpPr>
        <p:spPr>
          <a:xfrm>
            <a:off x="838199" y="1344414"/>
            <a:ext cx="6030433" cy="4832549"/>
          </a:xfrm>
        </p:spPr>
        <p:txBody>
          <a:bodyPr>
            <a:noAutofit/>
          </a:bodyPr>
          <a:lstStyle/>
          <a:p>
            <a:pPr marL="0" indent="0" eaLnBrk="0" fontAlgn="base" hangingPunct="0">
              <a:lnSpc>
                <a:spcPct val="110000"/>
              </a:lnSpc>
              <a:spcBef>
                <a:spcPct val="0"/>
              </a:spcBef>
              <a:spcAft>
                <a:spcPts val="1200"/>
              </a:spcAft>
              <a:buNone/>
            </a:pPr>
            <a:r>
              <a:rPr lang="en-GB" sz="1800" dirty="0">
                <a:solidFill>
                  <a:srgbClr val="29295E"/>
                </a:solidFill>
              </a:rPr>
              <a:t>‘Product Set’ means either</a:t>
            </a:r>
          </a:p>
          <a:p>
            <a:pPr marL="342900" indent="-342900" eaLnBrk="0" fontAlgn="base" hangingPunct="0">
              <a:lnSpc>
                <a:spcPct val="110000"/>
              </a:lnSpc>
              <a:spcBef>
                <a:spcPct val="0"/>
              </a:spcBef>
              <a:spcAft>
                <a:spcPts val="400"/>
              </a:spcAft>
              <a:buFont typeface="+mj-lt"/>
              <a:buAutoNum type="arabicPeriod"/>
            </a:pPr>
            <a:r>
              <a:rPr lang="en-GB" sz="1800" dirty="0">
                <a:solidFill>
                  <a:srgbClr val="29295E"/>
                </a:solidFill>
              </a:rPr>
              <a:t>a group of similar Construction Products fulfilling a common purpose certified to the same standard(s) and in relation to which the same Product Information, or similar Product Information (differing only to reflect the individual sizes, performance levels or characteristics of each Construction Product), is used for all the Construction Products within the group;</a:t>
            </a:r>
          </a:p>
          <a:p>
            <a:pPr marL="0" indent="0" eaLnBrk="0" fontAlgn="base" hangingPunct="0">
              <a:lnSpc>
                <a:spcPct val="110000"/>
              </a:lnSpc>
              <a:spcBef>
                <a:spcPct val="0"/>
              </a:spcBef>
              <a:spcAft>
                <a:spcPts val="400"/>
              </a:spcAft>
              <a:buNone/>
            </a:pPr>
            <a:r>
              <a:rPr lang="en-GB" dirty="0">
                <a:solidFill>
                  <a:srgbClr val="29295E"/>
                </a:solidFill>
              </a:rPr>
              <a:t>Or </a:t>
            </a:r>
            <a:endParaRPr lang="en-GB" sz="1800" dirty="0">
              <a:solidFill>
                <a:srgbClr val="29295E"/>
              </a:solidFill>
            </a:endParaRPr>
          </a:p>
          <a:p>
            <a:pPr marL="342900" indent="-342900" eaLnBrk="0" fontAlgn="base" hangingPunct="0">
              <a:lnSpc>
                <a:spcPct val="110000"/>
              </a:lnSpc>
              <a:spcBef>
                <a:spcPct val="0"/>
              </a:spcBef>
              <a:spcAft>
                <a:spcPts val="400"/>
              </a:spcAft>
              <a:buFont typeface="+mj-lt"/>
              <a:buAutoNum type="arabicPeriod" startAt="2"/>
            </a:pPr>
            <a:r>
              <a:rPr lang="en-GB" sz="1800" dirty="0">
                <a:solidFill>
                  <a:srgbClr val="29295E"/>
                </a:solidFill>
              </a:rPr>
              <a:t>a group of dissimilar Construction Products supplied as a system fulfilling a defined function where all products required for the system to function are submitted as part of that set and in relation to which a single set of Product Information is used for all the Construction Products within the group.</a:t>
            </a:r>
          </a:p>
          <a:p>
            <a:pPr marL="0" indent="0" eaLnBrk="0" fontAlgn="base" hangingPunct="0">
              <a:lnSpc>
                <a:spcPct val="110000"/>
              </a:lnSpc>
              <a:spcBef>
                <a:spcPct val="0"/>
              </a:spcBef>
              <a:spcAft>
                <a:spcPts val="1200"/>
              </a:spcAft>
              <a:buNone/>
            </a:pPr>
            <a:endParaRPr lang="en-GB" sz="1800" dirty="0">
              <a:solidFill>
                <a:srgbClr val="29295E"/>
              </a:solidFill>
            </a:endParaRPr>
          </a:p>
        </p:txBody>
      </p:sp>
      <p:pic>
        <p:nvPicPr>
          <p:cNvPr id="10" name="Picture 9" descr="A picture containing window, indoor, wall, floor&#10;&#10;Description automatically generated">
            <a:extLst>
              <a:ext uri="{FF2B5EF4-FFF2-40B4-BE49-F238E27FC236}">
                <a16:creationId xmlns:a16="http://schemas.microsoft.com/office/drawing/2014/main" id="{67946DD5-5777-4AEB-94E1-047582B42F76}"/>
              </a:ext>
            </a:extLst>
          </p:cNvPr>
          <p:cNvPicPr>
            <a:picLocks noChangeAspect="1"/>
          </p:cNvPicPr>
          <p:nvPr/>
        </p:nvPicPr>
        <p:blipFill rotWithShape="1">
          <a:blip r:embed="rId2"/>
          <a:srcRect r="39824"/>
          <a:stretch/>
        </p:blipFill>
        <p:spPr>
          <a:xfrm>
            <a:off x="6994782" y="4259593"/>
            <a:ext cx="1690697" cy="1570409"/>
          </a:xfrm>
          <a:prstGeom prst="rect">
            <a:avLst/>
          </a:prstGeom>
        </p:spPr>
      </p:pic>
      <p:pic>
        <p:nvPicPr>
          <p:cNvPr id="11" name="Picture 10">
            <a:extLst>
              <a:ext uri="{FF2B5EF4-FFF2-40B4-BE49-F238E27FC236}">
                <a16:creationId xmlns:a16="http://schemas.microsoft.com/office/drawing/2014/main" id="{CA703B45-0833-4A58-8FD9-3A2422CB3609}"/>
              </a:ext>
            </a:extLst>
          </p:cNvPr>
          <p:cNvPicPr>
            <a:picLocks noChangeAspect="1"/>
          </p:cNvPicPr>
          <p:nvPr/>
        </p:nvPicPr>
        <p:blipFill>
          <a:blip r:embed="rId3"/>
          <a:stretch>
            <a:fillRect/>
          </a:stretch>
        </p:blipFill>
        <p:spPr>
          <a:xfrm>
            <a:off x="9002477" y="4259593"/>
            <a:ext cx="2351323" cy="1570409"/>
          </a:xfrm>
          <a:prstGeom prst="rect">
            <a:avLst/>
          </a:prstGeom>
        </p:spPr>
      </p:pic>
      <p:pic>
        <p:nvPicPr>
          <p:cNvPr id="12" name="Picture 11">
            <a:extLst>
              <a:ext uri="{FF2B5EF4-FFF2-40B4-BE49-F238E27FC236}">
                <a16:creationId xmlns:a16="http://schemas.microsoft.com/office/drawing/2014/main" id="{0EF9978A-AC2B-4929-A489-DD4051E97CCD}"/>
              </a:ext>
            </a:extLst>
          </p:cNvPr>
          <p:cNvPicPr>
            <a:picLocks noChangeAspect="1"/>
          </p:cNvPicPr>
          <p:nvPr/>
        </p:nvPicPr>
        <p:blipFill>
          <a:blip r:embed="rId4"/>
          <a:stretch>
            <a:fillRect/>
          </a:stretch>
        </p:blipFill>
        <p:spPr>
          <a:xfrm>
            <a:off x="6994782" y="1593853"/>
            <a:ext cx="2188654" cy="1085182"/>
          </a:xfrm>
          <a:prstGeom prst="rect">
            <a:avLst/>
          </a:prstGeom>
        </p:spPr>
      </p:pic>
      <p:pic>
        <p:nvPicPr>
          <p:cNvPr id="1026" name="Picture 2">
            <a:extLst>
              <a:ext uri="{FF2B5EF4-FFF2-40B4-BE49-F238E27FC236}">
                <a16:creationId xmlns:a16="http://schemas.microsoft.com/office/drawing/2014/main" id="{A49A9CD8-74FE-A8F1-958F-31C7FF419D4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44119" y="2694035"/>
            <a:ext cx="1667510" cy="166751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C2034EBB-3B96-155B-3301-E38421ED9D01}"/>
              </a:ext>
            </a:extLst>
          </p:cNvPr>
          <p:cNvPicPr>
            <a:picLocks noChangeAspect="1"/>
          </p:cNvPicPr>
          <p:nvPr/>
        </p:nvPicPr>
        <p:blipFill>
          <a:blip r:embed="rId6"/>
          <a:stretch>
            <a:fillRect/>
          </a:stretch>
        </p:blipFill>
        <p:spPr>
          <a:xfrm>
            <a:off x="9302997" y="1481356"/>
            <a:ext cx="2470884" cy="2470884"/>
          </a:xfrm>
          <a:prstGeom prst="rect">
            <a:avLst/>
          </a:prstGeom>
        </p:spPr>
      </p:pic>
    </p:spTree>
    <p:extLst>
      <p:ext uri="{BB962C8B-B14F-4D97-AF65-F5344CB8AC3E}">
        <p14:creationId xmlns:p14="http://schemas.microsoft.com/office/powerpoint/2010/main" val="6203791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EBEBE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FF2F88-A966-4811-3C5C-0544E021D221}"/>
              </a:ext>
            </a:extLst>
          </p:cNvPr>
          <p:cNvSpPr>
            <a:spLocks noGrp="1"/>
          </p:cNvSpPr>
          <p:nvPr>
            <p:ph type="title"/>
          </p:nvPr>
        </p:nvSpPr>
        <p:spPr>
          <a:xfrm>
            <a:off x="543232" y="190270"/>
            <a:ext cx="10515600" cy="1325563"/>
          </a:xfrm>
        </p:spPr>
        <p:txBody>
          <a:bodyPr/>
          <a:lstStyle/>
          <a:p>
            <a:r>
              <a:rPr lang="en-GB" b="1" dirty="0">
                <a:solidFill>
                  <a:srgbClr val="002060"/>
                </a:solidFill>
                <a:latin typeface="Barlow" pitchFamily="2" charset="77"/>
              </a:rPr>
              <a:t>Examples of product sets CCPI Assessed</a:t>
            </a:r>
          </a:p>
        </p:txBody>
      </p:sp>
      <p:sp>
        <p:nvSpPr>
          <p:cNvPr id="3" name="Content Placeholder 2">
            <a:extLst>
              <a:ext uri="{FF2B5EF4-FFF2-40B4-BE49-F238E27FC236}">
                <a16:creationId xmlns:a16="http://schemas.microsoft.com/office/drawing/2014/main" id="{5B52EC12-77E2-F59A-544C-5E071A91605E}"/>
              </a:ext>
            </a:extLst>
          </p:cNvPr>
          <p:cNvSpPr>
            <a:spLocks noGrp="1"/>
          </p:cNvSpPr>
          <p:nvPr>
            <p:ph sz="half" idx="1"/>
          </p:nvPr>
        </p:nvSpPr>
        <p:spPr>
          <a:xfrm>
            <a:off x="838200" y="1480008"/>
            <a:ext cx="5181600" cy="5194351"/>
          </a:xfrm>
        </p:spPr>
        <p:txBody>
          <a:bodyPr>
            <a:normAutofit fontScale="85000" lnSpcReduction="10000"/>
          </a:bodyPr>
          <a:lstStyle/>
          <a:p>
            <a:pPr marL="342900" lvl="0" indent="-342900">
              <a:lnSpc>
                <a:spcPct val="115000"/>
              </a:lnSpc>
              <a:spcBef>
                <a:spcPts val="600"/>
              </a:spcBef>
              <a:buClr>
                <a:srgbClr val="29295E"/>
              </a:buClr>
              <a:buFont typeface="Barlow" panose="00000500000000000000" pitchFamily="2" charset="0"/>
              <a:buChar char="-"/>
            </a:pPr>
            <a:r>
              <a:rPr lang="en-GB" sz="2400" dirty="0">
                <a:solidFill>
                  <a:srgbClr val="002060"/>
                </a:solidFill>
                <a:effectLst/>
                <a:ea typeface="Calibri" panose="020F0502020204030204" pitchFamily="34" charset="0"/>
                <a:cs typeface="Calibri" panose="020F0502020204030204" pitchFamily="34" charset="0"/>
              </a:rPr>
              <a:t>VJT Resin Injection Mortar (</a:t>
            </a:r>
            <a:r>
              <a:rPr lang="en-GB" sz="2400" b="1" dirty="0">
                <a:solidFill>
                  <a:srgbClr val="002060"/>
                </a:solidFill>
                <a:effectLst/>
                <a:ea typeface="Calibri" panose="020F0502020204030204" pitchFamily="34" charset="0"/>
                <a:cs typeface="Calibri" panose="020F0502020204030204" pitchFamily="34" charset="0"/>
              </a:rPr>
              <a:t>VJ Technology</a:t>
            </a:r>
            <a:r>
              <a:rPr lang="en-GB" sz="2400" dirty="0">
                <a:solidFill>
                  <a:srgbClr val="002060"/>
                </a:solidFill>
                <a:effectLst/>
                <a:ea typeface="Calibri" panose="020F0502020204030204" pitchFamily="34" charset="0"/>
                <a:cs typeface="Calibri" panose="020F0502020204030204" pitchFamily="34" charset="0"/>
              </a:rPr>
              <a:t>)</a:t>
            </a:r>
            <a:endParaRPr lang="en-GB" sz="2400" dirty="0">
              <a:solidFill>
                <a:srgbClr val="002060"/>
              </a:solidFill>
              <a:effectLst/>
              <a:ea typeface="Calibri" panose="020F0502020204030204" pitchFamily="34" charset="0"/>
              <a:cs typeface="Arial" panose="020B0604020202020204" pitchFamily="34" charset="0"/>
            </a:endParaRPr>
          </a:p>
          <a:p>
            <a:pPr marL="342900" lvl="0" indent="-342900">
              <a:lnSpc>
                <a:spcPct val="115000"/>
              </a:lnSpc>
              <a:spcBef>
                <a:spcPts val="600"/>
              </a:spcBef>
              <a:buClr>
                <a:srgbClr val="29295E"/>
              </a:buClr>
              <a:buFont typeface="Barlow" panose="00000500000000000000" pitchFamily="2" charset="0"/>
              <a:buChar char="-"/>
            </a:pPr>
            <a:r>
              <a:rPr lang="en-GB" sz="2400" dirty="0">
                <a:solidFill>
                  <a:srgbClr val="002060"/>
                </a:solidFill>
                <a:effectLst/>
                <a:ea typeface="Calibri" panose="020F0502020204030204" pitchFamily="34" charset="0"/>
                <a:cs typeface="Calibri" panose="020F0502020204030204" pitchFamily="34" charset="0"/>
              </a:rPr>
              <a:t>Masonry Support (</a:t>
            </a:r>
            <a:r>
              <a:rPr lang="en-GB" sz="2400" b="1" dirty="0">
                <a:solidFill>
                  <a:srgbClr val="002060"/>
                </a:solidFill>
                <a:effectLst/>
                <a:ea typeface="Calibri" panose="020F0502020204030204" pitchFamily="34" charset="0"/>
                <a:cs typeface="Calibri" panose="020F0502020204030204" pitchFamily="34" charset="0"/>
              </a:rPr>
              <a:t>ACS Steel</a:t>
            </a:r>
            <a:r>
              <a:rPr lang="en-GB" sz="2400" dirty="0">
                <a:solidFill>
                  <a:srgbClr val="002060"/>
                </a:solidFill>
                <a:effectLst/>
                <a:ea typeface="Calibri" panose="020F0502020204030204" pitchFamily="34" charset="0"/>
                <a:cs typeface="Calibri" panose="020F0502020204030204" pitchFamily="34" charset="0"/>
              </a:rPr>
              <a:t>)</a:t>
            </a:r>
            <a:endParaRPr lang="en-GB" sz="2400" dirty="0">
              <a:solidFill>
                <a:srgbClr val="002060"/>
              </a:solidFill>
              <a:effectLst/>
              <a:ea typeface="Calibri" panose="020F0502020204030204" pitchFamily="34" charset="0"/>
              <a:cs typeface="Arial" panose="020B0604020202020204" pitchFamily="34" charset="0"/>
            </a:endParaRPr>
          </a:p>
          <a:p>
            <a:pPr marL="342900" lvl="0" indent="-342900">
              <a:lnSpc>
                <a:spcPct val="115000"/>
              </a:lnSpc>
              <a:spcBef>
                <a:spcPts val="600"/>
              </a:spcBef>
              <a:buClr>
                <a:srgbClr val="29295E"/>
              </a:buClr>
              <a:buFont typeface="Barlow" panose="00000500000000000000" pitchFamily="2" charset="0"/>
              <a:buChar char="-"/>
            </a:pPr>
            <a:r>
              <a:rPr lang="en-GB" sz="2400" dirty="0" err="1">
                <a:solidFill>
                  <a:srgbClr val="002060"/>
                </a:solidFill>
                <a:effectLst/>
                <a:ea typeface="Calibri" panose="020F0502020204030204" pitchFamily="34" charset="0"/>
                <a:cs typeface="Calibri" panose="020F0502020204030204" pitchFamily="34" charset="0"/>
              </a:rPr>
              <a:t>Easyboard</a:t>
            </a:r>
            <a:r>
              <a:rPr lang="en-GB" sz="2400" dirty="0">
                <a:solidFill>
                  <a:srgbClr val="002060"/>
                </a:solidFill>
                <a:effectLst/>
                <a:ea typeface="Calibri" panose="020F0502020204030204" pitchFamily="34" charset="0"/>
                <a:cs typeface="Calibri" panose="020F0502020204030204" pitchFamily="34" charset="0"/>
              </a:rPr>
              <a:t>, </a:t>
            </a:r>
            <a:r>
              <a:rPr lang="en-GB" sz="2400" dirty="0" err="1">
                <a:solidFill>
                  <a:srgbClr val="002060"/>
                </a:solidFill>
                <a:effectLst/>
                <a:ea typeface="Calibri" panose="020F0502020204030204" pitchFamily="34" charset="0"/>
                <a:cs typeface="Calibri" panose="020F0502020204030204" pitchFamily="34" charset="0"/>
              </a:rPr>
              <a:t>Versarend</a:t>
            </a:r>
            <a:r>
              <a:rPr lang="en-GB" sz="2400" dirty="0">
                <a:solidFill>
                  <a:srgbClr val="002060"/>
                </a:solidFill>
                <a:effectLst/>
                <a:ea typeface="Calibri" panose="020F0502020204030204" pitchFamily="34" charset="0"/>
                <a:cs typeface="Calibri" panose="020F0502020204030204" pitchFamily="34" charset="0"/>
              </a:rPr>
              <a:t> and </a:t>
            </a:r>
            <a:r>
              <a:rPr lang="en-GB" sz="2400" dirty="0" err="1">
                <a:solidFill>
                  <a:srgbClr val="002060"/>
                </a:solidFill>
                <a:effectLst/>
                <a:ea typeface="Calibri" panose="020F0502020204030204" pitchFamily="34" charset="0"/>
                <a:cs typeface="Calibri" panose="020F0502020204030204" pitchFamily="34" charset="0"/>
              </a:rPr>
              <a:t>Versaroc</a:t>
            </a:r>
            <a:r>
              <a:rPr lang="en-GB" sz="2400" dirty="0">
                <a:solidFill>
                  <a:srgbClr val="002060"/>
                </a:solidFill>
                <a:effectLst/>
                <a:ea typeface="Calibri" panose="020F0502020204030204" pitchFamily="34" charset="0"/>
                <a:cs typeface="Calibri" panose="020F0502020204030204" pitchFamily="34" charset="0"/>
              </a:rPr>
              <a:t> Products (</a:t>
            </a:r>
            <a:r>
              <a:rPr lang="en-GB" sz="2400" b="1" dirty="0" err="1">
                <a:solidFill>
                  <a:srgbClr val="002060"/>
                </a:solidFill>
                <a:effectLst/>
                <a:ea typeface="Calibri" panose="020F0502020204030204" pitchFamily="34" charset="0"/>
                <a:cs typeface="Calibri" panose="020F0502020204030204" pitchFamily="34" charset="0"/>
              </a:rPr>
              <a:t>Euroform</a:t>
            </a:r>
            <a:r>
              <a:rPr lang="en-GB" sz="2400" b="1" dirty="0">
                <a:solidFill>
                  <a:srgbClr val="002060"/>
                </a:solidFill>
                <a:effectLst/>
                <a:ea typeface="Calibri" panose="020F0502020204030204" pitchFamily="34" charset="0"/>
                <a:cs typeface="Calibri" panose="020F0502020204030204" pitchFamily="34" charset="0"/>
              </a:rPr>
              <a:t>)</a:t>
            </a:r>
            <a:endParaRPr lang="en-GB" sz="2400" b="1" dirty="0">
              <a:solidFill>
                <a:srgbClr val="002060"/>
              </a:solidFill>
              <a:effectLst/>
              <a:ea typeface="Calibri" panose="020F0502020204030204" pitchFamily="34" charset="0"/>
              <a:cs typeface="Arial" panose="020B0604020202020204" pitchFamily="34" charset="0"/>
            </a:endParaRPr>
          </a:p>
          <a:p>
            <a:pPr marL="342900" lvl="0" indent="-342900">
              <a:lnSpc>
                <a:spcPct val="115000"/>
              </a:lnSpc>
              <a:spcBef>
                <a:spcPts val="600"/>
              </a:spcBef>
              <a:buClr>
                <a:srgbClr val="29295E"/>
              </a:buClr>
              <a:buFont typeface="Barlow" panose="00000500000000000000" pitchFamily="2" charset="0"/>
              <a:buChar char="-"/>
            </a:pPr>
            <a:r>
              <a:rPr lang="en-GB" sz="2400" dirty="0">
                <a:solidFill>
                  <a:srgbClr val="002060"/>
                </a:solidFill>
                <a:effectLst/>
                <a:ea typeface="Calibri" panose="020F0502020204030204" pitchFamily="34" charset="0"/>
                <a:cs typeface="Calibri" panose="020F0502020204030204" pitchFamily="34" charset="0"/>
              </a:rPr>
              <a:t>Non-loadbearing metal stud plasterboard partition systems, including shaft wall (</a:t>
            </a:r>
            <a:r>
              <a:rPr lang="en-GB" sz="2400" b="1" dirty="0">
                <a:solidFill>
                  <a:srgbClr val="002060"/>
                </a:solidFill>
                <a:effectLst/>
                <a:ea typeface="Calibri" panose="020F0502020204030204" pitchFamily="34" charset="0"/>
                <a:cs typeface="Calibri" panose="020F0502020204030204" pitchFamily="34" charset="0"/>
              </a:rPr>
              <a:t>British Gypsum)</a:t>
            </a:r>
            <a:endParaRPr lang="en-GB" sz="2400" b="1" dirty="0">
              <a:solidFill>
                <a:srgbClr val="002060"/>
              </a:solidFill>
              <a:effectLst/>
              <a:ea typeface="Calibri" panose="020F0502020204030204" pitchFamily="34" charset="0"/>
              <a:cs typeface="Arial" panose="020B0604020202020204" pitchFamily="34" charset="0"/>
            </a:endParaRPr>
          </a:p>
          <a:p>
            <a:pPr marL="342900" lvl="0" indent="-342900">
              <a:lnSpc>
                <a:spcPct val="115000"/>
              </a:lnSpc>
              <a:spcBef>
                <a:spcPts val="600"/>
              </a:spcBef>
              <a:buClr>
                <a:srgbClr val="29295E"/>
              </a:buClr>
              <a:buFont typeface="Barlow" panose="00000500000000000000" pitchFamily="2" charset="0"/>
              <a:buChar char="-"/>
            </a:pPr>
            <a:r>
              <a:rPr lang="en-GB" sz="2400" dirty="0">
                <a:solidFill>
                  <a:srgbClr val="002060"/>
                </a:solidFill>
                <a:effectLst/>
                <a:ea typeface="Calibri" panose="020F0502020204030204" pitchFamily="34" charset="0"/>
                <a:cs typeface="Calibri" panose="020F0502020204030204" pitchFamily="34" charset="0"/>
              </a:rPr>
              <a:t>Dry lining metal framed components for gypsum plasterboard systems (</a:t>
            </a:r>
            <a:r>
              <a:rPr lang="en-GB" sz="2400" b="1" dirty="0">
                <a:solidFill>
                  <a:srgbClr val="002060"/>
                </a:solidFill>
                <a:effectLst/>
                <a:ea typeface="Calibri" panose="020F0502020204030204" pitchFamily="34" charset="0"/>
                <a:cs typeface="Calibri" panose="020F0502020204030204" pitchFamily="34" charset="0"/>
              </a:rPr>
              <a:t>voestalpine Metsec plc</a:t>
            </a:r>
            <a:r>
              <a:rPr lang="en-GB" sz="2400" dirty="0">
                <a:solidFill>
                  <a:srgbClr val="002060"/>
                </a:solidFill>
                <a:effectLst/>
                <a:ea typeface="Calibri" panose="020F0502020204030204" pitchFamily="34" charset="0"/>
                <a:cs typeface="Calibri" panose="020F0502020204030204" pitchFamily="34" charset="0"/>
              </a:rPr>
              <a:t>)</a:t>
            </a:r>
          </a:p>
          <a:p>
            <a:pPr marL="342900" indent="-342900">
              <a:lnSpc>
                <a:spcPct val="115000"/>
              </a:lnSpc>
              <a:spcBef>
                <a:spcPts val="600"/>
              </a:spcBef>
              <a:buClr>
                <a:srgbClr val="29295E"/>
              </a:buClr>
              <a:buFont typeface="Barlow" panose="00000500000000000000" pitchFamily="2" charset="0"/>
              <a:buChar char="-"/>
            </a:pPr>
            <a:r>
              <a:rPr lang="en-GB" sz="2400" dirty="0" err="1">
                <a:solidFill>
                  <a:srgbClr val="002060"/>
                </a:solidFill>
                <a:effectLst/>
                <a:ea typeface="Calibri" panose="020F0502020204030204" pitchFamily="34" charset="0"/>
                <a:cs typeface="Calibri" panose="020F0502020204030204" pitchFamily="34" charset="0"/>
              </a:rPr>
              <a:t>Eurothane</a:t>
            </a:r>
            <a:r>
              <a:rPr lang="en-GB" sz="2400" dirty="0">
                <a:solidFill>
                  <a:srgbClr val="002060"/>
                </a:solidFill>
                <a:effectLst/>
                <a:ea typeface="Calibri" panose="020F0502020204030204" pitchFamily="34" charset="0"/>
                <a:cs typeface="Calibri" panose="020F0502020204030204" pitchFamily="34" charset="0"/>
              </a:rPr>
              <a:t> GP (</a:t>
            </a:r>
            <a:r>
              <a:rPr lang="en-GB" sz="2400" b="1" dirty="0" err="1">
                <a:solidFill>
                  <a:srgbClr val="002060"/>
                </a:solidFill>
                <a:ea typeface="Calibri" panose="020F0502020204030204" pitchFamily="34" charset="0"/>
                <a:cs typeface="Calibri" panose="020F0502020204030204" pitchFamily="34" charset="0"/>
              </a:rPr>
              <a:t>R</a:t>
            </a:r>
            <a:r>
              <a:rPr lang="en-GB" sz="2400" b="1" dirty="0" err="1">
                <a:solidFill>
                  <a:srgbClr val="002060"/>
                </a:solidFill>
                <a:effectLst/>
                <a:ea typeface="Calibri" panose="020F0502020204030204" pitchFamily="34" charset="0"/>
                <a:cs typeface="Calibri" panose="020F0502020204030204" pitchFamily="34" charset="0"/>
              </a:rPr>
              <a:t>ecticel</a:t>
            </a:r>
            <a:r>
              <a:rPr lang="en-GB" sz="2400" dirty="0">
                <a:solidFill>
                  <a:srgbClr val="002060"/>
                </a:solidFill>
                <a:effectLst/>
                <a:ea typeface="Calibri" panose="020F0502020204030204" pitchFamily="34" charset="0"/>
                <a:cs typeface="Calibri" panose="020F0502020204030204" pitchFamily="34" charset="0"/>
              </a:rPr>
              <a:t>)</a:t>
            </a:r>
          </a:p>
          <a:p>
            <a:pPr marL="342900" lvl="0" indent="-342900">
              <a:lnSpc>
                <a:spcPct val="115000"/>
              </a:lnSpc>
              <a:spcBef>
                <a:spcPts val="600"/>
              </a:spcBef>
              <a:buClr>
                <a:srgbClr val="29295E"/>
              </a:buClr>
              <a:buFont typeface="Barlow" panose="00000500000000000000" pitchFamily="2" charset="0"/>
              <a:buChar char="-"/>
            </a:pPr>
            <a:r>
              <a:rPr lang="en-GB" sz="2400" dirty="0">
                <a:solidFill>
                  <a:srgbClr val="002060"/>
                </a:solidFill>
                <a:ea typeface="Calibri" panose="020F0502020204030204" pitchFamily="34" charset="0"/>
                <a:cs typeface="Calibri" panose="020F0502020204030204" pitchFamily="34" charset="0"/>
              </a:rPr>
              <a:t>CW-FS Perimeter Barriers and Curtain Wall Products (</a:t>
            </a:r>
            <a:r>
              <a:rPr lang="en-GB" sz="2400" b="1" dirty="0" err="1">
                <a:solidFill>
                  <a:srgbClr val="002060"/>
                </a:solidFill>
                <a:ea typeface="Calibri" panose="020F0502020204030204" pitchFamily="34" charset="0"/>
                <a:cs typeface="Calibri" panose="020F0502020204030204" pitchFamily="34" charset="0"/>
              </a:rPr>
              <a:t>Siderise</a:t>
            </a:r>
            <a:r>
              <a:rPr lang="en-GB" sz="2400" dirty="0">
                <a:solidFill>
                  <a:srgbClr val="002060"/>
                </a:solidFill>
                <a:ea typeface="Calibri" panose="020F0502020204030204" pitchFamily="34" charset="0"/>
                <a:cs typeface="Calibri" panose="020F0502020204030204" pitchFamily="34" charset="0"/>
              </a:rPr>
              <a:t>)</a:t>
            </a:r>
          </a:p>
          <a:p>
            <a:pPr marL="342900" indent="-342900">
              <a:lnSpc>
                <a:spcPct val="115000"/>
              </a:lnSpc>
              <a:spcBef>
                <a:spcPts val="600"/>
              </a:spcBef>
              <a:buClr>
                <a:srgbClr val="29295E"/>
              </a:buClr>
              <a:buFont typeface="Barlow" panose="00000500000000000000" pitchFamily="2" charset="0"/>
              <a:buChar char="-"/>
            </a:pPr>
            <a:r>
              <a:rPr lang="en-GB" sz="2400" dirty="0">
                <a:solidFill>
                  <a:srgbClr val="002060"/>
                </a:solidFill>
              </a:rPr>
              <a:t>- Open State Barriers (</a:t>
            </a:r>
            <a:r>
              <a:rPr lang="en-GB" sz="2400" b="1" dirty="0">
                <a:solidFill>
                  <a:srgbClr val="002060"/>
                </a:solidFill>
              </a:rPr>
              <a:t>PFC </a:t>
            </a:r>
            <a:r>
              <a:rPr lang="en-GB" sz="2400" b="1" dirty="0" err="1">
                <a:solidFill>
                  <a:srgbClr val="002060"/>
                </a:solidFill>
              </a:rPr>
              <a:t>Corofil</a:t>
            </a:r>
            <a:r>
              <a:rPr lang="en-GB" sz="2400" dirty="0">
                <a:solidFill>
                  <a:srgbClr val="002060"/>
                </a:solidFill>
              </a:rPr>
              <a:t>)</a:t>
            </a:r>
          </a:p>
          <a:p>
            <a:pPr marL="342900" lvl="0" indent="-342900">
              <a:lnSpc>
                <a:spcPct val="115000"/>
              </a:lnSpc>
              <a:spcBef>
                <a:spcPts val="600"/>
              </a:spcBef>
              <a:buClr>
                <a:srgbClr val="29295E"/>
              </a:buClr>
              <a:buFont typeface="Barlow" panose="00000500000000000000" pitchFamily="2" charset="0"/>
              <a:buChar char="-"/>
            </a:pPr>
            <a:endParaRPr lang="en-GB" dirty="0">
              <a:solidFill>
                <a:srgbClr val="29295E"/>
              </a:solidFill>
              <a:ea typeface="Calibri" panose="020F0502020204030204" pitchFamily="34" charset="0"/>
              <a:cs typeface="Calibri" panose="020F0502020204030204" pitchFamily="34" charset="0"/>
            </a:endParaRPr>
          </a:p>
          <a:p>
            <a:pPr marL="0" lvl="0" indent="0">
              <a:lnSpc>
                <a:spcPct val="115000"/>
              </a:lnSpc>
              <a:spcBef>
                <a:spcPts val="600"/>
              </a:spcBef>
              <a:buClr>
                <a:srgbClr val="29295E"/>
              </a:buClr>
              <a:buNone/>
            </a:pPr>
            <a:endParaRPr lang="en-GB" sz="1800" dirty="0">
              <a:solidFill>
                <a:srgbClr val="29295E"/>
              </a:solidFill>
              <a:effectLst/>
              <a:ea typeface="Calibri" panose="020F0502020204030204" pitchFamily="34" charset="0"/>
              <a:cs typeface="Calibri" panose="020F0502020204030204" pitchFamily="34" charset="0"/>
            </a:endParaRPr>
          </a:p>
          <a:p>
            <a:pPr marL="342900" lvl="0" indent="-342900">
              <a:lnSpc>
                <a:spcPct val="115000"/>
              </a:lnSpc>
              <a:spcBef>
                <a:spcPts val="600"/>
              </a:spcBef>
              <a:buClr>
                <a:srgbClr val="29295E"/>
              </a:buClr>
              <a:buFont typeface="Barlow" panose="00000500000000000000" pitchFamily="2" charset="0"/>
              <a:buChar char="-"/>
            </a:pPr>
            <a:endParaRPr lang="en-GB" sz="1800" dirty="0">
              <a:solidFill>
                <a:srgbClr val="29295E"/>
              </a:solidFill>
              <a:effectLst/>
              <a:ea typeface="Calibri" panose="020F0502020204030204" pitchFamily="34" charset="0"/>
              <a:cs typeface="Arial" panose="020B0604020202020204" pitchFamily="34" charset="0"/>
            </a:endParaRPr>
          </a:p>
          <a:p>
            <a:endParaRPr lang="en-GB" dirty="0"/>
          </a:p>
        </p:txBody>
      </p:sp>
      <p:sp>
        <p:nvSpPr>
          <p:cNvPr id="4" name="Content Placeholder 3">
            <a:extLst>
              <a:ext uri="{FF2B5EF4-FFF2-40B4-BE49-F238E27FC236}">
                <a16:creationId xmlns:a16="http://schemas.microsoft.com/office/drawing/2014/main" id="{75CCDED2-8342-4E5A-5472-7BEA74AC019D}"/>
              </a:ext>
            </a:extLst>
          </p:cNvPr>
          <p:cNvSpPr>
            <a:spLocks noGrp="1"/>
          </p:cNvSpPr>
          <p:nvPr>
            <p:ph sz="half" idx="2"/>
          </p:nvPr>
        </p:nvSpPr>
        <p:spPr>
          <a:xfrm>
            <a:off x="6172200" y="1515833"/>
            <a:ext cx="5181600" cy="4351338"/>
          </a:xfrm>
        </p:spPr>
        <p:txBody>
          <a:bodyPr>
            <a:normAutofit fontScale="85000" lnSpcReduction="10000"/>
          </a:bodyPr>
          <a:lstStyle/>
          <a:p>
            <a:pPr marL="0" indent="0">
              <a:buNone/>
            </a:pPr>
            <a:r>
              <a:rPr lang="en-GB" sz="2400" dirty="0">
                <a:solidFill>
                  <a:srgbClr val="002060"/>
                </a:solidFill>
                <a:effectLst/>
                <a:ea typeface="Calibri" panose="020F0502020204030204" pitchFamily="34" charset="0"/>
                <a:cs typeface="Calibri" panose="020F0502020204030204" pitchFamily="34" charset="0"/>
              </a:rPr>
              <a:t>- Cavity Barrier (</a:t>
            </a:r>
            <a:r>
              <a:rPr lang="en-GB" sz="2400" b="1" dirty="0" err="1">
                <a:solidFill>
                  <a:srgbClr val="002060"/>
                </a:solidFill>
                <a:effectLst/>
                <a:ea typeface="Calibri" panose="020F0502020204030204" pitchFamily="34" charset="0"/>
                <a:cs typeface="Calibri" panose="020F0502020204030204" pitchFamily="34" charset="0"/>
              </a:rPr>
              <a:t>Tenmat</a:t>
            </a:r>
            <a:r>
              <a:rPr lang="en-GB" sz="2400" dirty="0">
                <a:solidFill>
                  <a:srgbClr val="002060"/>
                </a:solidFill>
                <a:effectLst/>
                <a:ea typeface="Calibri" panose="020F0502020204030204" pitchFamily="34" charset="0"/>
                <a:cs typeface="Calibri" panose="020F0502020204030204" pitchFamily="34" charset="0"/>
              </a:rPr>
              <a:t>)</a:t>
            </a:r>
            <a:endParaRPr lang="en-GB" sz="2400" dirty="0">
              <a:solidFill>
                <a:srgbClr val="002060"/>
              </a:solidFill>
              <a:effectLst/>
              <a:ea typeface="Calibri" panose="020F0502020204030204" pitchFamily="34" charset="0"/>
              <a:cs typeface="Arial" panose="020B0604020202020204" pitchFamily="34" charset="0"/>
            </a:endParaRPr>
          </a:p>
          <a:p>
            <a:pPr marL="0" indent="0">
              <a:buNone/>
            </a:pPr>
            <a:r>
              <a:rPr lang="en-GB" sz="2400" dirty="0">
                <a:solidFill>
                  <a:srgbClr val="002060"/>
                </a:solidFill>
              </a:rPr>
              <a:t>- </a:t>
            </a:r>
            <a:r>
              <a:rPr lang="en-GB" sz="2400" dirty="0" err="1">
                <a:solidFill>
                  <a:srgbClr val="002060"/>
                </a:solidFill>
                <a:effectLst/>
                <a:ea typeface="Calibri" panose="020F0502020204030204" pitchFamily="34" charset="0"/>
                <a:cs typeface="Calibri" panose="020F0502020204030204" pitchFamily="34" charset="0"/>
              </a:rPr>
              <a:t>DriTherm</a:t>
            </a:r>
            <a:r>
              <a:rPr lang="en-GB" sz="2400" dirty="0">
                <a:solidFill>
                  <a:srgbClr val="002060"/>
                </a:solidFill>
                <a:effectLst/>
                <a:ea typeface="Calibri" panose="020F0502020204030204" pitchFamily="34" charset="0"/>
                <a:cs typeface="Calibri" panose="020F0502020204030204" pitchFamily="34" charset="0"/>
              </a:rPr>
              <a:t>® Glass Mineral Wool Cavity Slabs (</a:t>
            </a:r>
            <a:r>
              <a:rPr lang="en-GB" sz="2400" b="1" dirty="0">
                <a:solidFill>
                  <a:srgbClr val="002060"/>
                </a:solidFill>
                <a:effectLst/>
                <a:ea typeface="Calibri" panose="020F0502020204030204" pitchFamily="34" charset="0"/>
                <a:cs typeface="Calibri" panose="020F0502020204030204" pitchFamily="34" charset="0"/>
              </a:rPr>
              <a:t>Knauf Insulation</a:t>
            </a:r>
            <a:r>
              <a:rPr lang="en-GB" sz="2400" dirty="0">
                <a:solidFill>
                  <a:srgbClr val="002060"/>
                </a:solidFill>
                <a:effectLst/>
                <a:ea typeface="Calibri" panose="020F0502020204030204" pitchFamily="34" charset="0"/>
                <a:cs typeface="Calibri" panose="020F0502020204030204" pitchFamily="34" charset="0"/>
              </a:rPr>
              <a:t>)</a:t>
            </a:r>
          </a:p>
          <a:p>
            <a:pPr marL="0" indent="0">
              <a:buNone/>
            </a:pPr>
            <a:r>
              <a:rPr lang="en-GB" sz="2400" dirty="0">
                <a:solidFill>
                  <a:srgbClr val="002060"/>
                </a:solidFill>
                <a:effectLst/>
                <a:ea typeface="Calibri" panose="020F0502020204030204" pitchFamily="34" charset="0"/>
                <a:cs typeface="Calibri" panose="020F0502020204030204" pitchFamily="34" charset="0"/>
              </a:rPr>
              <a:t>- Single-Ply Roofing Systems (</a:t>
            </a:r>
            <a:r>
              <a:rPr lang="en-GB" sz="2400" b="1" dirty="0">
                <a:solidFill>
                  <a:srgbClr val="002060"/>
                </a:solidFill>
                <a:effectLst/>
                <a:ea typeface="Calibri" panose="020F0502020204030204" pitchFamily="34" charset="0"/>
                <a:cs typeface="Calibri" panose="020F0502020204030204" pitchFamily="34" charset="0"/>
              </a:rPr>
              <a:t>Sika</a:t>
            </a:r>
            <a:r>
              <a:rPr lang="en-GB" sz="2400" dirty="0">
                <a:solidFill>
                  <a:srgbClr val="002060"/>
                </a:solidFill>
                <a:effectLst/>
                <a:ea typeface="Calibri" panose="020F0502020204030204" pitchFamily="34" charset="0"/>
                <a:cs typeface="Calibri" panose="020F0502020204030204" pitchFamily="34" charset="0"/>
              </a:rPr>
              <a:t>)</a:t>
            </a:r>
            <a:endParaRPr lang="en-GB" sz="2400" dirty="0">
              <a:solidFill>
                <a:srgbClr val="002060"/>
              </a:solidFill>
            </a:endParaRPr>
          </a:p>
          <a:p>
            <a:pPr marL="0" indent="0">
              <a:buNone/>
            </a:pPr>
            <a:r>
              <a:rPr lang="en-GB" sz="2400" dirty="0">
                <a:solidFill>
                  <a:srgbClr val="002060"/>
                </a:solidFill>
              </a:rPr>
              <a:t>- </a:t>
            </a:r>
            <a:r>
              <a:rPr lang="en-GB" sz="2400" dirty="0" err="1">
                <a:solidFill>
                  <a:srgbClr val="002060"/>
                </a:solidFill>
              </a:rPr>
              <a:t>Bauderflex</a:t>
            </a:r>
            <a:r>
              <a:rPr lang="en-GB" sz="2400" dirty="0">
                <a:solidFill>
                  <a:srgbClr val="002060"/>
                </a:solidFill>
              </a:rPr>
              <a:t>/</a:t>
            </a:r>
            <a:r>
              <a:rPr lang="en-GB" sz="2400" dirty="0" err="1">
                <a:solidFill>
                  <a:srgbClr val="002060"/>
                </a:solidFill>
              </a:rPr>
              <a:t>Bauderflex</a:t>
            </a:r>
            <a:r>
              <a:rPr lang="en-GB" sz="2400" dirty="0">
                <a:solidFill>
                  <a:srgbClr val="002060"/>
                </a:solidFill>
              </a:rPr>
              <a:t> Green (</a:t>
            </a:r>
            <a:r>
              <a:rPr lang="en-GB" sz="2400" b="1" dirty="0" err="1">
                <a:solidFill>
                  <a:srgbClr val="002060"/>
                </a:solidFill>
              </a:rPr>
              <a:t>Bauder</a:t>
            </a:r>
            <a:r>
              <a:rPr lang="en-GB" sz="2400" dirty="0">
                <a:solidFill>
                  <a:srgbClr val="002060"/>
                </a:solidFill>
              </a:rPr>
              <a:t>)</a:t>
            </a:r>
          </a:p>
          <a:p>
            <a:pPr marL="0" indent="0">
              <a:buNone/>
            </a:pPr>
            <a:r>
              <a:rPr lang="en-GB" sz="2400" dirty="0">
                <a:solidFill>
                  <a:srgbClr val="002060"/>
                </a:solidFill>
              </a:rPr>
              <a:t>- Structural roofing battens for pitched roofs (</a:t>
            </a:r>
            <a:r>
              <a:rPr lang="en-GB" sz="2400" b="1" dirty="0">
                <a:solidFill>
                  <a:srgbClr val="002060"/>
                </a:solidFill>
              </a:rPr>
              <a:t>Marley</a:t>
            </a:r>
            <a:r>
              <a:rPr lang="en-GB" sz="2400" dirty="0">
                <a:solidFill>
                  <a:srgbClr val="002060"/>
                </a:solidFill>
              </a:rPr>
              <a:t>)</a:t>
            </a:r>
          </a:p>
          <a:p>
            <a:pPr marL="0" indent="0">
              <a:buNone/>
            </a:pPr>
            <a:r>
              <a:rPr lang="en-GB" sz="2400" dirty="0">
                <a:solidFill>
                  <a:srgbClr val="002060"/>
                </a:solidFill>
              </a:rPr>
              <a:t>- </a:t>
            </a:r>
            <a:r>
              <a:rPr lang="en-GB" sz="2400" dirty="0" err="1">
                <a:solidFill>
                  <a:srgbClr val="002060"/>
                </a:solidFill>
              </a:rPr>
              <a:t>Flamebar</a:t>
            </a:r>
            <a:r>
              <a:rPr lang="en-GB" sz="2400" dirty="0">
                <a:solidFill>
                  <a:srgbClr val="002060"/>
                </a:solidFill>
              </a:rPr>
              <a:t> resisting ductwork (</a:t>
            </a:r>
            <a:r>
              <a:rPr lang="en-GB" sz="2400" b="1" dirty="0">
                <a:solidFill>
                  <a:srgbClr val="002060"/>
                </a:solidFill>
              </a:rPr>
              <a:t>Fire Protection</a:t>
            </a:r>
            <a:r>
              <a:rPr lang="en-GB" sz="2400" dirty="0">
                <a:solidFill>
                  <a:srgbClr val="002060"/>
                </a:solidFill>
              </a:rPr>
              <a:t>)</a:t>
            </a:r>
          </a:p>
          <a:p>
            <a:pPr marL="0" indent="0">
              <a:buNone/>
            </a:pPr>
            <a:r>
              <a:rPr lang="en-GB" sz="2400" dirty="0">
                <a:solidFill>
                  <a:srgbClr val="002060"/>
                </a:solidFill>
              </a:rPr>
              <a:t>- Purlins (</a:t>
            </a:r>
            <a:r>
              <a:rPr lang="en-GB" sz="2400" b="1" dirty="0">
                <a:solidFill>
                  <a:srgbClr val="002060"/>
                </a:solidFill>
              </a:rPr>
              <a:t>voestalpine Metsec plc</a:t>
            </a:r>
            <a:r>
              <a:rPr lang="en-GB" sz="2400" dirty="0">
                <a:solidFill>
                  <a:srgbClr val="002060"/>
                </a:solidFill>
              </a:rPr>
              <a:t>)</a:t>
            </a:r>
          </a:p>
          <a:p>
            <a:pPr marL="0" indent="0">
              <a:buNone/>
            </a:pPr>
            <a:r>
              <a:rPr lang="en-GB" sz="2400" dirty="0">
                <a:solidFill>
                  <a:srgbClr val="002060"/>
                </a:solidFill>
              </a:rPr>
              <a:t>- </a:t>
            </a:r>
            <a:r>
              <a:rPr lang="en-GB" sz="2400" dirty="0" err="1">
                <a:solidFill>
                  <a:srgbClr val="002060"/>
                </a:solidFill>
              </a:rPr>
              <a:t>Bauder</a:t>
            </a:r>
            <a:r>
              <a:rPr lang="en-GB" sz="2400" dirty="0">
                <a:solidFill>
                  <a:srgbClr val="002060"/>
                </a:solidFill>
              </a:rPr>
              <a:t> Total Roof Systems Plus/</a:t>
            </a:r>
            <a:r>
              <a:rPr lang="en-GB" sz="2400" dirty="0" err="1">
                <a:solidFill>
                  <a:srgbClr val="002060"/>
                </a:solidFill>
              </a:rPr>
              <a:t>Bauder</a:t>
            </a:r>
            <a:r>
              <a:rPr lang="en-GB" sz="2400" dirty="0">
                <a:solidFill>
                  <a:srgbClr val="002060"/>
                </a:solidFill>
              </a:rPr>
              <a:t> Total Roof Systems Green Plus (</a:t>
            </a:r>
            <a:r>
              <a:rPr lang="en-GB" sz="2400" b="1" dirty="0" err="1">
                <a:solidFill>
                  <a:srgbClr val="002060"/>
                </a:solidFill>
              </a:rPr>
              <a:t>Bauder</a:t>
            </a:r>
            <a:r>
              <a:rPr lang="en-GB" sz="2400" dirty="0">
                <a:solidFill>
                  <a:srgbClr val="002060"/>
                </a:solidFill>
              </a:rPr>
              <a:t>)</a:t>
            </a:r>
          </a:p>
          <a:p>
            <a:pPr marL="0" indent="0">
              <a:buNone/>
            </a:pPr>
            <a:endParaRPr lang="en-GB" dirty="0"/>
          </a:p>
        </p:txBody>
      </p:sp>
      <p:sp>
        <p:nvSpPr>
          <p:cNvPr id="5" name="Slide Number Placeholder 4">
            <a:extLst>
              <a:ext uri="{FF2B5EF4-FFF2-40B4-BE49-F238E27FC236}">
                <a16:creationId xmlns:a16="http://schemas.microsoft.com/office/drawing/2014/main" id="{243A3AF6-365C-85FB-CC77-C3DD7D01AF14}"/>
              </a:ext>
            </a:extLst>
          </p:cNvPr>
          <p:cNvSpPr>
            <a:spLocks noGrp="1"/>
          </p:cNvSpPr>
          <p:nvPr>
            <p:ph type="sldNum" sz="quarter" idx="12"/>
          </p:nvPr>
        </p:nvSpPr>
        <p:spPr/>
        <p:txBody>
          <a:bodyPr/>
          <a:lstStyle/>
          <a:p>
            <a:fld id="{4E486751-FAED-4152-B638-2A2D21617D3A}" type="slidenum">
              <a:rPr lang="en-GB" smtClean="0"/>
              <a:pPr/>
              <a:t>16</a:t>
            </a:fld>
            <a:endParaRPr lang="en-GB"/>
          </a:p>
        </p:txBody>
      </p:sp>
      <p:sp>
        <p:nvSpPr>
          <p:cNvPr id="8" name="Rectangle 7">
            <a:extLst>
              <a:ext uri="{FF2B5EF4-FFF2-40B4-BE49-F238E27FC236}">
                <a16:creationId xmlns:a16="http://schemas.microsoft.com/office/drawing/2014/main" id="{43C11283-18EB-1345-E8DB-CA01A5082BB0}"/>
              </a:ext>
            </a:extLst>
          </p:cNvPr>
          <p:cNvSpPr/>
          <p:nvPr/>
        </p:nvSpPr>
        <p:spPr>
          <a:xfrm>
            <a:off x="9462655" y="6176963"/>
            <a:ext cx="845127" cy="4571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6BD346D4-6E75-7A4D-38D0-19F0C9537AB8}"/>
              </a:ext>
            </a:extLst>
          </p:cNvPr>
          <p:cNvSpPr/>
          <p:nvPr/>
        </p:nvSpPr>
        <p:spPr>
          <a:xfrm>
            <a:off x="6346521" y="6169949"/>
            <a:ext cx="845127" cy="4571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qr code and a logo&#10;&#10;Description automatically generated">
            <a:extLst>
              <a:ext uri="{FF2B5EF4-FFF2-40B4-BE49-F238E27FC236}">
                <a16:creationId xmlns:a16="http://schemas.microsoft.com/office/drawing/2014/main" id="{44A9E793-AAA8-7A07-0914-D88445CC1BBF}"/>
              </a:ext>
            </a:extLst>
          </p:cNvPr>
          <p:cNvPicPr>
            <a:picLocks noChangeAspect="1"/>
          </p:cNvPicPr>
          <p:nvPr/>
        </p:nvPicPr>
        <p:blipFill>
          <a:blip r:embed="rId2"/>
          <a:stretch>
            <a:fillRect/>
          </a:stretch>
        </p:blipFill>
        <p:spPr>
          <a:xfrm>
            <a:off x="9144617" y="5322446"/>
            <a:ext cx="2879110" cy="1374775"/>
          </a:xfrm>
          <a:prstGeom prst="rect">
            <a:avLst/>
          </a:prstGeom>
        </p:spPr>
      </p:pic>
      <p:pic>
        <p:nvPicPr>
          <p:cNvPr id="11" name="Picture 10" descr="A qr code and a logo&#10;&#10;Description automatically generated">
            <a:extLst>
              <a:ext uri="{FF2B5EF4-FFF2-40B4-BE49-F238E27FC236}">
                <a16:creationId xmlns:a16="http://schemas.microsoft.com/office/drawing/2014/main" id="{51C8F383-8C8E-BD62-BF4A-11E592A8CF9A}"/>
              </a:ext>
            </a:extLst>
          </p:cNvPr>
          <p:cNvPicPr>
            <a:picLocks noChangeAspect="1"/>
          </p:cNvPicPr>
          <p:nvPr/>
        </p:nvPicPr>
        <p:blipFill>
          <a:blip r:embed="rId3"/>
          <a:stretch>
            <a:fillRect/>
          </a:stretch>
        </p:blipFill>
        <p:spPr>
          <a:xfrm>
            <a:off x="6172200" y="5299290"/>
            <a:ext cx="2879725" cy="1375069"/>
          </a:xfrm>
          <a:prstGeom prst="rect">
            <a:avLst/>
          </a:prstGeom>
        </p:spPr>
      </p:pic>
    </p:spTree>
    <p:extLst>
      <p:ext uri="{BB962C8B-B14F-4D97-AF65-F5344CB8AC3E}">
        <p14:creationId xmlns:p14="http://schemas.microsoft.com/office/powerpoint/2010/main" val="20843013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EBEBE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C712F31-CCE5-42C1-AD68-3B3DFE899F23}"/>
              </a:ext>
            </a:extLst>
          </p:cNvPr>
          <p:cNvSpPr>
            <a:spLocks noGrp="1"/>
          </p:cNvSpPr>
          <p:nvPr>
            <p:ph type="title"/>
          </p:nvPr>
        </p:nvSpPr>
        <p:spPr>
          <a:xfrm>
            <a:off x="136187" y="438614"/>
            <a:ext cx="11945566" cy="1056631"/>
          </a:xfrm>
        </p:spPr>
        <p:txBody>
          <a:bodyPr>
            <a:noAutofit/>
          </a:bodyPr>
          <a:lstStyle/>
          <a:p>
            <a:r>
              <a:rPr lang="en-GB" b="1" dirty="0">
                <a:solidFill>
                  <a:srgbClr val="002060"/>
                </a:solidFill>
                <a:latin typeface="Barlow" pitchFamily="2" charset="77"/>
              </a:rPr>
              <a:t>Further supporting information about the Code</a:t>
            </a:r>
          </a:p>
        </p:txBody>
      </p:sp>
      <p:sp>
        <p:nvSpPr>
          <p:cNvPr id="2" name="Content Placeholder 1">
            <a:extLst>
              <a:ext uri="{FF2B5EF4-FFF2-40B4-BE49-F238E27FC236}">
                <a16:creationId xmlns:a16="http://schemas.microsoft.com/office/drawing/2014/main" id="{EFA374B4-2970-4864-9EE4-B7F72AF1D806}"/>
              </a:ext>
            </a:extLst>
          </p:cNvPr>
          <p:cNvSpPr>
            <a:spLocks noGrp="1"/>
          </p:cNvSpPr>
          <p:nvPr>
            <p:ph idx="4294967295"/>
          </p:nvPr>
        </p:nvSpPr>
        <p:spPr>
          <a:xfrm>
            <a:off x="5097463" y="1879600"/>
            <a:ext cx="7094537" cy="4238625"/>
          </a:xfrm>
        </p:spPr>
        <p:txBody>
          <a:bodyPr>
            <a:normAutofit/>
          </a:bodyPr>
          <a:lstStyle/>
          <a:p>
            <a:pPr marL="0" indent="0">
              <a:lnSpc>
                <a:spcPct val="120000"/>
              </a:lnSpc>
              <a:spcBef>
                <a:spcPts val="0"/>
              </a:spcBef>
              <a:spcAft>
                <a:spcPts val="600"/>
              </a:spcAft>
              <a:buNone/>
            </a:pPr>
            <a:endParaRPr lang="en-GB" sz="2000" dirty="0">
              <a:ea typeface="DIN 2014" panose="020B0504020202020204" pitchFamily="34" charset="0"/>
            </a:endParaRPr>
          </a:p>
          <a:p>
            <a:pPr>
              <a:lnSpc>
                <a:spcPct val="120000"/>
              </a:lnSpc>
              <a:spcBef>
                <a:spcPts val="0"/>
              </a:spcBef>
              <a:spcAft>
                <a:spcPts val="600"/>
              </a:spcAft>
            </a:pPr>
            <a:r>
              <a:rPr lang="en-GB" sz="2000" dirty="0">
                <a:solidFill>
                  <a:srgbClr val="002060"/>
                </a:solidFill>
                <a:ea typeface="Calibri" panose="020F0502020204030204" pitchFamily="34" charset="0"/>
                <a:cs typeface="Calibri" panose="020F0502020204030204" pitchFamily="34" charset="0"/>
              </a:rPr>
              <a:t>The Code, Code Guidance and Preparing for the Code published – see </a:t>
            </a:r>
            <a:r>
              <a:rPr lang="en-GB" sz="2000" dirty="0">
                <a:solidFill>
                  <a:srgbClr val="002060"/>
                </a:solidFill>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www.cpicode.org.uk</a:t>
            </a:r>
            <a:endParaRPr lang="en-GB" sz="2000" dirty="0">
              <a:solidFill>
                <a:srgbClr val="002060"/>
              </a:solidFill>
              <a:ea typeface="Calibri" panose="020F0502020204030204" pitchFamily="34" charset="0"/>
              <a:cs typeface="Calibri" panose="020F0502020204030204" pitchFamily="34" charset="0"/>
            </a:endParaRPr>
          </a:p>
          <a:p>
            <a:pPr>
              <a:lnSpc>
                <a:spcPct val="120000"/>
              </a:lnSpc>
              <a:spcBef>
                <a:spcPts val="0"/>
              </a:spcBef>
              <a:spcAft>
                <a:spcPts val="600"/>
              </a:spcAft>
            </a:pPr>
            <a:r>
              <a:rPr lang="en-GB" sz="2000" dirty="0">
                <a:solidFill>
                  <a:srgbClr val="002060"/>
                </a:solidFill>
                <a:ea typeface="Calibri" panose="020F0502020204030204" pitchFamily="34" charset="0"/>
                <a:cs typeface="Calibri" panose="020F0502020204030204" pitchFamily="34" charset="0"/>
              </a:rPr>
              <a:t>For questions please refer to the FAQs - see </a:t>
            </a:r>
            <a:r>
              <a:rPr lang="fr-FR" sz="2000" dirty="0">
                <a:solidFill>
                  <a:srgbClr val="002060"/>
                </a:solidFill>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https://www.cpicode.org.uk/faq/</a:t>
            </a:r>
            <a:r>
              <a:rPr lang="fr-FR" sz="2000" dirty="0">
                <a:solidFill>
                  <a:srgbClr val="002060"/>
                </a:solidFill>
                <a:ea typeface="Calibri" panose="020F0502020204030204" pitchFamily="34" charset="0"/>
                <a:cs typeface="Calibri" panose="020F0502020204030204" pitchFamily="34" charset="0"/>
              </a:rPr>
              <a:t> or contact </a:t>
            </a:r>
            <a:r>
              <a:rPr lang="fr-FR" sz="2000" dirty="0">
                <a:solidFill>
                  <a:srgbClr val="002060"/>
                </a:solidFill>
                <a:ea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enquiries@cpicode.org.uk</a:t>
            </a:r>
            <a:r>
              <a:rPr lang="fr-FR" sz="2000" dirty="0">
                <a:solidFill>
                  <a:srgbClr val="002060"/>
                </a:solidFill>
                <a:ea typeface="Calibri" panose="020F0502020204030204" pitchFamily="34" charset="0"/>
                <a:cs typeface="Calibri" panose="020F0502020204030204" pitchFamily="34" charset="0"/>
              </a:rPr>
              <a:t> </a:t>
            </a:r>
          </a:p>
          <a:p>
            <a:pPr>
              <a:lnSpc>
                <a:spcPct val="120000"/>
              </a:lnSpc>
              <a:spcBef>
                <a:spcPts val="0"/>
              </a:spcBef>
              <a:spcAft>
                <a:spcPts val="600"/>
              </a:spcAft>
            </a:pPr>
            <a:r>
              <a:rPr lang="fr-FR" sz="2000" dirty="0">
                <a:solidFill>
                  <a:srgbClr val="002060"/>
                </a:solidFill>
                <a:ea typeface="Calibri" panose="020F0502020204030204" pitchFamily="34" charset="0"/>
                <a:cs typeface="Calibri" panose="020F0502020204030204" pitchFamily="34" charset="0"/>
              </a:rPr>
              <a:t>Words and Phrases to Avoid – see </a:t>
            </a:r>
            <a:r>
              <a:rPr lang="en-GB" sz="2000" dirty="0">
                <a:hlinkClick r:id="rId7"/>
              </a:rPr>
              <a:t>Words-and-Phrases-To-Avoid-Using.pdf</a:t>
            </a:r>
            <a:r>
              <a:rPr lang="en-GB" sz="2000" dirty="0"/>
              <a:t> </a:t>
            </a:r>
            <a:endParaRPr lang="en-GB" sz="2000" dirty="0">
              <a:solidFill>
                <a:srgbClr val="002060"/>
              </a:solidFill>
              <a:ea typeface="Calibri" panose="020F0502020204030204" pitchFamily="34" charset="0"/>
              <a:cs typeface="Calibri" panose="020F0502020204030204" pitchFamily="34" charset="0"/>
            </a:endParaRPr>
          </a:p>
          <a:p>
            <a:pPr>
              <a:lnSpc>
                <a:spcPct val="120000"/>
              </a:lnSpc>
              <a:spcBef>
                <a:spcPts val="0"/>
              </a:spcBef>
              <a:spcAft>
                <a:spcPts val="600"/>
              </a:spcAft>
            </a:pPr>
            <a:r>
              <a:rPr lang="en-GB" sz="2000" dirty="0">
                <a:solidFill>
                  <a:srgbClr val="002060"/>
                </a:solidFill>
                <a:ea typeface="Calibri" panose="020F0502020204030204" pitchFamily="34" charset="0"/>
                <a:cs typeface="Calibri" panose="020F0502020204030204" pitchFamily="34" charset="0"/>
              </a:rPr>
              <a:t>Register for our mailing list </a:t>
            </a:r>
            <a:r>
              <a:rPr lang="fr-FR" sz="2000" dirty="0">
                <a:solidFill>
                  <a:srgbClr val="002060"/>
                </a:solidFill>
                <a:ea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https://www.cpicode.org.uk/contact-us/</a:t>
            </a:r>
            <a:endParaRPr lang="en-GB" sz="2000" dirty="0">
              <a:solidFill>
                <a:srgbClr val="002060"/>
              </a:solidFill>
              <a:ea typeface="Calibri" panose="020F0502020204030204" pitchFamily="34" charset="0"/>
              <a:cs typeface="Calibri" panose="020F0502020204030204" pitchFamily="34" charset="0"/>
            </a:endParaRPr>
          </a:p>
          <a:p>
            <a:pPr>
              <a:lnSpc>
                <a:spcPct val="120000"/>
              </a:lnSpc>
              <a:spcBef>
                <a:spcPts val="0"/>
              </a:spcBef>
              <a:spcAft>
                <a:spcPts val="600"/>
              </a:spcAft>
            </a:pPr>
            <a:endParaRPr lang="en-GB" sz="2000" dirty="0">
              <a:latin typeface="+mn-lt"/>
            </a:endParaRPr>
          </a:p>
        </p:txBody>
      </p:sp>
      <p:pic>
        <p:nvPicPr>
          <p:cNvPr id="4" name="Picture 3">
            <a:extLst>
              <a:ext uri="{FF2B5EF4-FFF2-40B4-BE49-F238E27FC236}">
                <a16:creationId xmlns:a16="http://schemas.microsoft.com/office/drawing/2014/main" id="{58BE0BE4-498C-4FC5-9E31-34127367C843}"/>
              </a:ext>
            </a:extLst>
          </p:cNvPr>
          <p:cNvPicPr>
            <a:picLocks noChangeAspect="1"/>
          </p:cNvPicPr>
          <p:nvPr/>
        </p:nvPicPr>
        <p:blipFill>
          <a:blip r:embed="rId9"/>
          <a:stretch>
            <a:fillRect/>
          </a:stretch>
        </p:blipFill>
        <p:spPr>
          <a:xfrm>
            <a:off x="996068" y="2562444"/>
            <a:ext cx="2755698" cy="1908999"/>
          </a:xfrm>
          <a:prstGeom prst="rect">
            <a:avLst/>
          </a:prstGeom>
        </p:spPr>
      </p:pic>
    </p:spTree>
    <p:extLst>
      <p:ext uri="{BB962C8B-B14F-4D97-AF65-F5344CB8AC3E}">
        <p14:creationId xmlns:p14="http://schemas.microsoft.com/office/powerpoint/2010/main" val="3484775694"/>
      </p:ext>
    </p:extLst>
  </p:cSld>
  <p:clrMapOvr>
    <a:overrideClrMapping bg1="lt1" tx1="dk1" bg2="lt2" tx2="dk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EBEBE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EC498A-916D-4085-8B87-AB1DAEA07382}"/>
              </a:ext>
            </a:extLst>
          </p:cNvPr>
          <p:cNvSpPr>
            <a:spLocks noGrp="1"/>
          </p:cNvSpPr>
          <p:nvPr>
            <p:ph type="title" idx="4294967295"/>
          </p:nvPr>
        </p:nvSpPr>
        <p:spPr>
          <a:xfrm>
            <a:off x="768485" y="2436812"/>
            <a:ext cx="10515600" cy="1984375"/>
          </a:xfrm>
        </p:spPr>
        <p:txBody>
          <a:bodyPr>
            <a:normAutofit fontScale="90000"/>
          </a:bodyPr>
          <a:lstStyle/>
          <a:p>
            <a:pPr algn="ctr"/>
            <a:r>
              <a:rPr lang="en-GB" sz="6600" b="1" dirty="0">
                <a:solidFill>
                  <a:srgbClr val="29295E"/>
                </a:solidFill>
                <a:latin typeface="Barlow" pitchFamily="2" charset="77"/>
              </a:rPr>
              <a:t>THANK YOU FOR LISTENING</a:t>
            </a:r>
            <a:br>
              <a:rPr lang="en-GB" sz="6600" b="1" dirty="0">
                <a:solidFill>
                  <a:srgbClr val="29295E"/>
                </a:solidFill>
                <a:latin typeface="Barlow" pitchFamily="2" charset="77"/>
              </a:rPr>
            </a:br>
            <a:br>
              <a:rPr lang="en-GB" sz="6600" b="1" dirty="0">
                <a:solidFill>
                  <a:srgbClr val="29295E"/>
                </a:solidFill>
                <a:latin typeface="Barlow" pitchFamily="2" charset="77"/>
              </a:rPr>
            </a:br>
            <a:r>
              <a:rPr lang="en-GB" sz="6600" b="1" dirty="0">
                <a:solidFill>
                  <a:srgbClr val="29295E"/>
                </a:solidFill>
                <a:latin typeface="Barlow" pitchFamily="2" charset="77"/>
              </a:rPr>
              <a:t>Questions please!</a:t>
            </a:r>
            <a:br>
              <a:rPr lang="en-GB" sz="1800" dirty="0"/>
            </a:br>
            <a:r>
              <a:rPr lang="en-GB" sz="2000" dirty="0">
                <a:solidFill>
                  <a:srgbClr val="29295E"/>
                </a:solidFill>
                <a:latin typeface="+mn-lt"/>
                <a:ea typeface="+mn-ea"/>
                <a:cs typeface="+mn-cs"/>
                <a:hlinkClick r:id="rId2">
                  <a:extLst>
                    <a:ext uri="{A12FA001-AC4F-418D-AE19-62706E023703}">
                      <ahyp:hlinkClr xmlns:ahyp="http://schemas.microsoft.com/office/drawing/2018/hyperlinkcolor" val="tx"/>
                    </a:ext>
                  </a:extLst>
                </a:hlinkClick>
              </a:rPr>
              <a:t>www.cpicode.org.uk</a:t>
            </a:r>
            <a:br>
              <a:rPr lang="en-GB" sz="2000" dirty="0">
                <a:solidFill>
                  <a:srgbClr val="29295E"/>
                </a:solidFill>
                <a:latin typeface="+mn-lt"/>
                <a:ea typeface="+mn-ea"/>
                <a:cs typeface="+mn-cs"/>
              </a:rPr>
            </a:br>
            <a:r>
              <a:rPr lang="en-GB" sz="2000" dirty="0">
                <a:solidFill>
                  <a:srgbClr val="29295E"/>
                </a:solidFill>
                <a:latin typeface="+mn-lt"/>
                <a:ea typeface="+mn-ea"/>
                <a:cs typeface="+mn-cs"/>
                <a:hlinkClick r:id="rId3">
                  <a:extLst>
                    <a:ext uri="{A12FA001-AC4F-418D-AE19-62706E023703}">
                      <ahyp:hlinkClr xmlns:ahyp="http://schemas.microsoft.com/office/drawing/2018/hyperlinkcolor" val="tx"/>
                    </a:ext>
                  </a:extLst>
                </a:hlinkClick>
              </a:rPr>
              <a:t>enquiries@cpicode.org.uk</a:t>
            </a:r>
            <a:endParaRPr lang="en-GB" sz="2000" dirty="0">
              <a:solidFill>
                <a:srgbClr val="29295E"/>
              </a:solidFill>
              <a:latin typeface="+mn-lt"/>
              <a:ea typeface="+mn-ea"/>
              <a:cs typeface="+mn-cs"/>
            </a:endParaRPr>
          </a:p>
        </p:txBody>
      </p:sp>
    </p:spTree>
    <p:extLst>
      <p:ext uri="{BB962C8B-B14F-4D97-AF65-F5344CB8AC3E}">
        <p14:creationId xmlns:p14="http://schemas.microsoft.com/office/powerpoint/2010/main" val="21736390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BEBE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9FB8C0-C0E6-4AC4-9DEA-97C5586B5426}"/>
              </a:ext>
            </a:extLst>
          </p:cNvPr>
          <p:cNvSpPr>
            <a:spLocks noGrp="1"/>
          </p:cNvSpPr>
          <p:nvPr>
            <p:ph type="title"/>
          </p:nvPr>
        </p:nvSpPr>
        <p:spPr>
          <a:xfrm>
            <a:off x="838200" y="718637"/>
            <a:ext cx="10728324" cy="885825"/>
          </a:xfrm>
        </p:spPr>
        <p:txBody>
          <a:bodyPr/>
          <a:lstStyle/>
          <a:p>
            <a:r>
              <a:rPr lang="en-US" dirty="0">
                <a:ea typeface="DIN 2014" panose="020B0504020202020204" pitchFamily="34" charset="0"/>
              </a:rPr>
              <a:t>CCPI Context and Consultation</a:t>
            </a:r>
            <a:endParaRPr lang="en-GB" dirty="0">
              <a:ea typeface="DIN 2014" panose="020B0504020202020204" pitchFamily="34" charset="0"/>
            </a:endParaRPr>
          </a:p>
        </p:txBody>
      </p:sp>
      <p:pic>
        <p:nvPicPr>
          <p:cNvPr id="7" name="Picture 6">
            <a:extLst>
              <a:ext uri="{FF2B5EF4-FFF2-40B4-BE49-F238E27FC236}">
                <a16:creationId xmlns:a16="http://schemas.microsoft.com/office/drawing/2014/main" id="{8080A0FB-7953-4A58-A881-12351B232CC4}"/>
              </a:ext>
            </a:extLst>
          </p:cNvPr>
          <p:cNvPicPr>
            <a:picLocks noChangeAspect="1"/>
          </p:cNvPicPr>
          <p:nvPr/>
        </p:nvPicPr>
        <p:blipFill>
          <a:blip r:embed="rId4"/>
          <a:stretch>
            <a:fillRect/>
          </a:stretch>
        </p:blipFill>
        <p:spPr>
          <a:xfrm rot="698444">
            <a:off x="6157858" y="1918340"/>
            <a:ext cx="2411957" cy="3420000"/>
          </a:xfrm>
          <a:prstGeom prst="rect">
            <a:avLst/>
          </a:prstGeom>
          <a:ln>
            <a:noFill/>
          </a:ln>
          <a:effectLst>
            <a:outerShdw blurRad="292100" dist="139700" dir="2700000" algn="tl" rotWithShape="0">
              <a:srgbClr val="333333">
                <a:alpha val="65000"/>
              </a:srgbClr>
            </a:outerShdw>
          </a:effectLst>
        </p:spPr>
      </p:pic>
      <p:sp>
        <p:nvSpPr>
          <p:cNvPr id="8" name="TextBox 7">
            <a:extLst>
              <a:ext uri="{FF2B5EF4-FFF2-40B4-BE49-F238E27FC236}">
                <a16:creationId xmlns:a16="http://schemas.microsoft.com/office/drawing/2014/main" id="{15A26147-478E-4827-B9D3-92A35397B2A2}"/>
              </a:ext>
            </a:extLst>
          </p:cNvPr>
          <p:cNvSpPr txBox="1"/>
          <p:nvPr/>
        </p:nvSpPr>
        <p:spPr>
          <a:xfrm>
            <a:off x="838200" y="1710176"/>
            <a:ext cx="2220075" cy="3754874"/>
          </a:xfrm>
          <a:prstGeom prst="rect">
            <a:avLst/>
          </a:prstGeom>
          <a:noFill/>
        </p:spPr>
        <p:txBody>
          <a:bodyPr wrap="square" rtlCol="0">
            <a:spAutoFit/>
          </a:bodyPr>
          <a:lstStyle/>
          <a:p>
            <a:pPr>
              <a:lnSpc>
                <a:spcPts val="2400"/>
              </a:lnSpc>
            </a:pPr>
            <a:r>
              <a:rPr lang="en-GB" sz="1600" dirty="0">
                <a:solidFill>
                  <a:srgbClr val="252B64"/>
                </a:solidFill>
                <a:latin typeface="Barlow" panose="00000500000000000000" pitchFamily="2" charset="0"/>
              </a:rPr>
              <a:t>The Construction Product Association brought a group of technical and marketing professionals together creating the Market Integrity Group (MIG), to respond to the Building a Safer Future Report.</a:t>
            </a:r>
          </a:p>
          <a:p>
            <a:pPr>
              <a:lnSpc>
                <a:spcPts val="2400"/>
              </a:lnSpc>
            </a:pPr>
            <a:endParaRPr lang="en-GB" sz="1600" dirty="0">
              <a:solidFill>
                <a:srgbClr val="252B64"/>
              </a:solidFill>
              <a:latin typeface="Barlow" panose="00000500000000000000" pitchFamily="2" charset="0"/>
            </a:endParaRPr>
          </a:p>
        </p:txBody>
      </p:sp>
      <p:sp>
        <p:nvSpPr>
          <p:cNvPr id="44" name="TextBox 43">
            <a:extLst>
              <a:ext uri="{FF2B5EF4-FFF2-40B4-BE49-F238E27FC236}">
                <a16:creationId xmlns:a16="http://schemas.microsoft.com/office/drawing/2014/main" id="{8156FDC9-0AD1-4214-994C-94CC6C394CE1}"/>
              </a:ext>
            </a:extLst>
          </p:cNvPr>
          <p:cNvSpPr txBox="1"/>
          <p:nvPr/>
        </p:nvSpPr>
        <p:spPr>
          <a:xfrm>
            <a:off x="9277112" y="1710175"/>
            <a:ext cx="2220075" cy="3903633"/>
          </a:xfrm>
          <a:prstGeom prst="rect">
            <a:avLst/>
          </a:prstGeom>
          <a:noFill/>
        </p:spPr>
        <p:txBody>
          <a:bodyPr wrap="square" rtlCol="0">
            <a:spAutoFit/>
          </a:bodyPr>
          <a:lstStyle/>
          <a:p>
            <a:pPr>
              <a:lnSpc>
                <a:spcPts val="2400"/>
              </a:lnSpc>
              <a:spcAft>
                <a:spcPts val="600"/>
              </a:spcAft>
            </a:pPr>
            <a:r>
              <a:rPr lang="en-GB" sz="1600" dirty="0">
                <a:solidFill>
                  <a:srgbClr val="252B64"/>
                </a:solidFill>
                <a:latin typeface="Barlow" panose="00000500000000000000" pitchFamily="2" charset="0"/>
              </a:rPr>
              <a:t>A broad consultation programme was undertaken through March - May 2021 including 28 Trade Associations and 7 other  member bodies representing 37,000 members.</a:t>
            </a:r>
          </a:p>
          <a:p>
            <a:pPr>
              <a:lnSpc>
                <a:spcPts val="2400"/>
              </a:lnSpc>
              <a:spcAft>
                <a:spcPts val="600"/>
              </a:spcAft>
            </a:pPr>
            <a:r>
              <a:rPr lang="en-GB" sz="1600" dirty="0">
                <a:solidFill>
                  <a:srgbClr val="252B64"/>
                </a:solidFill>
                <a:latin typeface="Barlow" panose="00000500000000000000" pitchFamily="2" charset="0"/>
              </a:rPr>
              <a:t>180 responses were received.</a:t>
            </a:r>
          </a:p>
          <a:p>
            <a:pPr>
              <a:lnSpc>
                <a:spcPts val="2400"/>
              </a:lnSpc>
              <a:spcAft>
                <a:spcPts val="600"/>
              </a:spcAft>
            </a:pPr>
            <a:endParaRPr lang="en-GB" sz="1600" dirty="0">
              <a:solidFill>
                <a:srgbClr val="252B64"/>
              </a:solidFill>
              <a:latin typeface="Barlow" panose="00000500000000000000" pitchFamily="2" charset="0"/>
            </a:endParaRPr>
          </a:p>
        </p:txBody>
      </p:sp>
      <p:sp>
        <p:nvSpPr>
          <p:cNvPr id="9" name="TextBox 8">
            <a:extLst>
              <a:ext uri="{FF2B5EF4-FFF2-40B4-BE49-F238E27FC236}">
                <a16:creationId xmlns:a16="http://schemas.microsoft.com/office/drawing/2014/main" id="{F4094299-6E10-4A91-8E65-ED62ABA7057B}"/>
              </a:ext>
            </a:extLst>
          </p:cNvPr>
          <p:cNvSpPr txBox="1"/>
          <p:nvPr/>
        </p:nvSpPr>
        <p:spPr>
          <a:xfrm>
            <a:off x="694813" y="5588106"/>
            <a:ext cx="10658987" cy="584775"/>
          </a:xfrm>
          <a:prstGeom prst="rect">
            <a:avLst/>
          </a:prstGeom>
          <a:noFill/>
        </p:spPr>
        <p:txBody>
          <a:bodyPr wrap="square" rtlCol="0">
            <a:spAutoFit/>
          </a:bodyPr>
          <a:lstStyle/>
          <a:p>
            <a:pPr algn="ctr"/>
            <a:r>
              <a:rPr lang="en-GB" sz="1600" dirty="0">
                <a:solidFill>
                  <a:srgbClr val="252B64"/>
                </a:solidFill>
                <a:latin typeface="Barlow" panose="00000500000000000000" pitchFamily="2" charset="0"/>
              </a:rPr>
              <a:t>The Code for Construction Product Information was  handed over to CPI Ltd. and published in September 2021.  </a:t>
            </a:r>
            <a:br>
              <a:rPr lang="en-GB" sz="1600" dirty="0">
                <a:solidFill>
                  <a:srgbClr val="252B64"/>
                </a:solidFill>
                <a:latin typeface="Barlow" panose="00000500000000000000" pitchFamily="2" charset="0"/>
              </a:rPr>
            </a:br>
            <a:r>
              <a:rPr lang="en-GB" sz="1600" dirty="0">
                <a:solidFill>
                  <a:srgbClr val="252B64"/>
                </a:solidFill>
                <a:latin typeface="Barlow" panose="00000500000000000000" pitchFamily="2" charset="0"/>
              </a:rPr>
              <a:t>CPI Ltd. is an independent not for profit organisation who administer the CCPI and assessment process</a:t>
            </a:r>
          </a:p>
        </p:txBody>
      </p:sp>
      <p:pic>
        <p:nvPicPr>
          <p:cNvPr id="3" name="Picture 2">
            <a:extLst>
              <a:ext uri="{FF2B5EF4-FFF2-40B4-BE49-F238E27FC236}">
                <a16:creationId xmlns:a16="http://schemas.microsoft.com/office/drawing/2014/main" id="{1D60CD0D-0675-4EDD-E5EE-19512668F299}"/>
              </a:ext>
            </a:extLst>
          </p:cNvPr>
          <p:cNvPicPr>
            <a:picLocks noChangeAspect="1"/>
          </p:cNvPicPr>
          <p:nvPr/>
        </p:nvPicPr>
        <p:blipFill>
          <a:blip r:embed="rId5"/>
          <a:stretch>
            <a:fillRect/>
          </a:stretch>
        </p:blipFill>
        <p:spPr>
          <a:xfrm>
            <a:off x="3445342" y="2205024"/>
            <a:ext cx="2755631" cy="1914310"/>
          </a:xfrm>
          <a:prstGeom prst="rect">
            <a:avLst/>
          </a:prstGeom>
        </p:spPr>
      </p:pic>
    </p:spTree>
    <p:extLst>
      <p:ext uri="{BB962C8B-B14F-4D97-AF65-F5344CB8AC3E}">
        <p14:creationId xmlns:p14="http://schemas.microsoft.com/office/powerpoint/2010/main" val="1216452784"/>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BEBE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98F489-B798-6558-FF14-7D1AA3D4B018}"/>
              </a:ext>
            </a:extLst>
          </p:cNvPr>
          <p:cNvSpPr>
            <a:spLocks noGrp="1"/>
          </p:cNvSpPr>
          <p:nvPr>
            <p:ph type="ctrTitle"/>
          </p:nvPr>
        </p:nvSpPr>
        <p:spPr>
          <a:xfrm>
            <a:off x="1391265" y="1579563"/>
            <a:ext cx="9144000" cy="2387600"/>
          </a:xfrm>
        </p:spPr>
        <p:txBody>
          <a:bodyPr>
            <a:normAutofit fontScale="90000"/>
          </a:bodyPr>
          <a:lstStyle/>
          <a:p>
            <a:r>
              <a:rPr lang="en-US" b="1" dirty="0">
                <a:solidFill>
                  <a:srgbClr val="252B64"/>
                </a:solidFill>
                <a:latin typeface="Barlow" pitchFamily="2" charset="77"/>
              </a:rPr>
              <a:t>5 reasons why CCPI is becoming a ‘must have’ for companies…</a:t>
            </a:r>
          </a:p>
        </p:txBody>
      </p:sp>
    </p:spTree>
    <p:extLst>
      <p:ext uri="{BB962C8B-B14F-4D97-AF65-F5344CB8AC3E}">
        <p14:creationId xmlns:p14="http://schemas.microsoft.com/office/powerpoint/2010/main" val="26194770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BEBE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7ED32-759B-C213-5BD5-70E95DBDA95A}"/>
              </a:ext>
            </a:extLst>
          </p:cNvPr>
          <p:cNvSpPr>
            <a:spLocks noGrp="1"/>
          </p:cNvSpPr>
          <p:nvPr>
            <p:ph type="title"/>
          </p:nvPr>
        </p:nvSpPr>
        <p:spPr>
          <a:xfrm>
            <a:off x="263012" y="259198"/>
            <a:ext cx="10515600" cy="1325563"/>
          </a:xfrm>
        </p:spPr>
        <p:txBody>
          <a:bodyPr>
            <a:normAutofit/>
          </a:bodyPr>
          <a:lstStyle/>
          <a:p>
            <a:r>
              <a:rPr lang="en-US" sz="3600" b="1" dirty="0">
                <a:solidFill>
                  <a:srgbClr val="002060"/>
                </a:solidFill>
                <a:latin typeface="Barlow" pitchFamily="2" charset="77"/>
              </a:rPr>
              <a:t>Why CCPI? (1) – </a:t>
            </a:r>
            <a:br>
              <a:rPr lang="en-US" sz="3600" b="1" dirty="0">
                <a:solidFill>
                  <a:srgbClr val="002060"/>
                </a:solidFill>
                <a:latin typeface="Barlow" pitchFamily="2" charset="77"/>
              </a:rPr>
            </a:br>
            <a:r>
              <a:rPr lang="en-US" sz="3600" b="1" dirty="0">
                <a:solidFill>
                  <a:srgbClr val="002060"/>
                </a:solidFill>
                <a:latin typeface="Barlow" pitchFamily="2" charset="77"/>
              </a:rPr>
              <a:t>Government calls for adoption of CCPI</a:t>
            </a:r>
          </a:p>
        </p:txBody>
      </p:sp>
      <p:sp>
        <p:nvSpPr>
          <p:cNvPr id="3" name="Content Placeholder 2">
            <a:extLst>
              <a:ext uri="{FF2B5EF4-FFF2-40B4-BE49-F238E27FC236}">
                <a16:creationId xmlns:a16="http://schemas.microsoft.com/office/drawing/2014/main" id="{9925F38F-CE63-7CD9-32AD-35ADA9B64ACD}"/>
              </a:ext>
            </a:extLst>
          </p:cNvPr>
          <p:cNvSpPr>
            <a:spLocks noGrp="1"/>
          </p:cNvSpPr>
          <p:nvPr>
            <p:ph idx="1"/>
          </p:nvPr>
        </p:nvSpPr>
        <p:spPr>
          <a:xfrm>
            <a:off x="838200" y="1825625"/>
            <a:ext cx="10515600" cy="5843536"/>
          </a:xfrm>
        </p:spPr>
        <p:txBody>
          <a:bodyPr/>
          <a:lstStyle/>
          <a:p>
            <a:pPr fontAlgn="base">
              <a:lnSpc>
                <a:spcPts val="1248"/>
              </a:lnSpc>
              <a:spcAft>
                <a:spcPts val="25"/>
              </a:spcAft>
            </a:pPr>
            <a:endParaRPr lang="en-GB" sz="1800" b="0" i="0" u="none" strike="noStrike" dirty="0">
              <a:solidFill>
                <a:srgbClr val="000000"/>
              </a:solidFill>
              <a:effectLst/>
              <a:latin typeface="Calibri" panose="020F0502020204030204" pitchFamily="34" charset="0"/>
            </a:endParaRPr>
          </a:p>
          <a:p>
            <a:endParaRPr lang="en-US" dirty="0"/>
          </a:p>
        </p:txBody>
      </p:sp>
      <p:sp>
        <p:nvSpPr>
          <p:cNvPr id="6" name="Content Placeholder 2">
            <a:extLst>
              <a:ext uri="{FF2B5EF4-FFF2-40B4-BE49-F238E27FC236}">
                <a16:creationId xmlns:a16="http://schemas.microsoft.com/office/drawing/2014/main" id="{29D9B54C-CE99-1580-7951-16D5C1129531}"/>
              </a:ext>
            </a:extLst>
          </p:cNvPr>
          <p:cNvSpPr txBox="1">
            <a:spLocks/>
          </p:cNvSpPr>
          <p:nvPr/>
        </p:nvSpPr>
        <p:spPr>
          <a:xfrm>
            <a:off x="263012" y="1587449"/>
            <a:ext cx="10515600" cy="5270551"/>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lnSpc>
                <a:spcPct val="120000"/>
              </a:lnSpc>
              <a:spcAft>
                <a:spcPts val="25"/>
              </a:spcAft>
              <a:buFont typeface="Arial" panose="020B0604020202020204" pitchFamily="34" charset="0"/>
              <a:buNone/>
            </a:pPr>
            <a:endParaRPr lang="en-GB" sz="2000" dirty="0">
              <a:solidFill>
                <a:srgbClr val="000000"/>
              </a:solidFill>
              <a:latin typeface="Calibri" panose="020F0502020204030204" pitchFamily="34" charset="0"/>
            </a:endParaRPr>
          </a:p>
          <a:p>
            <a:pPr fontAlgn="base">
              <a:lnSpc>
                <a:spcPct val="120000"/>
              </a:lnSpc>
              <a:spcBef>
                <a:spcPts val="400"/>
              </a:spcBef>
              <a:spcAft>
                <a:spcPts val="25"/>
              </a:spcAft>
            </a:pPr>
            <a:r>
              <a:rPr lang="en-GB" dirty="0">
                <a:solidFill>
                  <a:srgbClr val="002060"/>
                </a:solidFill>
                <a:latin typeface="Calibri" panose="020F0502020204030204" pitchFamily="34" charset="0"/>
              </a:rPr>
              <a:t>Throughout the Government White Paper, </a:t>
            </a:r>
            <a:r>
              <a:rPr lang="en-GB" b="1" dirty="0">
                <a:solidFill>
                  <a:srgbClr val="002060"/>
                </a:solidFill>
                <a:latin typeface="Calibri" panose="020F0502020204030204" pitchFamily="34" charset="0"/>
              </a:rPr>
              <a:t>the importance of clear, accurate, accessible, up-to-date and unambiguous product information and marketing is consistently underscored as critical </a:t>
            </a:r>
            <a:r>
              <a:rPr lang="en-GB" dirty="0">
                <a:solidFill>
                  <a:srgbClr val="002060"/>
                </a:solidFill>
                <a:latin typeface="Calibri" panose="020F0502020204030204" pitchFamily="34" charset="0"/>
              </a:rPr>
              <a:t>to the change required. </a:t>
            </a:r>
            <a:br>
              <a:rPr lang="en-GB" dirty="0">
                <a:solidFill>
                  <a:srgbClr val="002060"/>
                </a:solidFill>
                <a:latin typeface="Calibri" panose="020F0502020204030204" pitchFamily="34" charset="0"/>
              </a:rPr>
            </a:br>
            <a:endParaRPr lang="en-GB" dirty="0">
              <a:solidFill>
                <a:srgbClr val="002060"/>
              </a:solidFill>
              <a:latin typeface="Calibri" panose="020F0502020204030204" pitchFamily="34" charset="0"/>
            </a:endParaRPr>
          </a:p>
          <a:p>
            <a:pPr fontAlgn="base">
              <a:lnSpc>
                <a:spcPct val="120000"/>
              </a:lnSpc>
              <a:spcBef>
                <a:spcPts val="400"/>
              </a:spcBef>
            </a:pPr>
            <a:r>
              <a:rPr lang="en-GB" dirty="0">
                <a:solidFill>
                  <a:srgbClr val="002060"/>
                </a:solidFill>
                <a:latin typeface="Calibri" panose="020F0502020204030204" pitchFamily="34" charset="0"/>
              </a:rPr>
              <a:t>The White Paper clearly sets out a clear direction of travel for construction </a:t>
            </a:r>
            <a:br>
              <a:rPr lang="en-GB" dirty="0">
                <a:solidFill>
                  <a:srgbClr val="002060"/>
                </a:solidFill>
                <a:latin typeface="Calibri" panose="020F0502020204030204" pitchFamily="34" charset="0"/>
              </a:rPr>
            </a:br>
            <a:r>
              <a:rPr lang="en-GB" dirty="0">
                <a:solidFill>
                  <a:srgbClr val="002060"/>
                </a:solidFill>
                <a:latin typeface="Calibri" panose="020F0502020204030204" pitchFamily="34" charset="0"/>
              </a:rPr>
              <a:t>product reform and </a:t>
            </a:r>
            <a:r>
              <a:rPr lang="en-GB" b="1" dirty="0">
                <a:solidFill>
                  <a:srgbClr val="002060"/>
                </a:solidFill>
                <a:latin typeface="Calibri" panose="020F0502020204030204" pitchFamily="34" charset="0"/>
              </a:rPr>
              <a:t>strongly highlights and signposts CCPI</a:t>
            </a:r>
            <a:r>
              <a:rPr lang="en-GB" dirty="0">
                <a:solidFill>
                  <a:srgbClr val="002060"/>
                </a:solidFill>
                <a:latin typeface="Calibri" panose="020F0502020204030204" pitchFamily="34" charset="0"/>
              </a:rPr>
              <a:t>.  </a:t>
            </a:r>
            <a:br>
              <a:rPr lang="en-GB" dirty="0">
                <a:solidFill>
                  <a:srgbClr val="002060"/>
                </a:solidFill>
                <a:latin typeface="Calibri" panose="020F0502020204030204" pitchFamily="34" charset="0"/>
              </a:rPr>
            </a:br>
            <a:endParaRPr lang="en-GB" dirty="0">
              <a:solidFill>
                <a:srgbClr val="002060"/>
              </a:solidFill>
              <a:latin typeface="Calibri" panose="020F0502020204030204" pitchFamily="34" charset="0"/>
            </a:endParaRPr>
          </a:p>
          <a:p>
            <a:pPr fontAlgn="base">
              <a:lnSpc>
                <a:spcPct val="120000"/>
              </a:lnSpc>
              <a:spcBef>
                <a:spcPts val="400"/>
              </a:spcBef>
            </a:pPr>
            <a:r>
              <a:rPr lang="en-GB" dirty="0">
                <a:solidFill>
                  <a:srgbClr val="002060"/>
                </a:solidFill>
                <a:latin typeface="Calibri" panose="020F0502020204030204" pitchFamily="34" charset="0"/>
              </a:rPr>
              <a:t>There are a number of clear references to CCPI and clear recognition of the </a:t>
            </a:r>
            <a:br>
              <a:rPr lang="en-GB" dirty="0">
                <a:solidFill>
                  <a:srgbClr val="002060"/>
                </a:solidFill>
                <a:latin typeface="Calibri" panose="020F0502020204030204" pitchFamily="34" charset="0"/>
              </a:rPr>
            </a:br>
            <a:r>
              <a:rPr lang="en-GB" dirty="0">
                <a:solidFill>
                  <a:srgbClr val="002060"/>
                </a:solidFill>
                <a:latin typeface="Calibri" panose="020F0502020204030204" pitchFamily="34" charset="0"/>
              </a:rPr>
              <a:t>importance of the CCPI</a:t>
            </a:r>
            <a:br>
              <a:rPr lang="en-GB" dirty="0">
                <a:solidFill>
                  <a:srgbClr val="002060"/>
                </a:solidFill>
                <a:latin typeface="Calibri" panose="020F0502020204030204" pitchFamily="34" charset="0"/>
              </a:rPr>
            </a:br>
            <a:endParaRPr lang="en-GB" dirty="0">
              <a:solidFill>
                <a:srgbClr val="002060"/>
              </a:solidFill>
              <a:latin typeface="Calibri" panose="020F0502020204030204" pitchFamily="34" charset="0"/>
            </a:endParaRPr>
          </a:p>
          <a:p>
            <a:pPr fontAlgn="base">
              <a:lnSpc>
                <a:spcPct val="120000"/>
              </a:lnSpc>
              <a:spcBef>
                <a:spcPts val="400"/>
              </a:spcBef>
            </a:pPr>
            <a:r>
              <a:rPr lang="en-GB" b="1" dirty="0">
                <a:solidFill>
                  <a:srgbClr val="002060"/>
                </a:solidFill>
                <a:latin typeface="Calibri" panose="020F0502020204030204" pitchFamily="34" charset="0"/>
              </a:rPr>
              <a:t>Strong call to action for the industry to increase uptake of the CCPI </a:t>
            </a:r>
            <a:br>
              <a:rPr lang="en-GB" dirty="0">
                <a:solidFill>
                  <a:srgbClr val="002060"/>
                </a:solidFill>
                <a:latin typeface="Calibri" panose="020F0502020204030204" pitchFamily="34" charset="0"/>
              </a:rPr>
            </a:br>
            <a:r>
              <a:rPr lang="en-GB" dirty="0">
                <a:solidFill>
                  <a:srgbClr val="002060"/>
                </a:solidFill>
                <a:latin typeface="Calibri" panose="020F0502020204030204" pitchFamily="34" charset="0"/>
              </a:rPr>
              <a:t>(</a:t>
            </a:r>
            <a:r>
              <a:rPr lang="en-GB" i="1" dirty="0">
                <a:solidFill>
                  <a:srgbClr val="002060"/>
                </a:solidFill>
                <a:latin typeface="Calibri" panose="020F0502020204030204" pitchFamily="34" charset="0"/>
              </a:rPr>
              <a:t>Section 6 Product Requirements a Regulatory Approach Based on Safety Risk </a:t>
            </a:r>
            <a:br>
              <a:rPr lang="en-GB" i="1" dirty="0">
                <a:solidFill>
                  <a:srgbClr val="002060"/>
                </a:solidFill>
                <a:latin typeface="Calibri" panose="020F0502020204030204" pitchFamily="34" charset="0"/>
              </a:rPr>
            </a:br>
            <a:r>
              <a:rPr lang="en-GB" dirty="0">
                <a:solidFill>
                  <a:srgbClr val="002060"/>
                </a:solidFill>
                <a:latin typeface="Calibri" panose="020F0502020204030204" pitchFamily="34" charset="0"/>
              </a:rPr>
              <a:t>- A whole page is given over to the CCPI at point 6.48 of the Green Paper).  </a:t>
            </a:r>
          </a:p>
          <a:p>
            <a:endParaRPr lang="en-US" dirty="0"/>
          </a:p>
        </p:txBody>
      </p:sp>
      <p:pic>
        <p:nvPicPr>
          <p:cNvPr id="7" name="Picture 6">
            <a:extLst>
              <a:ext uri="{FF2B5EF4-FFF2-40B4-BE49-F238E27FC236}">
                <a16:creationId xmlns:a16="http://schemas.microsoft.com/office/drawing/2014/main" id="{E5BF11E6-506B-026E-9E2B-D9F0EC64F4D7}"/>
              </a:ext>
            </a:extLst>
          </p:cNvPr>
          <p:cNvPicPr>
            <a:picLocks noChangeAspect="1"/>
          </p:cNvPicPr>
          <p:nvPr/>
        </p:nvPicPr>
        <p:blipFill>
          <a:blip r:embed="rId2"/>
          <a:stretch>
            <a:fillRect/>
          </a:stretch>
        </p:blipFill>
        <p:spPr>
          <a:xfrm>
            <a:off x="9406920" y="2824681"/>
            <a:ext cx="2522068" cy="3565891"/>
          </a:xfrm>
          <a:prstGeom prst="rect">
            <a:avLst/>
          </a:prstGeom>
        </p:spPr>
      </p:pic>
    </p:spTree>
    <p:extLst>
      <p:ext uri="{BB962C8B-B14F-4D97-AF65-F5344CB8AC3E}">
        <p14:creationId xmlns:p14="http://schemas.microsoft.com/office/powerpoint/2010/main" val="7210592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BEBE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475E9CE-25B7-B663-B800-4563E5835C0E}"/>
              </a:ext>
            </a:extLst>
          </p:cNvPr>
          <p:cNvSpPr/>
          <p:nvPr/>
        </p:nvSpPr>
        <p:spPr>
          <a:xfrm>
            <a:off x="0" y="-141403"/>
            <a:ext cx="12344400" cy="730911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9CDD202B-C989-A8C6-FB76-E1B5AF7846E3}"/>
              </a:ext>
            </a:extLst>
          </p:cNvPr>
          <p:cNvPicPr>
            <a:picLocks noChangeAspect="1"/>
          </p:cNvPicPr>
          <p:nvPr/>
        </p:nvPicPr>
        <p:blipFill>
          <a:blip r:embed="rId3"/>
          <a:stretch>
            <a:fillRect/>
          </a:stretch>
        </p:blipFill>
        <p:spPr>
          <a:xfrm>
            <a:off x="3833913" y="1921131"/>
            <a:ext cx="3903938" cy="1939692"/>
          </a:xfrm>
          <a:prstGeom prst="rect">
            <a:avLst/>
          </a:prstGeom>
        </p:spPr>
      </p:pic>
      <p:pic>
        <p:nvPicPr>
          <p:cNvPr id="3" name="Picture 2" descr="A red rectangular sign with white text&#10;&#10;Description automatically generated">
            <a:extLst>
              <a:ext uri="{FF2B5EF4-FFF2-40B4-BE49-F238E27FC236}">
                <a16:creationId xmlns:a16="http://schemas.microsoft.com/office/drawing/2014/main" id="{654A9DD0-3297-2859-C217-B32D6838090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1226" y="4435841"/>
            <a:ext cx="9904344" cy="3467044"/>
          </a:xfrm>
          <a:prstGeom prst="rect">
            <a:avLst/>
          </a:prstGeom>
        </p:spPr>
      </p:pic>
      <p:pic>
        <p:nvPicPr>
          <p:cNvPr id="4" name="Picture 3" descr="A logo of a company&#10;&#10;Description automatically generated">
            <a:extLst>
              <a:ext uri="{FF2B5EF4-FFF2-40B4-BE49-F238E27FC236}">
                <a16:creationId xmlns:a16="http://schemas.microsoft.com/office/drawing/2014/main" id="{95BA1032-C26E-AEDD-3445-8A82CCC93BAD}"/>
              </a:ext>
            </a:extLst>
          </p:cNvPr>
          <p:cNvPicPr>
            <a:picLocks noChangeAspect="1"/>
          </p:cNvPicPr>
          <p:nvPr/>
        </p:nvPicPr>
        <p:blipFill>
          <a:blip r:embed="rId5"/>
          <a:stretch>
            <a:fillRect/>
          </a:stretch>
        </p:blipFill>
        <p:spPr>
          <a:xfrm>
            <a:off x="494900" y="843808"/>
            <a:ext cx="2062887" cy="2087942"/>
          </a:xfrm>
          <a:prstGeom prst="rect">
            <a:avLst/>
          </a:prstGeom>
        </p:spPr>
      </p:pic>
      <p:pic>
        <p:nvPicPr>
          <p:cNvPr id="6" name="Picture 5" descr="A green and white logo&#10;&#10;Description automatically generated">
            <a:extLst>
              <a:ext uri="{FF2B5EF4-FFF2-40B4-BE49-F238E27FC236}">
                <a16:creationId xmlns:a16="http://schemas.microsoft.com/office/drawing/2014/main" id="{7B986434-5D83-6403-0D6A-E0149E06E5AB}"/>
              </a:ext>
            </a:extLst>
          </p:cNvPr>
          <p:cNvPicPr>
            <a:picLocks noChangeAspect="1"/>
          </p:cNvPicPr>
          <p:nvPr/>
        </p:nvPicPr>
        <p:blipFill>
          <a:blip r:embed="rId6"/>
          <a:stretch>
            <a:fillRect/>
          </a:stretch>
        </p:blipFill>
        <p:spPr>
          <a:xfrm>
            <a:off x="-572627" y="3529346"/>
            <a:ext cx="4626678" cy="2657009"/>
          </a:xfrm>
          <a:prstGeom prst="rect">
            <a:avLst/>
          </a:prstGeom>
        </p:spPr>
      </p:pic>
      <p:pic>
        <p:nvPicPr>
          <p:cNvPr id="7" name="Picture 6" descr="A blue text on a black background&#10;&#10;Description automatically generated">
            <a:extLst>
              <a:ext uri="{FF2B5EF4-FFF2-40B4-BE49-F238E27FC236}">
                <a16:creationId xmlns:a16="http://schemas.microsoft.com/office/drawing/2014/main" id="{DD4F2860-E210-CD28-DCA2-6F1F7EE688F4}"/>
              </a:ext>
            </a:extLst>
          </p:cNvPr>
          <p:cNvPicPr>
            <a:picLocks noChangeAspect="1"/>
          </p:cNvPicPr>
          <p:nvPr/>
        </p:nvPicPr>
        <p:blipFill>
          <a:blip r:embed="rId7"/>
          <a:stretch>
            <a:fillRect/>
          </a:stretch>
        </p:blipFill>
        <p:spPr>
          <a:xfrm>
            <a:off x="159839" y="4986355"/>
            <a:ext cx="3493358" cy="2179495"/>
          </a:xfrm>
          <a:prstGeom prst="rect">
            <a:avLst/>
          </a:prstGeom>
        </p:spPr>
      </p:pic>
      <p:pic>
        <p:nvPicPr>
          <p:cNvPr id="9" name="Picture 8" descr="A colorful logo on a black background&#10;&#10;Description automatically generated">
            <a:extLst>
              <a:ext uri="{FF2B5EF4-FFF2-40B4-BE49-F238E27FC236}">
                <a16:creationId xmlns:a16="http://schemas.microsoft.com/office/drawing/2014/main" id="{5C5CE183-C53B-3535-3657-D9B168EAE84C}"/>
              </a:ext>
            </a:extLst>
          </p:cNvPr>
          <p:cNvPicPr>
            <a:picLocks noChangeAspect="1"/>
          </p:cNvPicPr>
          <p:nvPr/>
        </p:nvPicPr>
        <p:blipFill>
          <a:blip r:embed="rId8"/>
          <a:stretch>
            <a:fillRect/>
          </a:stretch>
        </p:blipFill>
        <p:spPr>
          <a:xfrm>
            <a:off x="3799303" y="276816"/>
            <a:ext cx="4336330" cy="2953732"/>
          </a:xfrm>
          <a:prstGeom prst="rect">
            <a:avLst/>
          </a:prstGeom>
        </p:spPr>
      </p:pic>
      <p:pic>
        <p:nvPicPr>
          <p:cNvPr id="10" name="Picture 9" descr="A logo for a company&#10;&#10;Description automatically generated">
            <a:extLst>
              <a:ext uri="{FF2B5EF4-FFF2-40B4-BE49-F238E27FC236}">
                <a16:creationId xmlns:a16="http://schemas.microsoft.com/office/drawing/2014/main" id="{1C16F7CE-F261-8E20-F7D7-3DF8ACE29571}"/>
              </a:ext>
            </a:extLst>
          </p:cNvPr>
          <p:cNvPicPr>
            <a:picLocks noChangeAspect="1"/>
          </p:cNvPicPr>
          <p:nvPr/>
        </p:nvPicPr>
        <p:blipFill>
          <a:blip r:embed="rId9"/>
          <a:stretch>
            <a:fillRect/>
          </a:stretch>
        </p:blipFill>
        <p:spPr>
          <a:xfrm>
            <a:off x="8935064" y="1175459"/>
            <a:ext cx="2699921" cy="249298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Picture 7" descr="A black background with blue text&#10;&#10;Description automatically generated">
            <a:extLst>
              <a:ext uri="{FF2B5EF4-FFF2-40B4-BE49-F238E27FC236}">
                <a16:creationId xmlns:a16="http://schemas.microsoft.com/office/drawing/2014/main" id="{BF2A908E-E1C1-A01A-4C94-90CE44CB4067}"/>
              </a:ext>
            </a:extLst>
          </p:cNvPr>
          <p:cNvPicPr>
            <a:picLocks noChangeAspect="1"/>
          </p:cNvPicPr>
          <p:nvPr/>
        </p:nvPicPr>
        <p:blipFill>
          <a:blip r:embed="rId10"/>
          <a:stretch>
            <a:fillRect/>
          </a:stretch>
        </p:blipFill>
        <p:spPr>
          <a:xfrm>
            <a:off x="8538780" y="701399"/>
            <a:ext cx="3295454" cy="949850"/>
          </a:xfrm>
          <a:prstGeom prst="rect">
            <a:avLst/>
          </a:prstGeom>
        </p:spPr>
      </p:pic>
      <p:pic>
        <p:nvPicPr>
          <p:cNvPr id="5" name="Picture 4" descr="A black and grey logo&#10;&#10;Description automatically generated">
            <a:extLst>
              <a:ext uri="{FF2B5EF4-FFF2-40B4-BE49-F238E27FC236}">
                <a16:creationId xmlns:a16="http://schemas.microsoft.com/office/drawing/2014/main" id="{FE9CF7E5-5DDC-9A23-ED67-46B6BD915285}"/>
              </a:ext>
            </a:extLst>
          </p:cNvPr>
          <p:cNvPicPr>
            <a:picLocks noChangeAspect="1"/>
          </p:cNvPicPr>
          <p:nvPr/>
        </p:nvPicPr>
        <p:blipFill>
          <a:blip r:embed="rId11"/>
          <a:stretch>
            <a:fillRect/>
          </a:stretch>
        </p:blipFill>
        <p:spPr>
          <a:xfrm>
            <a:off x="587067" y="2719883"/>
            <a:ext cx="2207464" cy="1230983"/>
          </a:xfrm>
          <a:prstGeom prst="rect">
            <a:avLst/>
          </a:prstGeom>
        </p:spPr>
      </p:pic>
      <p:pic>
        <p:nvPicPr>
          <p:cNvPr id="14" name="Picture 13" descr="A blue text on a white background&#10;&#10;Description automatically generated">
            <a:extLst>
              <a:ext uri="{FF2B5EF4-FFF2-40B4-BE49-F238E27FC236}">
                <a16:creationId xmlns:a16="http://schemas.microsoft.com/office/drawing/2014/main" id="{AF1E44AB-9FDD-F06D-1867-7D029BF15A62}"/>
              </a:ext>
            </a:extLst>
          </p:cNvPr>
          <p:cNvPicPr>
            <a:picLocks noChangeAspect="1"/>
          </p:cNvPicPr>
          <p:nvPr/>
        </p:nvPicPr>
        <p:blipFill>
          <a:blip r:embed="rId12"/>
          <a:stretch>
            <a:fillRect/>
          </a:stretch>
        </p:blipFill>
        <p:spPr>
          <a:xfrm>
            <a:off x="4737600" y="3378846"/>
            <a:ext cx="3233933" cy="1855365"/>
          </a:xfrm>
          <a:prstGeom prst="rect">
            <a:avLst/>
          </a:prstGeom>
        </p:spPr>
      </p:pic>
      <p:sp>
        <p:nvSpPr>
          <p:cNvPr id="16" name="TextBox 15">
            <a:extLst>
              <a:ext uri="{FF2B5EF4-FFF2-40B4-BE49-F238E27FC236}">
                <a16:creationId xmlns:a16="http://schemas.microsoft.com/office/drawing/2014/main" id="{C90F133D-4B7B-387C-90E0-67C7208B0603}"/>
              </a:ext>
            </a:extLst>
          </p:cNvPr>
          <p:cNvSpPr txBox="1"/>
          <p:nvPr/>
        </p:nvSpPr>
        <p:spPr>
          <a:xfrm>
            <a:off x="100702" y="-88661"/>
            <a:ext cx="12510108" cy="1200329"/>
          </a:xfrm>
          <a:prstGeom prst="rect">
            <a:avLst/>
          </a:prstGeom>
          <a:noFill/>
        </p:spPr>
        <p:txBody>
          <a:bodyPr wrap="square">
            <a:spAutoFit/>
          </a:bodyPr>
          <a:lstStyle/>
          <a:p>
            <a:r>
              <a:rPr lang="en-GB" sz="3600" b="1" dirty="0">
                <a:solidFill>
                  <a:srgbClr val="29295E"/>
                </a:solidFill>
              </a:rPr>
              <a:t>Why CCPI? (2) Customers/Demand-side want it</a:t>
            </a:r>
            <a:br>
              <a:rPr lang="en-GB" sz="3600" b="1" dirty="0">
                <a:solidFill>
                  <a:srgbClr val="29295E"/>
                </a:solidFill>
              </a:rPr>
            </a:br>
            <a:r>
              <a:rPr lang="en-GB" sz="3600" b="1" dirty="0">
                <a:solidFill>
                  <a:srgbClr val="29295E"/>
                </a:solidFill>
              </a:rPr>
              <a:t>(More announcements to come…)</a:t>
            </a:r>
          </a:p>
        </p:txBody>
      </p:sp>
      <p:pic>
        <p:nvPicPr>
          <p:cNvPr id="13" name="Picture 12" descr="A logo with a black and red text&#10;&#10;Description automatically generated">
            <a:extLst>
              <a:ext uri="{FF2B5EF4-FFF2-40B4-BE49-F238E27FC236}">
                <a16:creationId xmlns:a16="http://schemas.microsoft.com/office/drawing/2014/main" id="{258C99D5-E7A3-8FE6-2FC4-C3589A9E16D9}"/>
              </a:ext>
            </a:extLst>
          </p:cNvPr>
          <p:cNvPicPr>
            <a:picLocks noChangeAspect="1"/>
          </p:cNvPicPr>
          <p:nvPr/>
        </p:nvPicPr>
        <p:blipFill>
          <a:blip r:embed="rId13"/>
          <a:stretch>
            <a:fillRect/>
          </a:stretch>
        </p:blipFill>
        <p:spPr>
          <a:xfrm>
            <a:off x="8922325" y="2658833"/>
            <a:ext cx="2661403" cy="2709519"/>
          </a:xfrm>
          <a:prstGeom prst="rect">
            <a:avLst/>
          </a:prstGeom>
          <a:ln>
            <a:noFill/>
          </a:ln>
          <a:effectLst>
            <a:softEdge rad="112500"/>
          </a:effectLst>
        </p:spPr>
      </p:pic>
      <p:pic>
        <p:nvPicPr>
          <p:cNvPr id="21" name="Picture 20" descr="A logo for a company&#10;&#10;AI-generated content may be incorrect.">
            <a:extLst>
              <a:ext uri="{FF2B5EF4-FFF2-40B4-BE49-F238E27FC236}">
                <a16:creationId xmlns:a16="http://schemas.microsoft.com/office/drawing/2014/main" id="{19BB8210-D940-5615-E6B2-C172BAC8E9B7}"/>
              </a:ext>
            </a:extLst>
          </p:cNvPr>
          <p:cNvPicPr>
            <a:picLocks noChangeAspect="1"/>
          </p:cNvPicPr>
          <p:nvPr/>
        </p:nvPicPr>
        <p:blipFill>
          <a:blip r:embed="rId14"/>
          <a:stretch>
            <a:fillRect/>
          </a:stretch>
        </p:blipFill>
        <p:spPr>
          <a:xfrm>
            <a:off x="8880956" y="5806243"/>
            <a:ext cx="2934109" cy="943107"/>
          </a:xfrm>
          <a:prstGeom prst="rect">
            <a:avLst/>
          </a:prstGeom>
        </p:spPr>
      </p:pic>
      <p:pic>
        <p:nvPicPr>
          <p:cNvPr id="12" name="Picture 11" descr="A blue and orange logo&#10;&#10;Description automatically generated">
            <a:extLst>
              <a:ext uri="{FF2B5EF4-FFF2-40B4-BE49-F238E27FC236}">
                <a16:creationId xmlns:a16="http://schemas.microsoft.com/office/drawing/2014/main" id="{CC0AD51E-5B77-CD0D-F256-3D8A541428CB}"/>
              </a:ext>
            </a:extLst>
          </p:cNvPr>
          <p:cNvPicPr>
            <a:picLocks noChangeAspect="1"/>
          </p:cNvPicPr>
          <p:nvPr/>
        </p:nvPicPr>
        <p:blipFill>
          <a:blip r:embed="rId15"/>
          <a:stretch>
            <a:fillRect/>
          </a:stretch>
        </p:blipFill>
        <p:spPr>
          <a:xfrm>
            <a:off x="9061037" y="4873732"/>
            <a:ext cx="2573948" cy="830593"/>
          </a:xfrm>
          <a:prstGeom prst="rect">
            <a:avLst/>
          </a:prstGeom>
        </p:spPr>
      </p:pic>
    </p:spTree>
    <p:extLst>
      <p:ext uri="{BB962C8B-B14F-4D97-AF65-F5344CB8AC3E}">
        <p14:creationId xmlns:p14="http://schemas.microsoft.com/office/powerpoint/2010/main" val="565563015"/>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EBEBE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BBEB2A-A82F-6462-7FB1-BB1BA042BC0B}"/>
              </a:ext>
            </a:extLst>
          </p:cNvPr>
          <p:cNvSpPr>
            <a:spLocks noGrp="1"/>
          </p:cNvSpPr>
          <p:nvPr>
            <p:ph type="title"/>
          </p:nvPr>
        </p:nvSpPr>
        <p:spPr>
          <a:xfrm>
            <a:off x="313402" y="173396"/>
            <a:ext cx="11565195" cy="1325563"/>
          </a:xfrm>
        </p:spPr>
        <p:txBody>
          <a:bodyPr>
            <a:normAutofit fontScale="90000"/>
          </a:bodyPr>
          <a:lstStyle/>
          <a:p>
            <a:r>
              <a:rPr lang="en-US" sz="3600" b="1" dirty="0">
                <a:solidFill>
                  <a:srgbClr val="252B64"/>
                </a:solidFill>
                <a:latin typeface="Barlow" pitchFamily="2" charset="77"/>
              </a:rPr>
              <a:t>Why CCPI? (3): Major reports since Grenfell Tragedy raised consistent concerns about product info and marketing practices</a:t>
            </a:r>
          </a:p>
        </p:txBody>
      </p:sp>
      <p:sp>
        <p:nvSpPr>
          <p:cNvPr id="3" name="Content Placeholder 2">
            <a:extLst>
              <a:ext uri="{FF2B5EF4-FFF2-40B4-BE49-F238E27FC236}">
                <a16:creationId xmlns:a16="http://schemas.microsoft.com/office/drawing/2014/main" id="{4F46D617-BFEE-0A34-0938-6B0546B31318}"/>
              </a:ext>
            </a:extLst>
          </p:cNvPr>
          <p:cNvSpPr>
            <a:spLocks noGrp="1"/>
          </p:cNvSpPr>
          <p:nvPr>
            <p:ph idx="1"/>
          </p:nvPr>
        </p:nvSpPr>
        <p:spPr>
          <a:xfrm>
            <a:off x="631723" y="1855122"/>
            <a:ext cx="10515600" cy="4351338"/>
          </a:xfrm>
        </p:spPr>
        <p:txBody>
          <a:bodyPr>
            <a:normAutofit fontScale="92500" lnSpcReduction="10000"/>
          </a:bodyPr>
          <a:lstStyle/>
          <a:p>
            <a:r>
              <a:rPr lang="en-US" b="1" dirty="0">
                <a:solidFill>
                  <a:srgbClr val="252B64"/>
                </a:solidFill>
              </a:rPr>
              <a:t>To prevent another tragedy, this cannot be ignored</a:t>
            </a:r>
          </a:p>
          <a:p>
            <a:r>
              <a:rPr lang="en-US" b="1" dirty="0">
                <a:solidFill>
                  <a:srgbClr val="252B64"/>
                </a:solidFill>
              </a:rPr>
              <a:t>Significant issues </a:t>
            </a:r>
            <a:r>
              <a:rPr lang="en-US" dirty="0">
                <a:solidFill>
                  <a:srgbClr val="252B64"/>
                </a:solidFill>
              </a:rPr>
              <a:t>with construction product information management and marketing </a:t>
            </a:r>
            <a:br>
              <a:rPr lang="en-US" dirty="0">
                <a:solidFill>
                  <a:srgbClr val="252B64"/>
                </a:solidFill>
              </a:rPr>
            </a:br>
            <a:r>
              <a:rPr lang="en-US" u="sng" dirty="0">
                <a:solidFill>
                  <a:srgbClr val="252B64"/>
                </a:solidFill>
              </a:rPr>
              <a:t>and </a:t>
            </a:r>
          </a:p>
          <a:p>
            <a:r>
              <a:rPr lang="en-US" dirty="0">
                <a:solidFill>
                  <a:srgbClr val="252B64"/>
                </a:solidFill>
              </a:rPr>
              <a:t>Related </a:t>
            </a:r>
            <a:r>
              <a:rPr lang="en-US" b="1" dirty="0">
                <a:solidFill>
                  <a:srgbClr val="252B64"/>
                </a:solidFill>
              </a:rPr>
              <a:t>culture and </a:t>
            </a:r>
            <a:r>
              <a:rPr lang="en-US" b="1" dirty="0" err="1">
                <a:solidFill>
                  <a:srgbClr val="252B64"/>
                </a:solidFill>
              </a:rPr>
              <a:t>behaviours</a:t>
            </a:r>
            <a:r>
              <a:rPr lang="en-US" b="1" dirty="0">
                <a:solidFill>
                  <a:srgbClr val="252B64"/>
                </a:solidFill>
              </a:rPr>
              <a:t> </a:t>
            </a:r>
            <a:r>
              <a:rPr lang="en-US" dirty="0">
                <a:solidFill>
                  <a:srgbClr val="252B64"/>
                </a:solidFill>
              </a:rPr>
              <a:t>of manufacturers and suppliers have </a:t>
            </a:r>
            <a:r>
              <a:rPr lang="en-US" b="1" dirty="0">
                <a:solidFill>
                  <a:srgbClr val="252B64"/>
                </a:solidFill>
              </a:rPr>
              <a:t>consistently and stridently </a:t>
            </a:r>
            <a:r>
              <a:rPr lang="en-US" dirty="0">
                <a:solidFill>
                  <a:srgbClr val="252B64"/>
                </a:solidFill>
              </a:rPr>
              <a:t>been raised in </a:t>
            </a:r>
            <a:r>
              <a:rPr lang="en-US" b="1" u="sng" dirty="0">
                <a:solidFill>
                  <a:srgbClr val="252B64"/>
                </a:solidFill>
              </a:rPr>
              <a:t>all major reports </a:t>
            </a:r>
            <a:r>
              <a:rPr lang="en-US" dirty="0">
                <a:solidFill>
                  <a:srgbClr val="252B64"/>
                </a:solidFill>
              </a:rPr>
              <a:t>since the Grenfell Tragedy</a:t>
            </a:r>
            <a:br>
              <a:rPr lang="en-US" dirty="0">
                <a:solidFill>
                  <a:srgbClr val="252B64"/>
                </a:solidFill>
              </a:rPr>
            </a:br>
            <a:br>
              <a:rPr lang="en-US" dirty="0">
                <a:solidFill>
                  <a:srgbClr val="252B64"/>
                </a:solidFill>
              </a:rPr>
            </a:br>
            <a:r>
              <a:rPr lang="en-US" dirty="0">
                <a:solidFill>
                  <a:srgbClr val="252B64"/>
                </a:solidFill>
              </a:rPr>
              <a:t>- </a:t>
            </a:r>
            <a:r>
              <a:rPr lang="en-US" i="1" dirty="0">
                <a:solidFill>
                  <a:srgbClr val="252B64"/>
                </a:solidFill>
              </a:rPr>
              <a:t>Building a Safer Future Review </a:t>
            </a:r>
            <a:r>
              <a:rPr lang="en-US" dirty="0">
                <a:solidFill>
                  <a:srgbClr val="252B64"/>
                </a:solidFill>
              </a:rPr>
              <a:t>– </a:t>
            </a:r>
            <a:r>
              <a:rPr lang="en-US" b="1" dirty="0">
                <a:solidFill>
                  <a:srgbClr val="252B64"/>
                </a:solidFill>
              </a:rPr>
              <a:t>Dame Judith Hackitt</a:t>
            </a:r>
            <a:br>
              <a:rPr lang="en-US" dirty="0">
                <a:solidFill>
                  <a:srgbClr val="252B64"/>
                </a:solidFill>
              </a:rPr>
            </a:br>
            <a:r>
              <a:rPr lang="en-US" dirty="0">
                <a:solidFill>
                  <a:srgbClr val="252B64"/>
                </a:solidFill>
              </a:rPr>
              <a:t>- </a:t>
            </a:r>
            <a:r>
              <a:rPr lang="en-US" i="1" dirty="0">
                <a:solidFill>
                  <a:srgbClr val="252B64"/>
                </a:solidFill>
              </a:rPr>
              <a:t>Independent Review of Certification &amp; Testing </a:t>
            </a:r>
            <a:r>
              <a:rPr lang="en-US" dirty="0">
                <a:solidFill>
                  <a:srgbClr val="252B64"/>
                </a:solidFill>
              </a:rPr>
              <a:t>– </a:t>
            </a:r>
            <a:r>
              <a:rPr lang="en-US" b="1" dirty="0">
                <a:solidFill>
                  <a:srgbClr val="252B64"/>
                </a:solidFill>
              </a:rPr>
              <a:t>Paul Morrell &amp; </a:t>
            </a:r>
            <a:br>
              <a:rPr lang="en-US" b="1" dirty="0">
                <a:solidFill>
                  <a:srgbClr val="252B64"/>
                </a:solidFill>
              </a:rPr>
            </a:br>
            <a:r>
              <a:rPr lang="en-US" b="1" dirty="0">
                <a:solidFill>
                  <a:srgbClr val="252B64"/>
                </a:solidFill>
              </a:rPr>
              <a:t>                                                                                       Annaliese Day KC</a:t>
            </a:r>
            <a:br>
              <a:rPr lang="en-US" dirty="0">
                <a:solidFill>
                  <a:srgbClr val="252B64"/>
                </a:solidFill>
              </a:rPr>
            </a:br>
            <a:r>
              <a:rPr lang="en-US" dirty="0">
                <a:solidFill>
                  <a:srgbClr val="252B64"/>
                </a:solidFill>
              </a:rPr>
              <a:t>- </a:t>
            </a:r>
            <a:r>
              <a:rPr lang="en-US" i="1" dirty="0">
                <a:solidFill>
                  <a:srgbClr val="252B64"/>
                </a:solidFill>
              </a:rPr>
              <a:t>Grenfell Phase 2 Inquiry Report </a:t>
            </a:r>
            <a:r>
              <a:rPr lang="en-US" dirty="0">
                <a:solidFill>
                  <a:srgbClr val="252B64"/>
                </a:solidFill>
              </a:rPr>
              <a:t>– </a:t>
            </a:r>
            <a:r>
              <a:rPr lang="en-US" b="1" dirty="0">
                <a:solidFill>
                  <a:srgbClr val="252B64"/>
                </a:solidFill>
              </a:rPr>
              <a:t>Sir Martin Moore-Bick</a:t>
            </a:r>
          </a:p>
        </p:txBody>
      </p:sp>
    </p:spTree>
    <p:extLst>
      <p:ext uri="{BB962C8B-B14F-4D97-AF65-F5344CB8AC3E}">
        <p14:creationId xmlns:p14="http://schemas.microsoft.com/office/powerpoint/2010/main" val="23019936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BEBE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2B8517-8405-4961-82D9-4FDAEC0814C8}"/>
              </a:ext>
            </a:extLst>
          </p:cNvPr>
          <p:cNvSpPr>
            <a:spLocks noGrp="1"/>
          </p:cNvSpPr>
          <p:nvPr>
            <p:ph type="title"/>
          </p:nvPr>
        </p:nvSpPr>
        <p:spPr>
          <a:xfrm>
            <a:off x="428615" y="0"/>
            <a:ext cx="11266856" cy="1325563"/>
          </a:xfrm>
        </p:spPr>
        <p:txBody>
          <a:bodyPr>
            <a:normAutofit/>
          </a:bodyPr>
          <a:lstStyle/>
          <a:p>
            <a:r>
              <a:rPr lang="en-GB" sz="3600" b="1" dirty="0">
                <a:solidFill>
                  <a:srgbClr val="002060"/>
                </a:solidFill>
                <a:latin typeface="Barlow" pitchFamily="2" charset="77"/>
              </a:rPr>
              <a:t>Why CCPI? (4) Here to help &amp; build trust &amp; confidence </a:t>
            </a:r>
          </a:p>
        </p:txBody>
      </p:sp>
      <p:sp>
        <p:nvSpPr>
          <p:cNvPr id="5" name="Text Placeholder 4">
            <a:extLst>
              <a:ext uri="{FF2B5EF4-FFF2-40B4-BE49-F238E27FC236}">
                <a16:creationId xmlns:a16="http://schemas.microsoft.com/office/drawing/2014/main" id="{FD7D3D9C-A11B-4A05-9856-0D09DFBEC70D}"/>
              </a:ext>
            </a:extLst>
          </p:cNvPr>
          <p:cNvSpPr>
            <a:spLocks noGrp="1"/>
          </p:cNvSpPr>
          <p:nvPr>
            <p:ph type="body" idx="1"/>
          </p:nvPr>
        </p:nvSpPr>
        <p:spPr>
          <a:xfrm>
            <a:off x="197680" y="902801"/>
            <a:ext cx="11796639" cy="6869017"/>
          </a:xfrm>
        </p:spPr>
        <p:txBody>
          <a:bodyPr>
            <a:normAutofit fontScale="92500" lnSpcReduction="10000"/>
          </a:bodyPr>
          <a:lstStyle/>
          <a:p>
            <a:pPr marL="342900" indent="-342900">
              <a:buFont typeface="Wingdings" pitchFamily="2" charset="2"/>
              <a:buChar char="Ø"/>
            </a:pPr>
            <a:r>
              <a:rPr lang="en-GB" b="0" dirty="0">
                <a:solidFill>
                  <a:srgbClr val="002060"/>
                </a:solidFill>
                <a:ea typeface="Calibri" panose="020F0502020204030204" pitchFamily="34" charset="0"/>
                <a:cs typeface="Arial" panose="020B0604020202020204" pitchFamily="34" charset="0"/>
              </a:rPr>
              <a:t>Developed through substantial industry consultation</a:t>
            </a:r>
            <a:br>
              <a:rPr lang="en-GB" dirty="0">
                <a:solidFill>
                  <a:srgbClr val="002060"/>
                </a:solidFill>
                <a:ea typeface="Calibri" panose="020F0502020204030204" pitchFamily="34" charset="0"/>
                <a:cs typeface="Arial" panose="020B0604020202020204" pitchFamily="34" charset="0"/>
              </a:rPr>
            </a:br>
            <a:endParaRPr lang="en-GB" dirty="0">
              <a:solidFill>
                <a:srgbClr val="002060"/>
              </a:solidFill>
              <a:ea typeface="Calibri" panose="020F0502020204030204" pitchFamily="34" charset="0"/>
              <a:cs typeface="Arial" panose="020B0604020202020204" pitchFamily="34" charset="0"/>
            </a:endParaRPr>
          </a:p>
          <a:p>
            <a:pPr marL="342900" indent="-342900">
              <a:buFont typeface="Wingdings" pitchFamily="2" charset="2"/>
              <a:buChar char="Ø"/>
            </a:pPr>
            <a:r>
              <a:rPr lang="en-GB" b="0" kern="0" dirty="0">
                <a:solidFill>
                  <a:srgbClr val="002060"/>
                </a:solidFill>
                <a:effectLst/>
                <a:ea typeface="Times New Roman" panose="02020603050405020304" pitchFamily="18" charset="0"/>
                <a:cs typeface="Segoe UI" panose="020B0502040204020203" pitchFamily="34" charset="0"/>
              </a:rPr>
              <a:t>CCPI seeks to </a:t>
            </a:r>
            <a:r>
              <a:rPr lang="en-GB" kern="0" dirty="0">
                <a:solidFill>
                  <a:srgbClr val="002060"/>
                </a:solidFill>
                <a:effectLst/>
                <a:ea typeface="Times New Roman" panose="02020603050405020304" pitchFamily="18" charset="0"/>
                <a:cs typeface="Segoe UI" panose="020B0502040204020203" pitchFamily="34" charset="0"/>
              </a:rPr>
              <a:t>raise standards in construction product information and marketing </a:t>
            </a:r>
            <a:r>
              <a:rPr lang="en-GB" b="0" kern="0" dirty="0">
                <a:solidFill>
                  <a:srgbClr val="002060"/>
                </a:solidFill>
                <a:effectLst/>
                <a:ea typeface="Times New Roman" panose="02020603050405020304" pitchFamily="18" charset="0"/>
                <a:cs typeface="Segoe UI" panose="020B0502040204020203" pitchFamily="34" charset="0"/>
              </a:rPr>
              <a:t>and drive much needed positive </a:t>
            </a:r>
            <a:r>
              <a:rPr lang="en-GB" kern="0" dirty="0">
                <a:solidFill>
                  <a:srgbClr val="002060"/>
                </a:solidFill>
                <a:effectLst/>
                <a:ea typeface="Times New Roman" panose="02020603050405020304" pitchFamily="18" charset="0"/>
                <a:cs typeface="Segoe UI" panose="020B0502040204020203" pitchFamily="34" charset="0"/>
              </a:rPr>
              <a:t>culture change </a:t>
            </a:r>
            <a:r>
              <a:rPr lang="en-GB" b="0" kern="0" dirty="0">
                <a:solidFill>
                  <a:srgbClr val="002060"/>
                </a:solidFill>
                <a:effectLst/>
                <a:ea typeface="Times New Roman" panose="02020603050405020304" pitchFamily="18" charset="0"/>
                <a:cs typeface="Segoe UI" panose="020B0502040204020203" pitchFamily="34" charset="0"/>
              </a:rPr>
              <a:t>across the manufacture and supply sector.  We aim ultimately to move the industry to a place where product information is clear, accessible, up-to-date, accurate, unambiguous and build back trust  </a:t>
            </a:r>
            <a:br>
              <a:rPr lang="en-GB" b="0" kern="0" dirty="0">
                <a:solidFill>
                  <a:srgbClr val="002060"/>
                </a:solidFill>
                <a:effectLst/>
                <a:ea typeface="Times New Roman" panose="02020603050405020304" pitchFamily="18" charset="0"/>
                <a:cs typeface="Segoe UI" panose="020B0502040204020203" pitchFamily="34" charset="0"/>
              </a:rPr>
            </a:br>
            <a:endParaRPr lang="en-GB" kern="0" dirty="0">
              <a:solidFill>
                <a:srgbClr val="002060"/>
              </a:solidFill>
              <a:effectLst/>
              <a:ea typeface="Times New Roman" panose="02020603050405020304" pitchFamily="18" charset="0"/>
              <a:cs typeface="Segoe UI" panose="020B0502040204020203" pitchFamily="34" charset="0"/>
            </a:endParaRPr>
          </a:p>
          <a:p>
            <a:pPr marL="342900" indent="-342900">
              <a:buFont typeface="Wingdings" pitchFamily="2" charset="2"/>
              <a:buChar char="Ø"/>
            </a:pPr>
            <a:r>
              <a:rPr lang="en-GB" b="0" dirty="0">
                <a:solidFill>
                  <a:srgbClr val="002060"/>
                </a:solidFill>
                <a:ea typeface="Calibri" panose="020F0502020204030204" pitchFamily="34" charset="0"/>
                <a:cs typeface="Arial" panose="020B0604020202020204" pitchFamily="34" charset="0"/>
              </a:rPr>
              <a:t>Following industry consultation, the CCPI was handed over to </a:t>
            </a:r>
            <a:r>
              <a:rPr lang="en-GB" b="1" dirty="0">
                <a:solidFill>
                  <a:srgbClr val="002060"/>
                </a:solidFill>
                <a:ea typeface="Calibri" panose="020F0502020204030204" pitchFamily="34" charset="0"/>
                <a:cs typeface="Arial" panose="020B0604020202020204" pitchFamily="34" charset="0"/>
              </a:rPr>
              <a:t>CPI Ltd, </a:t>
            </a:r>
            <a:r>
              <a:rPr lang="en-GB" b="1" u="sng" dirty="0">
                <a:solidFill>
                  <a:srgbClr val="002060"/>
                </a:solidFill>
                <a:ea typeface="Calibri" panose="020F0502020204030204" pitchFamily="34" charset="0"/>
                <a:cs typeface="Arial" panose="020B0604020202020204" pitchFamily="34" charset="0"/>
              </a:rPr>
              <a:t>independently governed</a:t>
            </a:r>
            <a:r>
              <a:rPr lang="en-GB" b="1" dirty="0">
                <a:solidFill>
                  <a:srgbClr val="002060"/>
                </a:solidFill>
                <a:ea typeface="Calibri" panose="020F0502020204030204" pitchFamily="34" charset="0"/>
                <a:cs typeface="Arial" panose="020B0604020202020204" pitchFamily="34" charset="0"/>
              </a:rPr>
              <a:t> and managed </a:t>
            </a:r>
            <a:r>
              <a:rPr lang="en-GB" b="1" u="sng" dirty="0">
                <a:solidFill>
                  <a:srgbClr val="002060"/>
                </a:solidFill>
                <a:ea typeface="Calibri" panose="020F0502020204030204" pitchFamily="34" charset="0"/>
                <a:cs typeface="Arial" panose="020B0604020202020204" pitchFamily="34" charset="0"/>
              </a:rPr>
              <a:t>not-for-profit organisation</a:t>
            </a:r>
            <a:r>
              <a:rPr lang="en-GB" b="1" dirty="0">
                <a:solidFill>
                  <a:srgbClr val="002060"/>
                </a:solidFill>
                <a:ea typeface="Calibri" panose="020F0502020204030204" pitchFamily="34" charset="0"/>
                <a:cs typeface="Arial" panose="020B0604020202020204" pitchFamily="34" charset="0"/>
              </a:rPr>
              <a:t> </a:t>
            </a:r>
            <a:r>
              <a:rPr lang="en-GB" b="0" dirty="0">
                <a:solidFill>
                  <a:srgbClr val="002060"/>
                </a:solidFill>
                <a:ea typeface="Calibri" panose="020F0502020204030204" pitchFamily="34" charset="0"/>
                <a:cs typeface="Arial" panose="020B0604020202020204" pitchFamily="34" charset="0"/>
              </a:rPr>
              <a:t>set-up to guard the Code and provide third-party independent assessment of conformity with the Code. </a:t>
            </a:r>
            <a:br>
              <a:rPr lang="en-GB" b="0" dirty="0">
                <a:solidFill>
                  <a:srgbClr val="002060"/>
                </a:solidFill>
                <a:ea typeface="Calibri" panose="020F0502020204030204" pitchFamily="34" charset="0"/>
                <a:cs typeface="Arial" panose="020B0604020202020204" pitchFamily="34" charset="0"/>
              </a:rPr>
            </a:br>
            <a:endParaRPr lang="en-GB" b="0" dirty="0">
              <a:solidFill>
                <a:srgbClr val="002060"/>
              </a:solidFill>
              <a:ea typeface="Calibri" panose="020F0502020204030204" pitchFamily="34" charset="0"/>
              <a:cs typeface="Arial" panose="020B0604020202020204" pitchFamily="34" charset="0"/>
            </a:endParaRPr>
          </a:p>
          <a:p>
            <a:pPr marL="342900" indent="-342900">
              <a:buFont typeface="Wingdings" pitchFamily="2" charset="2"/>
              <a:buChar char="Ø"/>
            </a:pPr>
            <a:r>
              <a:rPr lang="en-GB" kern="0" dirty="0">
                <a:solidFill>
                  <a:srgbClr val="002060"/>
                </a:solidFill>
                <a:effectLst/>
                <a:ea typeface="Times New Roman" panose="02020603050405020304" pitchFamily="18" charset="0"/>
                <a:cs typeface="Segoe UI" panose="020B0502040204020203" pitchFamily="34" charset="0"/>
              </a:rPr>
              <a:t>Conformance with the CCPI helps to give greater confidence in product information. Not a guarantee, registration with the CCPI is about driving change and </a:t>
            </a:r>
            <a:r>
              <a:rPr lang="en-GB" kern="0" dirty="0">
                <a:solidFill>
                  <a:srgbClr val="002060"/>
                </a:solidFill>
                <a:ea typeface="Times New Roman" panose="02020603050405020304" pitchFamily="18" charset="0"/>
                <a:cs typeface="Segoe UI" panose="020B0502040204020203" pitchFamily="34" charset="0"/>
              </a:rPr>
              <a:t>improvement.</a:t>
            </a:r>
            <a:r>
              <a:rPr lang="en-GB" kern="0" dirty="0">
                <a:solidFill>
                  <a:srgbClr val="002060"/>
                </a:solidFill>
                <a:effectLst/>
                <a:ea typeface="Times New Roman" panose="02020603050405020304" pitchFamily="18" charset="0"/>
                <a:cs typeface="Segoe UI" panose="020B0502040204020203" pitchFamily="34" charset="0"/>
              </a:rPr>
              <a:t> </a:t>
            </a:r>
            <a:br>
              <a:rPr lang="en-GB" kern="0" dirty="0">
                <a:solidFill>
                  <a:srgbClr val="002060"/>
                </a:solidFill>
                <a:effectLst/>
                <a:ea typeface="Times New Roman" panose="02020603050405020304" pitchFamily="18" charset="0"/>
                <a:cs typeface="Segoe UI" panose="020B0502040204020203" pitchFamily="34" charset="0"/>
              </a:rPr>
            </a:br>
            <a:endParaRPr lang="en-GB" kern="0" dirty="0">
              <a:solidFill>
                <a:srgbClr val="002060"/>
              </a:solidFill>
              <a:effectLst/>
              <a:ea typeface="Times New Roman" panose="02020603050405020304" pitchFamily="18" charset="0"/>
              <a:cs typeface="Segoe UI" panose="020B0502040204020203" pitchFamily="34" charset="0"/>
            </a:endParaRPr>
          </a:p>
          <a:p>
            <a:pPr marL="342900" indent="-342900">
              <a:buFont typeface="Wingdings" pitchFamily="2" charset="2"/>
              <a:buChar char="Ø"/>
            </a:pPr>
            <a:r>
              <a:rPr lang="en-GB" kern="0" dirty="0">
                <a:solidFill>
                  <a:srgbClr val="002060"/>
                </a:solidFill>
                <a:ea typeface="Times New Roman" panose="02020603050405020304" pitchFamily="18" charset="0"/>
                <a:cs typeface="Segoe UI" panose="020B0502040204020203" pitchFamily="34" charset="0"/>
              </a:rPr>
              <a:t>CCPI relates to all claims including safety, performance and environmental and sustainability </a:t>
            </a:r>
            <a:br>
              <a:rPr lang="en-GB" kern="0" dirty="0">
                <a:solidFill>
                  <a:srgbClr val="002060"/>
                </a:solidFill>
                <a:effectLst/>
                <a:ea typeface="Times New Roman" panose="02020603050405020304" pitchFamily="18" charset="0"/>
                <a:cs typeface="Segoe UI" panose="020B0502040204020203" pitchFamily="34" charset="0"/>
              </a:rPr>
            </a:br>
            <a:endParaRPr lang="en-GB" kern="0" dirty="0">
              <a:solidFill>
                <a:srgbClr val="002060"/>
              </a:solidFill>
              <a:effectLst/>
              <a:ea typeface="Times New Roman" panose="02020603050405020304" pitchFamily="18" charset="0"/>
              <a:cs typeface="Segoe UI" panose="020B0502040204020203" pitchFamily="34" charset="0"/>
            </a:endParaRPr>
          </a:p>
          <a:p>
            <a:pPr marL="342900" indent="-342900">
              <a:buFont typeface="Wingdings" pitchFamily="2" charset="2"/>
              <a:buChar char="Ø"/>
            </a:pPr>
            <a:r>
              <a:rPr lang="en-GB" kern="0" dirty="0">
                <a:solidFill>
                  <a:srgbClr val="002060"/>
                </a:solidFill>
                <a:effectLst/>
                <a:ea typeface="Times New Roman" panose="02020603050405020304" pitchFamily="18" charset="0"/>
                <a:cs typeface="Segoe UI" panose="020B0502040204020203" pitchFamily="34" charset="0"/>
              </a:rPr>
              <a:t>The Grenfell Inquiry Report highlights ‘greed’ and ‘dishonesty’ - </a:t>
            </a:r>
            <a:r>
              <a:rPr lang="en-GB" kern="0" dirty="0">
                <a:solidFill>
                  <a:srgbClr val="002060"/>
                </a:solidFill>
                <a:ea typeface="Times New Roman" panose="02020603050405020304" pitchFamily="18" charset="0"/>
                <a:cs typeface="Segoe UI" panose="020B0502040204020203" pitchFamily="34" charset="0"/>
              </a:rPr>
              <a:t>l</a:t>
            </a:r>
            <a:r>
              <a:rPr lang="en-GB" kern="0" dirty="0">
                <a:solidFill>
                  <a:srgbClr val="002060"/>
                </a:solidFill>
                <a:effectLst/>
                <a:ea typeface="Times New Roman" panose="02020603050405020304" pitchFamily="18" charset="0"/>
                <a:cs typeface="Segoe UI" panose="020B0502040204020203" pitchFamily="34" charset="0"/>
              </a:rPr>
              <a:t>eadership and culture of manufacturers as well as continuous registration is a key part of the CCPI assessment </a:t>
            </a:r>
            <a:br>
              <a:rPr lang="en-GB" b="0" dirty="0">
                <a:solidFill>
                  <a:srgbClr val="002060"/>
                </a:solidFill>
                <a:ea typeface="Calibri" panose="020F0502020204030204" pitchFamily="34" charset="0"/>
                <a:cs typeface="Arial" panose="020B0604020202020204" pitchFamily="34" charset="0"/>
              </a:rPr>
            </a:br>
            <a:br>
              <a:rPr lang="en-GB" dirty="0">
                <a:solidFill>
                  <a:srgbClr val="662A68"/>
                </a:solidFill>
              </a:rPr>
            </a:br>
            <a:br>
              <a:rPr lang="en-GB" b="0" dirty="0">
                <a:solidFill>
                  <a:srgbClr val="662A68"/>
                </a:solidFill>
              </a:rPr>
            </a:br>
            <a:br>
              <a:rPr lang="en-GB" u="sng" dirty="0">
                <a:solidFill>
                  <a:srgbClr val="662A68"/>
                </a:solidFill>
              </a:rPr>
            </a:br>
            <a:endParaRPr lang="en-GB" u="sng" dirty="0">
              <a:solidFill>
                <a:srgbClr val="662A68"/>
              </a:solidFill>
            </a:endParaRPr>
          </a:p>
        </p:txBody>
      </p:sp>
    </p:spTree>
    <p:extLst>
      <p:ext uri="{BB962C8B-B14F-4D97-AF65-F5344CB8AC3E}">
        <p14:creationId xmlns:p14="http://schemas.microsoft.com/office/powerpoint/2010/main" val="22578133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BEBE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A97EE0-7BAF-5847-A499-8D8D22EAC4B0}"/>
              </a:ext>
            </a:extLst>
          </p:cNvPr>
          <p:cNvSpPr>
            <a:spLocks noGrp="1"/>
          </p:cNvSpPr>
          <p:nvPr>
            <p:ph type="title"/>
          </p:nvPr>
        </p:nvSpPr>
        <p:spPr>
          <a:xfrm>
            <a:off x="192957" y="303967"/>
            <a:ext cx="11240729" cy="1325563"/>
          </a:xfrm>
        </p:spPr>
        <p:txBody>
          <a:bodyPr>
            <a:normAutofit fontScale="90000"/>
          </a:bodyPr>
          <a:lstStyle/>
          <a:p>
            <a:r>
              <a:rPr lang="en-US" sz="4000" b="1" dirty="0">
                <a:solidFill>
                  <a:srgbClr val="252B64"/>
                </a:solidFill>
                <a:latin typeface="Barlow" pitchFamily="2" charset="77"/>
              </a:rPr>
              <a:t>Why CCPI? (5) Delivers real added value for companies</a:t>
            </a:r>
            <a:br>
              <a:rPr lang="en-US" sz="3600" b="1" dirty="0">
                <a:solidFill>
                  <a:srgbClr val="252B64"/>
                </a:solidFill>
                <a:latin typeface="Barlow" pitchFamily="2" charset="77"/>
              </a:rPr>
            </a:br>
            <a:br>
              <a:rPr lang="en-US" sz="3600" b="1" dirty="0">
                <a:solidFill>
                  <a:srgbClr val="252B64"/>
                </a:solidFill>
                <a:latin typeface="Barlow" pitchFamily="2" charset="77"/>
              </a:rPr>
            </a:br>
            <a:r>
              <a:rPr lang="en-US" sz="2700" u="sng" dirty="0">
                <a:solidFill>
                  <a:srgbClr val="252B64"/>
                </a:solidFill>
              </a:rPr>
              <a:t>Companies with CCPI Assessed products feedback on value from recent survey:</a:t>
            </a:r>
            <a:br>
              <a:rPr lang="en-US" sz="3600" dirty="0"/>
            </a:br>
            <a:endParaRPr lang="en-US" sz="3600" b="1" dirty="0">
              <a:solidFill>
                <a:srgbClr val="252B64"/>
              </a:solidFill>
              <a:latin typeface="Barlow" pitchFamily="2" charset="77"/>
            </a:endParaRPr>
          </a:p>
        </p:txBody>
      </p:sp>
      <p:sp>
        <p:nvSpPr>
          <p:cNvPr id="4" name="TextBox 3">
            <a:extLst>
              <a:ext uri="{FF2B5EF4-FFF2-40B4-BE49-F238E27FC236}">
                <a16:creationId xmlns:a16="http://schemas.microsoft.com/office/drawing/2014/main" id="{4D669A8C-D143-2A87-6637-D37A62E74487}"/>
              </a:ext>
            </a:extLst>
          </p:cNvPr>
          <p:cNvSpPr txBox="1"/>
          <p:nvPr/>
        </p:nvSpPr>
        <p:spPr>
          <a:xfrm>
            <a:off x="409496" y="1405495"/>
            <a:ext cx="7205691" cy="1846659"/>
          </a:xfrm>
          <a:prstGeom prst="rect">
            <a:avLst/>
          </a:prstGeom>
          <a:noFill/>
        </p:spPr>
        <p:txBody>
          <a:bodyPr wrap="none" rtlCol="0">
            <a:spAutoFit/>
          </a:bodyPr>
          <a:lstStyle/>
          <a:p>
            <a:r>
              <a:rPr lang="en-US" sz="5400" dirty="0">
                <a:solidFill>
                  <a:srgbClr val="F9AE00"/>
                </a:solidFill>
              </a:rPr>
              <a:t>96%</a:t>
            </a:r>
            <a:br>
              <a:rPr lang="en-US" sz="5400" dirty="0">
                <a:solidFill>
                  <a:srgbClr val="252B64"/>
                </a:solidFill>
              </a:rPr>
            </a:br>
            <a:r>
              <a:rPr lang="en-US" sz="2000" b="1" dirty="0">
                <a:solidFill>
                  <a:srgbClr val="252B64"/>
                </a:solidFill>
              </a:rPr>
              <a:t>Strongly Agree or Agree CCPI gives their company </a:t>
            </a:r>
            <a:br>
              <a:rPr lang="en-US" sz="2000" b="1" dirty="0">
                <a:solidFill>
                  <a:srgbClr val="252B64"/>
                </a:solidFill>
              </a:rPr>
            </a:br>
            <a:r>
              <a:rPr lang="en-US" sz="2000" b="1" dirty="0">
                <a:solidFill>
                  <a:srgbClr val="252B64"/>
                </a:solidFill>
              </a:rPr>
              <a:t>opportunity to showcase they are leading on product </a:t>
            </a:r>
            <a:br>
              <a:rPr lang="en-US" sz="2000" b="1" dirty="0">
                <a:solidFill>
                  <a:srgbClr val="252B64"/>
                </a:solidFill>
              </a:rPr>
            </a:br>
            <a:r>
              <a:rPr lang="en-US" sz="2000" b="1" dirty="0">
                <a:solidFill>
                  <a:srgbClr val="252B64"/>
                </a:solidFill>
              </a:rPr>
              <a:t>information management and marketing to the highest standards </a:t>
            </a:r>
          </a:p>
        </p:txBody>
      </p:sp>
      <p:sp>
        <p:nvSpPr>
          <p:cNvPr id="5" name="TextBox 4">
            <a:extLst>
              <a:ext uri="{FF2B5EF4-FFF2-40B4-BE49-F238E27FC236}">
                <a16:creationId xmlns:a16="http://schemas.microsoft.com/office/drawing/2014/main" id="{F7DBCD91-6C55-672A-D3EE-09A73157B25B}"/>
              </a:ext>
            </a:extLst>
          </p:cNvPr>
          <p:cNvSpPr txBox="1"/>
          <p:nvPr/>
        </p:nvSpPr>
        <p:spPr>
          <a:xfrm>
            <a:off x="1917290" y="3407012"/>
            <a:ext cx="10869562" cy="1846659"/>
          </a:xfrm>
          <a:prstGeom prst="rect">
            <a:avLst/>
          </a:prstGeom>
          <a:noFill/>
        </p:spPr>
        <p:txBody>
          <a:bodyPr wrap="square" rtlCol="0">
            <a:spAutoFit/>
          </a:bodyPr>
          <a:lstStyle/>
          <a:p>
            <a:r>
              <a:rPr lang="en-US" sz="5400" dirty="0">
                <a:solidFill>
                  <a:srgbClr val="F9AE00"/>
                </a:solidFill>
              </a:rPr>
              <a:t>95%</a:t>
            </a:r>
            <a:br>
              <a:rPr lang="en-US" sz="5400" dirty="0">
                <a:solidFill>
                  <a:srgbClr val="252B64"/>
                </a:solidFill>
              </a:rPr>
            </a:br>
            <a:r>
              <a:rPr lang="en-US" sz="2000" b="1" dirty="0">
                <a:solidFill>
                  <a:srgbClr val="252B64"/>
                </a:solidFill>
                <a:latin typeface="Barlow" pitchFamily="2" charset="77"/>
              </a:rPr>
              <a:t>Strongly Agree or Agree CCPI has helped them from an </a:t>
            </a:r>
            <a:r>
              <a:rPr lang="en-GB" sz="2000" b="1" i="0" u="none" strike="noStrike" dirty="0">
                <a:solidFill>
                  <a:srgbClr val="29295E"/>
                </a:solidFill>
                <a:effectLst/>
                <a:latin typeface="Barlow" pitchFamily="2" charset="77"/>
              </a:rPr>
              <a:t>organisational perspective to </a:t>
            </a:r>
            <a:br>
              <a:rPr lang="en-GB" sz="2000" b="1" i="0" u="none" strike="noStrike" dirty="0">
                <a:solidFill>
                  <a:srgbClr val="29295E"/>
                </a:solidFill>
                <a:effectLst/>
                <a:latin typeface="Barlow" pitchFamily="2" charset="77"/>
              </a:rPr>
            </a:br>
            <a:r>
              <a:rPr lang="en-GB" sz="2000" b="1" i="0" u="none" strike="noStrike" dirty="0">
                <a:solidFill>
                  <a:srgbClr val="29295E"/>
                </a:solidFill>
                <a:effectLst/>
                <a:latin typeface="Barlow" pitchFamily="2" charset="77"/>
              </a:rPr>
              <a:t>develop better system and process for managing product information and marketing.</a:t>
            </a:r>
            <a:endParaRPr lang="en-US" sz="2000" dirty="0">
              <a:solidFill>
                <a:srgbClr val="29295E"/>
              </a:solidFill>
              <a:latin typeface="Barlow" pitchFamily="2" charset="77"/>
            </a:endParaRPr>
          </a:p>
          <a:p>
            <a:endParaRPr lang="en-US" sz="2000" b="1" dirty="0">
              <a:solidFill>
                <a:srgbClr val="252B64"/>
              </a:solidFill>
            </a:endParaRPr>
          </a:p>
        </p:txBody>
      </p:sp>
      <p:sp>
        <p:nvSpPr>
          <p:cNvPr id="6" name="TextBox 5">
            <a:extLst>
              <a:ext uri="{FF2B5EF4-FFF2-40B4-BE49-F238E27FC236}">
                <a16:creationId xmlns:a16="http://schemas.microsoft.com/office/drawing/2014/main" id="{7661DC25-1158-4112-826E-473FF3C52C71}"/>
              </a:ext>
            </a:extLst>
          </p:cNvPr>
          <p:cNvSpPr txBox="1"/>
          <p:nvPr/>
        </p:nvSpPr>
        <p:spPr>
          <a:xfrm>
            <a:off x="192957" y="4703564"/>
            <a:ext cx="9772740" cy="2154436"/>
          </a:xfrm>
          <a:prstGeom prst="rect">
            <a:avLst/>
          </a:prstGeom>
          <a:noFill/>
        </p:spPr>
        <p:txBody>
          <a:bodyPr wrap="none" rtlCol="0">
            <a:spAutoFit/>
          </a:bodyPr>
          <a:lstStyle/>
          <a:p>
            <a:r>
              <a:rPr lang="en-US" sz="5400" dirty="0">
                <a:solidFill>
                  <a:srgbClr val="F9AE00"/>
                </a:solidFill>
              </a:rPr>
              <a:t>88%</a:t>
            </a:r>
            <a:br>
              <a:rPr lang="en-US" sz="5400" dirty="0">
                <a:solidFill>
                  <a:srgbClr val="252B64"/>
                </a:solidFill>
              </a:rPr>
            </a:br>
            <a:r>
              <a:rPr lang="en-US" sz="2000" b="1" dirty="0">
                <a:solidFill>
                  <a:srgbClr val="252B64"/>
                </a:solidFill>
                <a:latin typeface="Barlow" pitchFamily="2" charset="77"/>
              </a:rPr>
              <a:t>Strongly Agree or </a:t>
            </a:r>
            <a:r>
              <a:rPr lang="en-US" sz="2000" b="1" dirty="0">
                <a:solidFill>
                  <a:srgbClr val="29295E"/>
                </a:solidFill>
                <a:latin typeface="Barlow" pitchFamily="2" charset="77"/>
              </a:rPr>
              <a:t>Agree CCPI has helped them from </a:t>
            </a:r>
            <a:r>
              <a:rPr lang="en-GB" sz="2000" b="1" i="0" u="none" strike="noStrike" dirty="0">
                <a:solidFill>
                  <a:srgbClr val="29295E"/>
                </a:solidFill>
                <a:effectLst/>
                <a:latin typeface="Barlow" pitchFamily="2" charset="77"/>
              </a:rPr>
              <a:t>a cultural and staff engagement </a:t>
            </a:r>
          </a:p>
          <a:p>
            <a:r>
              <a:rPr lang="en-GB" sz="2000" b="1" i="0" u="none" strike="noStrike" dirty="0">
                <a:solidFill>
                  <a:srgbClr val="29295E"/>
                </a:solidFill>
                <a:effectLst/>
                <a:latin typeface="Barlow" pitchFamily="2" charset="77"/>
              </a:rPr>
              <a:t>perspective to build greater awareness across the organisation and to engage staff </a:t>
            </a:r>
            <a:br>
              <a:rPr lang="en-GB" sz="2000" b="1" i="0" u="none" strike="noStrike" dirty="0">
                <a:solidFill>
                  <a:srgbClr val="29295E"/>
                </a:solidFill>
                <a:effectLst/>
                <a:latin typeface="Barlow" pitchFamily="2" charset="77"/>
              </a:rPr>
            </a:br>
            <a:r>
              <a:rPr lang="en-GB" sz="2000" b="1" i="0" u="none" strike="noStrike" dirty="0">
                <a:solidFill>
                  <a:srgbClr val="29295E"/>
                </a:solidFill>
                <a:effectLst/>
                <a:latin typeface="Barlow" pitchFamily="2" charset="77"/>
              </a:rPr>
              <a:t>across different parts of the business in the importance of product information </a:t>
            </a:r>
            <a:br>
              <a:rPr lang="en-GB" sz="2000" b="1" i="0" u="none" strike="noStrike" dirty="0">
                <a:solidFill>
                  <a:srgbClr val="29295E"/>
                </a:solidFill>
                <a:effectLst/>
                <a:latin typeface="Barlow" pitchFamily="2" charset="77"/>
              </a:rPr>
            </a:br>
            <a:r>
              <a:rPr lang="en-GB" sz="2000" b="1" i="0" u="none" strike="noStrike" dirty="0">
                <a:solidFill>
                  <a:srgbClr val="29295E"/>
                </a:solidFill>
                <a:effectLst/>
                <a:latin typeface="Barlow" pitchFamily="2" charset="77"/>
              </a:rPr>
              <a:t>management </a:t>
            </a:r>
            <a:r>
              <a:rPr lang="en-GB" sz="2000" b="1" dirty="0">
                <a:solidFill>
                  <a:srgbClr val="29295E"/>
                </a:solidFill>
                <a:latin typeface="Barlow" pitchFamily="2" charset="77"/>
              </a:rPr>
              <a:t>and</a:t>
            </a:r>
            <a:r>
              <a:rPr lang="en-GB" sz="2000" b="1" i="0" u="none" strike="noStrike" dirty="0">
                <a:solidFill>
                  <a:srgbClr val="29295E"/>
                </a:solidFill>
                <a:effectLst/>
                <a:latin typeface="Barlow" pitchFamily="2" charset="77"/>
              </a:rPr>
              <a:t> marketing.</a:t>
            </a:r>
            <a:endParaRPr lang="en-US" sz="2000" b="1" dirty="0">
              <a:solidFill>
                <a:srgbClr val="29295E"/>
              </a:solidFill>
              <a:latin typeface="Barlow" pitchFamily="2" charset="77"/>
            </a:endParaRPr>
          </a:p>
        </p:txBody>
      </p:sp>
    </p:spTree>
    <p:extLst>
      <p:ext uri="{BB962C8B-B14F-4D97-AF65-F5344CB8AC3E}">
        <p14:creationId xmlns:p14="http://schemas.microsoft.com/office/powerpoint/2010/main" val="30268347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BEBE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44B377-3B3F-E8E2-987F-EC22AD5FA4E6}"/>
              </a:ext>
            </a:extLst>
          </p:cNvPr>
          <p:cNvSpPr>
            <a:spLocks noGrp="1"/>
          </p:cNvSpPr>
          <p:nvPr>
            <p:ph type="title"/>
          </p:nvPr>
        </p:nvSpPr>
        <p:spPr>
          <a:xfrm>
            <a:off x="242454" y="136525"/>
            <a:ext cx="10515600" cy="1325563"/>
          </a:xfrm>
        </p:spPr>
        <p:txBody>
          <a:bodyPr>
            <a:normAutofit/>
          </a:bodyPr>
          <a:lstStyle/>
          <a:p>
            <a:r>
              <a:rPr lang="en-GB" sz="3600" b="1" dirty="0">
                <a:solidFill>
                  <a:srgbClr val="002060"/>
                </a:solidFill>
                <a:latin typeface="Barlow" pitchFamily="2" charset="77"/>
              </a:rPr>
              <a:t>Examples of Key Support for CCPI </a:t>
            </a:r>
          </a:p>
        </p:txBody>
      </p:sp>
      <p:sp>
        <p:nvSpPr>
          <p:cNvPr id="3" name="Content Placeholder 2">
            <a:extLst>
              <a:ext uri="{FF2B5EF4-FFF2-40B4-BE49-F238E27FC236}">
                <a16:creationId xmlns:a16="http://schemas.microsoft.com/office/drawing/2014/main" id="{D2AB8DCD-A316-820D-5A06-81052E76D857}"/>
              </a:ext>
            </a:extLst>
          </p:cNvPr>
          <p:cNvSpPr>
            <a:spLocks noGrp="1"/>
          </p:cNvSpPr>
          <p:nvPr>
            <p:ph idx="1"/>
          </p:nvPr>
        </p:nvSpPr>
        <p:spPr>
          <a:xfrm>
            <a:off x="394854" y="1343483"/>
            <a:ext cx="10958946" cy="5377992"/>
          </a:xfrm>
        </p:spPr>
        <p:txBody>
          <a:bodyPr>
            <a:normAutofit/>
          </a:bodyPr>
          <a:lstStyle/>
          <a:p>
            <a:pPr>
              <a:buFont typeface="Wingdings" pitchFamily="2" charset="2"/>
              <a:buChar char="Ø"/>
            </a:pPr>
            <a:r>
              <a:rPr lang="en-GB" sz="2400" b="1" dirty="0">
                <a:solidFill>
                  <a:schemeClr val="accent1">
                    <a:lumMod val="50000"/>
                  </a:schemeClr>
                </a:solidFill>
              </a:rPr>
              <a:t> </a:t>
            </a:r>
            <a:r>
              <a:rPr lang="en-GB" sz="2000" b="1" dirty="0">
                <a:solidFill>
                  <a:srgbClr val="29295E"/>
                </a:solidFill>
              </a:rPr>
              <a:t>Independent Review of the Construction Product Testing Regime - Paul Morrell OBE and Anneliese Day KC</a:t>
            </a:r>
          </a:p>
          <a:p>
            <a:pPr>
              <a:buFont typeface="Wingdings" pitchFamily="2" charset="2"/>
              <a:buChar char="Ø"/>
            </a:pPr>
            <a:r>
              <a:rPr lang="en-GB" sz="2000" b="1" dirty="0">
                <a:solidFill>
                  <a:srgbClr val="29295E"/>
                </a:solidFill>
              </a:rPr>
              <a:t> Construction Product Regulator (OPSS)  </a:t>
            </a:r>
          </a:p>
          <a:p>
            <a:pPr>
              <a:buFont typeface="Wingdings" pitchFamily="2" charset="2"/>
              <a:buChar char="Ø"/>
            </a:pPr>
            <a:r>
              <a:rPr lang="en-GB" sz="2000" b="1" dirty="0">
                <a:solidFill>
                  <a:srgbClr val="29295E"/>
                </a:solidFill>
              </a:rPr>
              <a:t> Dame Judith Hackitt and Industry Safety Steering Group – consistent support for subsequent press releases etc</a:t>
            </a:r>
          </a:p>
          <a:p>
            <a:pPr>
              <a:buFont typeface="Wingdings" pitchFamily="2" charset="2"/>
              <a:buChar char="Ø"/>
            </a:pPr>
            <a:r>
              <a:rPr lang="en-GB" sz="2000" b="1" dirty="0">
                <a:solidFill>
                  <a:srgbClr val="29295E"/>
                </a:solidFill>
              </a:rPr>
              <a:t> Construction Leadership Council supports CCPI – central part of the CLC Building Safety Workstream</a:t>
            </a:r>
          </a:p>
          <a:p>
            <a:pPr>
              <a:buFont typeface="Wingdings" pitchFamily="2" charset="2"/>
              <a:buChar char="Ø"/>
            </a:pPr>
            <a:r>
              <a:rPr lang="en-GB" sz="2000" b="1" dirty="0">
                <a:solidFill>
                  <a:srgbClr val="29295E"/>
                </a:solidFill>
              </a:rPr>
              <a:t>RIBA raising awareness of CCPI with membership</a:t>
            </a:r>
          </a:p>
          <a:p>
            <a:pPr>
              <a:buFont typeface="Wingdings" pitchFamily="2" charset="2"/>
              <a:buChar char="Ø"/>
            </a:pPr>
            <a:r>
              <a:rPr lang="en-GB" sz="2000" b="1" dirty="0">
                <a:solidFill>
                  <a:srgbClr val="29295E"/>
                </a:solidFill>
              </a:rPr>
              <a:t>Expect to CCPI in more policy documents – as indicated in the Government Green Paper on Construction Products reform, CCPI is already in Construction Playbook</a:t>
            </a:r>
          </a:p>
          <a:p>
            <a:pPr marL="0" indent="0">
              <a:buNone/>
            </a:pPr>
            <a:endParaRPr lang="en-GB" sz="2000" b="1" dirty="0">
              <a:solidFill>
                <a:srgbClr val="29295E"/>
              </a:solidFill>
            </a:endParaRPr>
          </a:p>
          <a:p>
            <a:pPr marL="0" indent="0">
              <a:buNone/>
            </a:pPr>
            <a:endParaRPr lang="en-GB" dirty="0"/>
          </a:p>
        </p:txBody>
      </p:sp>
      <p:sp>
        <p:nvSpPr>
          <p:cNvPr id="4" name="Slide Number Placeholder 3">
            <a:extLst>
              <a:ext uri="{FF2B5EF4-FFF2-40B4-BE49-F238E27FC236}">
                <a16:creationId xmlns:a16="http://schemas.microsoft.com/office/drawing/2014/main" id="{77C0632D-8E4D-4C86-3407-3BB612F79970}"/>
              </a:ext>
            </a:extLst>
          </p:cNvPr>
          <p:cNvSpPr>
            <a:spLocks noGrp="1"/>
          </p:cNvSpPr>
          <p:nvPr>
            <p:ph type="sldNum" sz="quarter" idx="12"/>
          </p:nvPr>
        </p:nvSpPr>
        <p:spPr/>
        <p:txBody>
          <a:bodyPr/>
          <a:lstStyle/>
          <a:p>
            <a:r>
              <a:rPr lang="en-GB" dirty="0"/>
              <a:t>1</a:t>
            </a:r>
          </a:p>
        </p:txBody>
      </p:sp>
    </p:spTree>
    <p:extLst>
      <p:ext uri="{BB962C8B-B14F-4D97-AF65-F5344CB8AC3E}">
        <p14:creationId xmlns:p14="http://schemas.microsoft.com/office/powerpoint/2010/main" val="2194699740"/>
      </p:ext>
    </p:extLst>
  </p:cSld>
  <p:clrMapOvr>
    <a:masterClrMapping/>
  </p:clrMapOvr>
</p:sld>
</file>

<file path=ppt/theme/theme1.xml><?xml version="1.0" encoding="utf-8"?>
<a:theme xmlns:a="http://schemas.openxmlformats.org/drawingml/2006/main" name="Custom Design">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themeOverride>
</file>

<file path=ppt/theme/themeOverride2.xml><?xml version="1.0" encoding="utf-8"?>
<a:themeOverride xmlns:a="http://schemas.openxmlformats.org/drawingml/2006/main">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themeOverride>
</file>

<file path=ppt/theme/themeOverride3.xml><?xml version="1.0" encoding="utf-8"?>
<a:themeOverride xmlns:a="http://schemas.openxmlformats.org/drawingml/2006/main">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f9dc315a-b222-494f-8213-4a30a094628d">
      <Terms xmlns="http://schemas.microsoft.com/office/infopath/2007/PartnerControls"/>
    </lcf76f155ced4ddcb4097134ff3c332f>
    <TaxCatchAll xmlns="fe220344-25f7-4f72-a6e0-e8cfadd70810"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3AD8D6FF6E52442B2C7B886BD494174" ma:contentTypeVersion="18" ma:contentTypeDescription="Create a new document." ma:contentTypeScope="" ma:versionID="373e63249cd5c039379a576f3425038b">
  <xsd:schema xmlns:xsd="http://www.w3.org/2001/XMLSchema" xmlns:xs="http://www.w3.org/2001/XMLSchema" xmlns:p="http://schemas.microsoft.com/office/2006/metadata/properties" xmlns:ns2="f9dc315a-b222-494f-8213-4a30a094628d" xmlns:ns3="fe220344-25f7-4f72-a6e0-e8cfadd70810" targetNamespace="http://schemas.microsoft.com/office/2006/metadata/properties" ma:root="true" ma:fieldsID="a2461d758cb7f4101b1ab38fce702376" ns2:_="" ns3:_="">
    <xsd:import namespace="f9dc315a-b222-494f-8213-4a30a094628d"/>
    <xsd:import namespace="fe220344-25f7-4f72-a6e0-e8cfadd70810"/>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element ref="ns2:MediaServiceAutoKeyPoints" minOccurs="0"/>
                <xsd:element ref="ns2:MediaServiceKeyPoints" minOccurs="0"/>
                <xsd:element ref="ns2:lcf76f155ced4ddcb4097134ff3c332f" minOccurs="0"/>
                <xsd:element ref="ns3:TaxCatchAll" minOccurs="0"/>
                <xsd:element ref="ns2:MediaLengthInSecond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9dc315a-b222-494f-8213-4a30a094628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0cc4f13e-778e-4f23-8979-a2a218d170fa" ma:termSetId="09814cd3-568e-fe90-9814-8d621ff8fb84" ma:anchorId="fba54fb3-c3e1-fe81-a776-ca4b69148c4d" ma:open="true" ma:isKeyword="false">
      <xsd:complexType>
        <xsd:sequence>
          <xsd:element ref="pc:Terms" minOccurs="0" maxOccurs="1"/>
        </xsd:sequence>
      </xsd:complexType>
    </xsd:element>
    <xsd:element name="MediaLengthInSeconds" ma:index="23" nillable="true" ma:displayName="MediaLengthInSeconds" ma:hidden="true" ma:internalName="MediaLengthInSeconds" ma:readOnly="true">
      <xsd:simpleType>
        <xsd:restriction base="dms:Unknown"/>
      </xsd:simple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e220344-25f7-4f72-a6e0-e8cfadd70810"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a045ea82-3d6b-4a6b-a202-f354ac8f5bbc}" ma:internalName="TaxCatchAll" ma:showField="CatchAllData" ma:web="fe220344-25f7-4f72-a6e0-e8cfadd708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438CE03-F2F8-4994-BE51-B48FA673DD8D}">
  <ds:schemaRefs>
    <ds:schemaRef ds:uri="http://schemas.microsoft.com/sharepoint/v3/contenttype/forms"/>
  </ds:schemaRefs>
</ds:datastoreItem>
</file>

<file path=customXml/itemProps2.xml><?xml version="1.0" encoding="utf-8"?>
<ds:datastoreItem xmlns:ds="http://schemas.openxmlformats.org/officeDocument/2006/customXml" ds:itemID="{BB98E930-355E-4897-A8B3-C1776E9896CD}">
  <ds:schemaRefs>
    <ds:schemaRef ds:uri="http://www.w3.org/XML/1998/namespace"/>
    <ds:schemaRef ds:uri="http://schemas.openxmlformats.org/package/2006/metadata/core-properties"/>
    <ds:schemaRef ds:uri="http://purl.org/dc/terms/"/>
    <ds:schemaRef ds:uri="http://schemas.microsoft.com/office/infopath/2007/PartnerControls"/>
    <ds:schemaRef ds:uri="http://purl.org/dc/elements/1.1/"/>
    <ds:schemaRef ds:uri="http://schemas.microsoft.com/office/2006/metadata/properties"/>
    <ds:schemaRef ds:uri="http://schemas.microsoft.com/office/2006/documentManagement/types"/>
    <ds:schemaRef ds:uri="07c63a3e-405c-4a54-a88a-ffca32522482"/>
    <ds:schemaRef ds:uri="http://purl.org/dc/dcmitype/"/>
  </ds:schemaRefs>
</ds:datastoreItem>
</file>

<file path=customXml/itemProps3.xml><?xml version="1.0" encoding="utf-8"?>
<ds:datastoreItem xmlns:ds="http://schemas.openxmlformats.org/officeDocument/2006/customXml" ds:itemID="{C5E79D15-AC4D-4D9C-80F5-03638CFFFDED}"/>
</file>

<file path=docMetadata/LabelInfo.xml><?xml version="1.0" encoding="utf-8"?>
<clbl:labelList xmlns:clbl="http://schemas.microsoft.com/office/2020/mipLabelMetadata">
  <clbl:label id="{636bb9a7-f223-444d-9af6-d85e7a533374}" enabled="0" method="" siteId="{636bb9a7-f223-444d-9af6-d85e7a533374}" removed="1"/>
</clbl:labelList>
</file>

<file path=docProps/app.xml><?xml version="1.0" encoding="utf-8"?>
<Properties xmlns="http://schemas.openxmlformats.org/officeDocument/2006/extended-properties" xmlns:vt="http://schemas.openxmlformats.org/officeDocument/2006/docPropsVTypes">
  <Template/>
  <TotalTime>5110</TotalTime>
  <Words>1996</Words>
  <Application>Microsoft Office PowerPoint</Application>
  <PresentationFormat>Widescreen</PresentationFormat>
  <Paragraphs>136</Paragraphs>
  <Slides>18</Slides>
  <Notes>6</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18</vt:i4>
      </vt:variant>
    </vt:vector>
  </HeadingPairs>
  <TitlesOfParts>
    <vt:vector size="29" baseType="lpstr">
      <vt:lpstr>Aptos</vt:lpstr>
      <vt:lpstr>Arial</vt:lpstr>
      <vt:lpstr>Barlow</vt:lpstr>
      <vt:lpstr>Calibri</vt:lpstr>
      <vt:lpstr>Calibri Light</vt:lpstr>
      <vt:lpstr>DIN 2014</vt:lpstr>
      <vt:lpstr>Myriad Pro</vt:lpstr>
      <vt:lpstr>Source Sans Pro SemiBold</vt:lpstr>
      <vt:lpstr>Times New Roman</vt:lpstr>
      <vt:lpstr>Wingdings</vt:lpstr>
      <vt:lpstr>Custom Design</vt:lpstr>
      <vt:lpstr>Code for Construction Product Information  Steve Marr Chief Operating Officer</vt:lpstr>
      <vt:lpstr>CCPI Context and Consultation</vt:lpstr>
      <vt:lpstr>5 reasons why CCPI is becoming a ‘must have’ for companies…</vt:lpstr>
      <vt:lpstr>Why CCPI? (1) –  Government calls for adoption of CCPI</vt:lpstr>
      <vt:lpstr>PowerPoint Presentation</vt:lpstr>
      <vt:lpstr>Why CCPI? (3): Major reports since Grenfell Tragedy raised consistent concerns about product info and marketing practices</vt:lpstr>
      <vt:lpstr>Why CCPI? (4) Here to help &amp; build trust &amp; confidence </vt:lpstr>
      <vt:lpstr>Why CCPI? (5) Delivers real added value for companies  Companies with CCPI Assessed products feedback on value from recent survey: </vt:lpstr>
      <vt:lpstr>Examples of Key Support for CCPI </vt:lpstr>
      <vt:lpstr>A growing community –  CCPI Trade Associates</vt:lpstr>
      <vt:lpstr>Progress so far </vt:lpstr>
      <vt:lpstr>11 Clause CCPI (Manufacturers version)</vt:lpstr>
      <vt:lpstr>CCPI Assessment for manufacturers  product information and marketing</vt:lpstr>
      <vt:lpstr>Delivering continuous improvement and culture change</vt:lpstr>
      <vt:lpstr>What is a product set?</vt:lpstr>
      <vt:lpstr>Examples of product sets CCPI Assessed</vt:lpstr>
      <vt:lpstr>Further supporting information about the Code</vt:lpstr>
      <vt:lpstr>THANK YOU FOR LISTENING  Questions please! www.cpicode.org.uk enquiries@cpicode.org.uk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Monitors’ Regional  Meeting</dc:title>
  <dc:creator>Suzy Cohen</dc:creator>
  <cp:lastModifiedBy>Steve Marr</cp:lastModifiedBy>
  <cp:revision>87</cp:revision>
  <cp:lastPrinted>2024-11-06T14:46:21Z</cp:lastPrinted>
  <dcterms:created xsi:type="dcterms:W3CDTF">2021-03-01T14:45:02Z</dcterms:created>
  <dcterms:modified xsi:type="dcterms:W3CDTF">2026-04-23T08:51:40Z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0x010100A3AD8D6FF6E52442B2C7B886BD494174</vt:lpwstr>
  </property>
  <property fmtid="{D5CDD505-2E9C-101B-9397-08002B2CF9AE}" pid="3" name="MediaServiceImageTags">
    <vt:lpwstr/>
  </property>
</Properties>
</file>