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slideLayouts/slideLayout4.xml" ContentType="application/vnd.openxmlformats-officedocument.presentationml.slideLayout+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Slides/notesSlide4.xml" ContentType="application/vnd.openxmlformats-officedocument.presentationml.notes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3.xml" ContentType="application/vnd.openxmlformats-officedocument.presentationml.notesSlide+xml"/>
  <Override PartName="/ppt/slides/slide5.xml" ContentType="application/vnd.openxmlformats-officedocument.presentationml.slide+xml"/>
  <Override PartName="/ppt/viewProps.xml" ContentType="application/vnd.openxmlformats-officedocument.presentationml.viewProps+xml"/>
  <Override PartName="/ppt/notesSlides/notesSlide1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10.xml" ContentType="application/vnd.openxmlformats-officedocument.presentationml.notesSlide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1.xml" ContentType="application/vnd.openxmlformats-officedocument.presentationml.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slideLayouts/slideLayout8.xml" ContentType="application/vnd.openxmlformats-officedocument.presentationml.slideLayout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5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s/slide10.xml" ContentType="application/vnd.openxmlformats-officedocument.presentationml.slide+xml"/>
  <Override PartName="/ppt/slides/slide6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changesInfos/changesInfo1.xml" ContentType="application/vnd.ms-powerpoint.changesinfo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301" r:id="rId2"/>
    <p:sldId id="294" r:id="rId3"/>
    <p:sldId id="298" r:id="rId4"/>
    <p:sldId id="299" r:id="rId5"/>
    <p:sldId id="300" r:id="rId6"/>
    <p:sldId id="296" r:id="rId7"/>
    <p:sldId id="276" r:id="rId8"/>
    <p:sldId id="297" r:id="rId9"/>
    <p:sldId id="295" r:id="rId10"/>
    <p:sldId id="302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80" autoAdjust="0"/>
    <p:restoredTop sz="73123" autoAdjust="0"/>
  </p:normalViewPr>
  <p:slideViewPr>
    <p:cSldViewPr snapToGrid="0">
      <p:cViewPr varScale="1">
        <p:scale>
          <a:sx n="81" d="100"/>
          <a:sy n="81" d="100"/>
        </p:scale>
        <p:origin x="1638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18" Type="http://schemas.openxmlformats.org/officeDocument/2006/relationships/customXml" Target="../customXml/item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20" Type="http://schemas.openxmlformats.org/officeDocument/2006/relationships/customXml" Target="../customXml/item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customXml" Target="../customXml/item2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atricia Massey" userId="77f2fb55-bd12-43e7-bd1c-2421bc7ebf65" providerId="ADAL" clId="{A8A00C9B-FD6E-4E2E-B30F-D6BB40874D33}"/>
    <pc:docChg chg="undo custSel modSld">
      <pc:chgData name="Patricia Massey" userId="77f2fb55-bd12-43e7-bd1c-2421bc7ebf65" providerId="ADAL" clId="{A8A00C9B-FD6E-4E2E-B30F-D6BB40874D33}" dt="2026-06-24T12:51:04.694" v="24" actId="113"/>
      <pc:docMkLst>
        <pc:docMk/>
      </pc:docMkLst>
      <pc:sldChg chg="modNotesTx">
        <pc:chgData name="Patricia Massey" userId="77f2fb55-bd12-43e7-bd1c-2421bc7ebf65" providerId="ADAL" clId="{A8A00C9B-FD6E-4E2E-B30F-D6BB40874D33}" dt="2026-06-24T12:50:46.753" v="21" actId="6549"/>
        <pc:sldMkLst>
          <pc:docMk/>
          <pc:sldMk cId="1725398940" sldId="276"/>
        </pc:sldMkLst>
      </pc:sldChg>
      <pc:sldChg chg="modNotesTx">
        <pc:chgData name="Patricia Massey" userId="77f2fb55-bd12-43e7-bd1c-2421bc7ebf65" providerId="ADAL" clId="{A8A00C9B-FD6E-4E2E-B30F-D6BB40874D33}" dt="2026-06-24T12:49:54.130" v="20" actId="20577"/>
        <pc:sldMkLst>
          <pc:docMk/>
          <pc:sldMk cId="2400305822" sldId="294"/>
        </pc:sldMkLst>
      </pc:sldChg>
      <pc:sldChg chg="modNotesTx">
        <pc:chgData name="Patricia Massey" userId="77f2fb55-bd12-43e7-bd1c-2421bc7ebf65" providerId="ADAL" clId="{A8A00C9B-FD6E-4E2E-B30F-D6BB40874D33}" dt="2026-06-24T12:41:33.837" v="9" actId="6549"/>
        <pc:sldMkLst>
          <pc:docMk/>
          <pc:sldMk cId="106553" sldId="295"/>
        </pc:sldMkLst>
      </pc:sldChg>
      <pc:sldChg chg="modNotesTx">
        <pc:chgData name="Patricia Massey" userId="77f2fb55-bd12-43e7-bd1c-2421bc7ebf65" providerId="ADAL" clId="{A8A00C9B-FD6E-4E2E-B30F-D6BB40874D33}" dt="2026-06-24T12:41:45.164" v="12" actId="6549"/>
        <pc:sldMkLst>
          <pc:docMk/>
          <pc:sldMk cId="206210156" sldId="296"/>
        </pc:sldMkLst>
      </pc:sldChg>
      <pc:sldChg chg="modNotesTx">
        <pc:chgData name="Patricia Massey" userId="77f2fb55-bd12-43e7-bd1c-2421bc7ebf65" providerId="ADAL" clId="{A8A00C9B-FD6E-4E2E-B30F-D6BB40874D33}" dt="2026-06-24T12:51:04.694" v="24" actId="113"/>
        <pc:sldMkLst>
          <pc:docMk/>
          <pc:sldMk cId="876487530" sldId="297"/>
        </pc:sldMkLst>
      </pc:sldChg>
      <pc:sldChg chg="modNotesTx">
        <pc:chgData name="Patricia Massey" userId="77f2fb55-bd12-43e7-bd1c-2421bc7ebf65" providerId="ADAL" clId="{A8A00C9B-FD6E-4E2E-B30F-D6BB40874D33}" dt="2026-06-24T12:42:07.656" v="15" actId="6549"/>
        <pc:sldMkLst>
          <pc:docMk/>
          <pc:sldMk cId="475958554" sldId="298"/>
        </pc:sldMkLst>
      </pc:sldChg>
      <pc:sldChg chg="modNotesTx">
        <pc:chgData name="Patricia Massey" userId="77f2fb55-bd12-43e7-bd1c-2421bc7ebf65" providerId="ADAL" clId="{A8A00C9B-FD6E-4E2E-B30F-D6BB40874D33}" dt="2026-06-24T12:42:06.715" v="14" actId="6549"/>
        <pc:sldMkLst>
          <pc:docMk/>
          <pc:sldMk cId="3551457377" sldId="299"/>
        </pc:sldMkLst>
      </pc:sldChg>
      <pc:sldChg chg="modNotesTx">
        <pc:chgData name="Patricia Massey" userId="77f2fb55-bd12-43e7-bd1c-2421bc7ebf65" providerId="ADAL" clId="{A8A00C9B-FD6E-4E2E-B30F-D6BB40874D33}" dt="2026-06-24T12:41:48.379" v="13" actId="6549"/>
        <pc:sldMkLst>
          <pc:docMk/>
          <pc:sldMk cId="896154521" sldId="300"/>
        </pc:sldMkLst>
      </pc:sldChg>
      <pc:sldChg chg="modNotesTx">
        <pc:chgData name="Patricia Massey" userId="77f2fb55-bd12-43e7-bd1c-2421bc7ebf65" providerId="ADAL" clId="{A8A00C9B-FD6E-4E2E-B30F-D6BB40874D33}" dt="2026-06-24T12:49:31.667" v="18" actId="6549"/>
        <pc:sldMkLst>
          <pc:docMk/>
          <pc:sldMk cId="1618511232" sldId="301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576678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D8B6D1-70AE-16DA-C132-B0B606DAE5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DBFA0E2-FA21-3F65-85F0-6B295A9317F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462F8D1-9925-883F-7227-E3DB51248C8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“I’m speaking today in a personal capacity, drawing on my experience in digital standards and industry engagement, rather than representing any specific standards committee or formal position.”</a:t>
            </a:r>
            <a:r>
              <a:rPr lang="en-GB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GB" b="1" dirty="0"/>
          </a:p>
          <a:p>
            <a:r>
              <a:rPr lang="en-GB" b="1" dirty="0"/>
              <a:t>Why are we talking about this now?</a:t>
            </a:r>
          </a:p>
          <a:p>
            <a:r>
              <a:rPr lang="en-GB" dirty="0"/>
              <a:t>Sustainability requirements are increasing, and product information is becoming more important across our industry.</a:t>
            </a:r>
          </a:p>
          <a:p>
            <a:r>
              <a:rPr lang="en-GB" dirty="0"/>
              <a:t>Whether driven nationally, across Europe, or internationally, we are seeing a common theme: the need for trusted, structured product information that can support better decisions throughout the lifecycle.</a:t>
            </a:r>
          </a:p>
          <a:p>
            <a:r>
              <a:rPr lang="en-GB" dirty="0"/>
              <a:t>The challenge is no longer just collecting information — it is making that information usable, accessible and meaningful for the people who need it.</a:t>
            </a:r>
          </a:p>
          <a:p>
            <a:r>
              <a:rPr lang="en-GB" dirty="0"/>
              <a:t>There is a lot of terminology emerging around this space — LCA, EPD, DPP and more. Today is about making sense of what these terms mean, how they connect, and what they mean for the flooring sector.</a:t>
            </a:r>
          </a:p>
          <a:p>
            <a:r>
              <a:rPr lang="en-GB" dirty="0"/>
              <a:t>The momentum behind Digital Product Passports is real and important, but we are still in a transition phase between ambition, policy direction and operational reality.</a:t>
            </a:r>
          </a:p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8E67253-D4C1-1DD9-DAB3-D1306C9372B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8DF3D5-1356-4FDE-99C2-36EE9FBA0CA4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9118630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527D08-1D3B-958E-1592-0C5825B4BD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C51F027-45F1-4146-AD3E-E5E61B632AE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ED15305-2EBB-FD2E-A761-127D24E5166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F9A38DD-9CBA-4BED-EB67-50837CFB023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8DF3D5-1356-4FDE-99C2-36EE9FBA0CA4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9449395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So, let’s start by making sense of some of the alphabet soup — LCA, EPD, DPP. What do these terms actually mean, and how do they connect?</a:t>
            </a:r>
            <a:endParaRPr lang="en-GB" b="1" dirty="0"/>
          </a:p>
          <a:p>
            <a:r>
              <a:rPr lang="en-GB" b="1" dirty="0"/>
              <a:t>LCA – Life Cycle Analysis</a:t>
            </a:r>
            <a:br>
              <a:rPr lang="en-GB" dirty="0"/>
            </a:br>
            <a:r>
              <a:rPr lang="en-GB" b="1" dirty="0"/>
              <a:t>The methodology</a:t>
            </a:r>
            <a:br>
              <a:rPr lang="en-GB" dirty="0"/>
            </a:br>
            <a:r>
              <a:rPr lang="en-GB" dirty="0"/>
              <a:t>A way of assessing the environmental impacts of a product across its lifecycle.</a:t>
            </a:r>
          </a:p>
          <a:p>
            <a:r>
              <a:rPr lang="en-GB" b="1" dirty="0"/>
              <a:t>EPD – Environmental Product Declaration</a:t>
            </a:r>
            <a:br>
              <a:rPr lang="en-GB" dirty="0"/>
            </a:br>
            <a:r>
              <a:rPr lang="en-GB" b="1" dirty="0"/>
              <a:t>One industry way of communicating environmental performance</a:t>
            </a:r>
            <a:br>
              <a:rPr lang="en-GB" dirty="0"/>
            </a:br>
            <a:r>
              <a:rPr lang="en-GB" dirty="0"/>
              <a:t>A verified declaration based on LCA information, providing transparent environmental information in a consistent format.</a:t>
            </a:r>
          </a:p>
          <a:p>
            <a:r>
              <a:rPr lang="en-GB" b="1" dirty="0"/>
              <a:t>DPP</a:t>
            </a:r>
            <a:br>
              <a:rPr lang="en-GB" dirty="0"/>
            </a:br>
            <a:r>
              <a:rPr lang="en-GB" b="1" dirty="0"/>
              <a:t>The digital information framework</a:t>
            </a:r>
            <a:br>
              <a:rPr lang="en-GB" dirty="0"/>
            </a:br>
            <a:r>
              <a:rPr lang="en-GB" dirty="0"/>
              <a:t>A way of connecting, accessing and sharing structured product information across the lifecycle.</a:t>
            </a:r>
          </a:p>
          <a:p>
            <a:endParaRPr lang="en-GB" dirty="0"/>
          </a:p>
          <a:p>
            <a:r>
              <a:rPr lang="en-GB" b="1" dirty="0"/>
              <a:t>“DPP does not replace LCA or EPD. It builds on information that already exists and provides a future way of connecting and sharing product information with the people who need it.”</a:t>
            </a:r>
            <a:endParaRPr lang="en-GB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8DF3D5-1356-4FDE-99C2-36EE9FBA0CA4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6601155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7F9AD9-7050-0EAB-9B0A-2B517F1B85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92A9A5F-D787-89B2-0EE1-8C910332981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6AAA01C-C4B7-5767-5994-AD1BD3F0CC2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Products already have information about:</a:t>
            </a:r>
          </a:p>
          <a:p>
            <a:pPr lvl="0"/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environmental performance </a:t>
            </a:r>
          </a:p>
          <a:p>
            <a:pPr lvl="0"/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material composition </a:t>
            </a:r>
          </a:p>
          <a:p>
            <a:pPr lvl="0"/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technical characteristics </a:t>
            </a:r>
          </a:p>
          <a:p>
            <a:pPr lvl="0"/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installation requirements </a:t>
            </a:r>
          </a:p>
          <a:p>
            <a:pPr lvl="0"/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maintenance </a:t>
            </a:r>
          </a:p>
          <a:p>
            <a:pPr lvl="0"/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end-of-life considerations </a:t>
            </a:r>
          </a:p>
          <a:p>
            <a:r>
              <a:rPr lang="en-GB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challenge:</a:t>
            </a:r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“How do we ensure that information is trusted, structured and available to the people who need it throughout the product lifecycle?”</a:t>
            </a:r>
          </a:p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C466A1B-B5CA-F715-7126-3B43E328886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8DF3D5-1356-4FDE-99C2-36EE9FBA0CA4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9199534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D5F0A0-ACA9-2BA4-249D-A4EDF6FB77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BDD90E5-1761-F725-1036-0A6A838D141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E64AD7B-0032-07DC-8F70-3C026771769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My Transport analogy: product information that follows the journey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Like a vehicle has connected records, a product needs connected information across its lifecycle.</a:t>
            </a:r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vehicle has many connected records:</a:t>
            </a:r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en-GB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V5 / logbook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→ core product identity and manufacturer information </a:t>
            </a:r>
          </a:p>
          <a:p>
            <a:pPr lvl="0"/>
            <a:r>
              <a:rPr lang="en-GB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MOT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→ verification and compliance checks </a:t>
            </a:r>
          </a:p>
          <a:p>
            <a:pPr lvl="0"/>
            <a:r>
              <a:rPr lang="en-GB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Insurance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→ services relying on trusted information </a:t>
            </a:r>
          </a:p>
          <a:p>
            <a:pPr lvl="0"/>
            <a:r>
              <a:rPr lang="en-GB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ANPR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→ automated identification and data exchange </a:t>
            </a:r>
          </a:p>
          <a:p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“A Digital Product Passport is not the vehicle itself. It is the framework that allows trusted information about that vehicle to be accessed and used throughout its journey.”</a:t>
            </a:r>
          </a:p>
          <a:p>
            <a:r>
              <a:rPr lang="en-GB" dirty="0"/>
              <a:t>For products, this means information that can support decisions from manufacture, through specification and installation, to maintenance, reuse and end of life.”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8620E30-72E6-F7AA-0DEE-8FD541AEBC3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8DF3D5-1356-4FDE-99C2-36EE9FBA0CA4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2224181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BC6B35-9BAD-FD25-85B9-6E4D22062A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A9B46D2-577C-5CC7-1AEB-67896E435E9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7EAE28D-46FF-512C-4919-8800F0D6404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“But this naturally raises an important question for manufacturers: if more information is being shared digitally, who controls that information?”</a:t>
            </a:r>
          </a:p>
          <a:p>
            <a:r>
              <a:rPr lang="en-GB" dirty="0"/>
              <a:t>DPP is not about broadcasting everything it is about controlled access different users need different information commercially sensitive information should remain protected</a:t>
            </a:r>
            <a:endParaRPr lang="en-GB" b="1" dirty="0"/>
          </a:p>
          <a:p>
            <a:r>
              <a:rPr lang="en-GB" dirty="0"/>
              <a:t>Imagine a flooring manufacturer who has spent years refining a product — improving performance, durability and manufacturing efficiency.</a:t>
            </a:r>
          </a:p>
          <a:p>
            <a:r>
              <a:rPr lang="en-GB" dirty="0"/>
              <a:t>When they hear about Digital Product Passports, their first reaction is often:</a:t>
            </a:r>
          </a:p>
          <a:p>
            <a:r>
              <a:rPr lang="en-GB" b="1" dirty="0"/>
              <a:t>“Are we being asked to give away our commercial advantage?”</a:t>
            </a:r>
            <a:endParaRPr lang="en-GB" dirty="0"/>
          </a:p>
          <a:p>
            <a:r>
              <a:rPr lang="en-GB" dirty="0"/>
              <a:t>The answer is no.</a:t>
            </a:r>
          </a:p>
          <a:p>
            <a:r>
              <a:rPr lang="en-GB" dirty="0"/>
              <a:t>A DPP is not a public megaphone. It is a controlled way of sharing the right information with the right </a:t>
            </a:r>
            <a:r>
              <a:rPr lang="en-GB" b="1" dirty="0"/>
              <a:t>economic operators</a:t>
            </a:r>
            <a:r>
              <a:rPr lang="en-GB" dirty="0"/>
              <a:t> and other authorised actors in the supply chain.</a:t>
            </a:r>
          </a:p>
          <a:p>
            <a:r>
              <a:rPr lang="en-GB" dirty="0"/>
              <a:t>Different economic operators need different information at different points in the lifecycle:</a:t>
            </a:r>
          </a:p>
          <a:p>
            <a:r>
              <a:rPr lang="en-GB" dirty="0"/>
              <a:t>A </a:t>
            </a:r>
            <a:r>
              <a:rPr lang="en-GB" b="1" dirty="0"/>
              <a:t>specifier or designer</a:t>
            </a:r>
            <a:r>
              <a:rPr lang="en-GB" dirty="0"/>
              <a:t> may need verified performance, </a:t>
            </a:r>
            <a:r>
              <a:rPr lang="en-GB" dirty="0" err="1"/>
              <a:t>compatability</a:t>
            </a:r>
            <a:r>
              <a:rPr lang="en-GB" dirty="0"/>
              <a:t> and environmental data </a:t>
            </a:r>
          </a:p>
          <a:p>
            <a:r>
              <a:rPr lang="en-GB" dirty="0"/>
              <a:t>An </a:t>
            </a:r>
            <a:r>
              <a:rPr lang="en-GB" b="1" dirty="0"/>
              <a:t>installer</a:t>
            </a:r>
            <a:r>
              <a:rPr lang="en-GB" dirty="0"/>
              <a:t> may need product handling and fitting information </a:t>
            </a:r>
          </a:p>
          <a:p>
            <a:r>
              <a:rPr lang="en-GB" dirty="0"/>
              <a:t>A </a:t>
            </a:r>
            <a:r>
              <a:rPr lang="en-GB" b="1" dirty="0"/>
              <a:t>building owner or facilities manager</a:t>
            </a:r>
            <a:r>
              <a:rPr lang="en-GB" dirty="0"/>
              <a:t> may need maintenance and replacement guidance </a:t>
            </a:r>
          </a:p>
          <a:p>
            <a:r>
              <a:rPr lang="en-GB" dirty="0"/>
              <a:t>A </a:t>
            </a:r>
            <a:r>
              <a:rPr lang="en-GB" b="1" dirty="0"/>
              <a:t>recycler or end-of-life operator</a:t>
            </a:r>
            <a:r>
              <a:rPr lang="en-GB" dirty="0"/>
              <a:t> may need material composition and dismantling information </a:t>
            </a:r>
          </a:p>
          <a:p>
            <a:r>
              <a:rPr lang="en-GB" dirty="0"/>
              <a:t>A </a:t>
            </a:r>
            <a:r>
              <a:rPr lang="en-GB" b="1" dirty="0"/>
              <a:t>regulator or market surveillance authority</a:t>
            </a:r>
            <a:r>
              <a:rPr lang="en-GB" dirty="0"/>
              <a:t> may need evidence of compliance </a:t>
            </a:r>
          </a:p>
          <a:p>
            <a:r>
              <a:rPr lang="en-GB" dirty="0"/>
              <a:t>None of these actors need access to the manufacturer’s commercially sensitive know-how.</a:t>
            </a:r>
          </a:p>
          <a:p>
            <a:r>
              <a:rPr lang="en-GB" dirty="0"/>
              <a:t>That is why a well-designed DPP is about </a:t>
            </a:r>
            <a:r>
              <a:rPr lang="en-GB" b="1" dirty="0"/>
              <a:t>structured access and role-based information</a:t>
            </a:r>
            <a:r>
              <a:rPr lang="en-GB" dirty="0"/>
              <a:t>, not open disclosure.</a:t>
            </a:r>
          </a:p>
          <a:p>
            <a:r>
              <a:rPr lang="en-GB" dirty="0"/>
              <a:t>It is a key, not a megaphone.</a:t>
            </a:r>
          </a:p>
          <a:p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“A DPP is not a megaphone broadcasting everything about a product. It is a key that enables controlled access to the right information for the right purpose.”</a:t>
            </a:r>
          </a:p>
          <a:p>
            <a:r>
              <a:rPr lang="en-GB" dirty="0"/>
              <a:t>Information that follows the journey</a:t>
            </a:r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58CA98A-56A3-33F2-C951-E8DFA5868C4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8DF3D5-1356-4FDE-99C2-36EE9FBA0CA4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8489499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3BCE88-F9EB-5B86-0C98-A95DDA1AA4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4EC06F3-BF5C-18BE-DA88-53AFF7C7BD2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43BCB52-294A-E6F3-51E5-397393C1327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evolving landscape: policy, standards and implementation</a:t>
            </a:r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Explain why people are confused.</a:t>
            </a:r>
          </a:p>
          <a:p>
            <a:r>
              <a:rPr lang="en-GB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My Message</a:t>
            </a:r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“The reason this feels complicated is because policy, standards and implementation are developing together.”</a:t>
            </a:r>
          </a:p>
          <a:p>
            <a:r>
              <a:rPr lang="en-GB" dirty="0"/>
              <a:t>policy sets direction </a:t>
            </a:r>
          </a:p>
          <a:p>
            <a:r>
              <a:rPr lang="en-GB" dirty="0"/>
              <a:t>standards provide common language </a:t>
            </a:r>
          </a:p>
          <a:p>
            <a:r>
              <a:rPr lang="en-GB" dirty="0"/>
              <a:t>implementation makes it real </a:t>
            </a:r>
          </a:p>
          <a:p>
            <a:r>
              <a:rPr lang="en-GB" dirty="0"/>
              <a:t>interoperability will matter </a:t>
            </a:r>
          </a:p>
          <a:p>
            <a:r>
              <a:rPr lang="en-GB" dirty="0"/>
              <a:t>Sector specific requirements will evolve over time</a:t>
            </a:r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“Regulation sets the direction, standards create the common language and industry implementation determines whether it works in practice.”</a:t>
            </a:r>
          </a:p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068C065-2F8C-0F86-382A-F075E93F2B3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8DF3D5-1356-4FDE-99C2-36EE9FBA0CA4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6803272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en-GB" b="1" dirty="0"/>
              <a:t>The evolving landscape</a:t>
            </a:r>
          </a:p>
          <a:p>
            <a:r>
              <a:rPr lang="en-GB" dirty="0"/>
              <a:t>I said I wouldn't get complex but will park this here for you dissect later</a:t>
            </a:r>
          </a:p>
          <a:p>
            <a:r>
              <a:rPr lang="en-GB" b="1" dirty="0"/>
              <a:t>Policy → Standards → Implementation</a:t>
            </a:r>
            <a:endParaRPr lang="en-GB" dirty="0"/>
          </a:p>
          <a:p>
            <a:r>
              <a:rPr lang="en-GB" b="1" dirty="0"/>
              <a:t>Policy</a:t>
            </a:r>
          </a:p>
          <a:p>
            <a:r>
              <a:rPr lang="en-GB" dirty="0"/>
              <a:t>Defines the direction</a:t>
            </a:r>
            <a:br>
              <a:rPr lang="en-GB" dirty="0"/>
            </a:br>
            <a:r>
              <a:rPr lang="en-GB" dirty="0"/>
              <a:t>(e.g. sustainability requirements and market expectations)</a:t>
            </a:r>
          </a:p>
          <a:p>
            <a:r>
              <a:rPr lang="en-GB" b="1" dirty="0"/>
              <a:t>Standards</a:t>
            </a:r>
          </a:p>
          <a:p>
            <a:r>
              <a:rPr lang="en-GB" dirty="0"/>
              <a:t>Create the common language</a:t>
            </a:r>
            <a:br>
              <a:rPr lang="en-GB" dirty="0"/>
            </a:br>
            <a:r>
              <a:rPr lang="en-GB" dirty="0"/>
              <a:t>(identifiers, data structures, security, interoperability)</a:t>
            </a:r>
          </a:p>
          <a:p>
            <a:r>
              <a:rPr lang="en-GB" b="1" dirty="0"/>
              <a:t>Implementation</a:t>
            </a:r>
          </a:p>
          <a:p>
            <a:r>
              <a:rPr lang="en-GB" dirty="0"/>
              <a:t>Makes it work in practice</a:t>
            </a:r>
            <a:br>
              <a:rPr lang="en-GB" dirty="0"/>
            </a:br>
            <a:r>
              <a:rPr lang="en-GB" dirty="0"/>
              <a:t>(manufacturers, systems, supply chains)</a:t>
            </a:r>
          </a:p>
          <a:p>
            <a:r>
              <a:rPr lang="en-GB" dirty="0"/>
              <a:t>“Behind this picture is a significant amount of EC, CEN &amp; international standards work, but the important point for industry is that these layers need to work together.”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6281480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F0455D-41EB-5D6A-5286-65D4A797D7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6D85E3A-C21C-FFA5-3F54-86E7CBA47D7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EFA9263-315C-62AF-7203-5A5E15B6EBD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b="1" dirty="0"/>
              <a:t>What industry should do now</a:t>
            </a:r>
          </a:p>
          <a:p>
            <a:r>
              <a:rPr lang="en-GB" b="1" dirty="0"/>
              <a:t>Prepare, do not wait</a:t>
            </a:r>
            <a:endParaRPr lang="en-GB" dirty="0"/>
          </a:p>
          <a:p>
            <a:r>
              <a:rPr lang="en-GB" dirty="0"/>
              <a:t>There is practical work businesses can do now, even without perfect clarity.</a:t>
            </a:r>
          </a:p>
          <a:p>
            <a:r>
              <a:rPr lang="en-GB" b="1" dirty="0"/>
              <a:t>Start</a:t>
            </a:r>
            <a:endParaRPr lang="en-GB" dirty="0"/>
          </a:p>
          <a:p>
            <a:r>
              <a:rPr lang="en-GB" dirty="0"/>
              <a:t>map existing data </a:t>
            </a:r>
          </a:p>
          <a:p>
            <a:r>
              <a:rPr lang="en-GB" dirty="0"/>
              <a:t>identify gaps and duplication </a:t>
            </a:r>
          </a:p>
          <a:p>
            <a:r>
              <a:rPr lang="en-GB" dirty="0"/>
              <a:t>improve quality and governance </a:t>
            </a:r>
          </a:p>
          <a:p>
            <a:r>
              <a:rPr lang="en-GB" dirty="0"/>
              <a:t>understand ownership and maintenance </a:t>
            </a:r>
          </a:p>
          <a:p>
            <a:r>
              <a:rPr lang="en-GB" dirty="0"/>
              <a:t>start engaging with IMI, associations, standards and sector discussions </a:t>
            </a:r>
          </a:p>
          <a:p>
            <a:r>
              <a:rPr lang="en-GB" b="1" dirty="0"/>
              <a:t>You do not need every answer today, but you do need to understand your information landscape.</a:t>
            </a:r>
          </a:p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BD8A43A-B940-0880-F08C-22C12D45944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8DF3D5-1356-4FDE-99C2-36EE9FBA0CA4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8031526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F009BE-5D0A-E25C-F071-05653603C3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2E0F560-E7CC-027B-728A-1C5A146AFEB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096AC8B-C6A0-184B-8125-946EE72CA96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b="1" dirty="0"/>
              <a:t>Trusted, structured, reusable</a:t>
            </a:r>
          </a:p>
          <a:p>
            <a:r>
              <a:rPr lang="en-GB" dirty="0"/>
              <a:t>Digital Product Passports are not about creating more paperwork. They are about turning existing product information into something trusted, structured and usable.</a:t>
            </a:r>
          </a:p>
          <a:p>
            <a:r>
              <a:rPr lang="en-GB" dirty="0"/>
              <a:t>Helping the industry to:</a:t>
            </a:r>
          </a:p>
          <a:p>
            <a:r>
              <a:rPr lang="en-GB" dirty="0"/>
              <a:t>make better decisions</a:t>
            </a:r>
          </a:p>
          <a:p>
            <a:r>
              <a:rPr lang="en-GB" dirty="0"/>
              <a:t>support compliance and transparency</a:t>
            </a:r>
          </a:p>
          <a:p>
            <a:r>
              <a:rPr lang="en-GB" dirty="0"/>
              <a:t>enable repair, reuse and circularity</a:t>
            </a:r>
          </a:p>
          <a:p>
            <a:endParaRPr lang="en-GB" dirty="0"/>
          </a:p>
          <a:p>
            <a:r>
              <a:rPr lang="en-GB" dirty="0"/>
              <a:t>Let's build confidence across the value chain</a:t>
            </a:r>
          </a:p>
          <a:p>
            <a:r>
              <a:rPr lang="en-GB" b="1" dirty="0"/>
              <a:t>The future is not more documents. It is trusted information that can travel with the product and support better decisions throughout its lifecycle.</a:t>
            </a:r>
            <a:endParaRPr lang="en-GB" dirty="0"/>
          </a:p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1B24D05-FCA0-F0A8-CAD0-74178EC6312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8DF3D5-1356-4FDE-99C2-36EE9FBA0CA4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773020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025F40-8C36-DA96-0E85-C92500F06D1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1F47748-7493-5EDE-3029-2FF0724B5FE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B721F4A-6B5C-87EC-9C84-8B446E1C92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BBB5F5-DC6C-451F-810C-63D0E538E292}" type="datetimeFigureOut">
              <a:rPr lang="en-GB" smtClean="0"/>
              <a:t>17/06/2026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DE29BA4-E02B-DFA5-01A8-7129FC2F6E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FA42A4E-593B-BD3D-60C4-2C8DBCD558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BC9B2-203B-42D1-AE97-16FD0909EAC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663671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29ECFB-4E2B-C083-CD2D-1F7B58F54E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4649634-F203-FB35-1D94-6DDB1E0EE5B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77DA0EC-03DA-48C8-170E-554330B93D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BBB5F5-DC6C-451F-810C-63D0E538E292}" type="datetimeFigureOut">
              <a:rPr lang="en-GB" smtClean="0"/>
              <a:t>17/06/2026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74DA75-1B51-D62B-BDC6-21425C6FF4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A5AA726-AE47-5448-862A-CE6AE50C45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BC9B2-203B-42D1-AE97-16FD0909EAC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865014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588004A-3073-A20C-8664-EB0E54914EE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5CBDE3A-87CF-D499-7632-DEEA802017D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C328241-00BC-A550-C9E5-7FAAA7949A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BBB5F5-DC6C-451F-810C-63D0E538E292}" type="datetimeFigureOut">
              <a:rPr lang="en-GB" smtClean="0"/>
              <a:t>17/06/2026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3B63410-E513-4FFA-2253-05ECE470EA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EA9310C-0B74-E520-7F74-DD6A586658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BC9B2-203B-42D1-AE97-16FD0909EAC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362263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7E5657-4DFD-2C1E-2973-BE97B0852F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BF812D-DE06-FD4A-7845-0A2E600A358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5DA1365-8BAA-F692-39C7-12F6897EB5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BBB5F5-DC6C-451F-810C-63D0E538E292}" type="datetimeFigureOut">
              <a:rPr lang="en-GB" smtClean="0"/>
              <a:t>17/06/2026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D9EBA10-30B5-5A79-259F-F44BCF8526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C10A35-1477-A1EA-2482-6304AFDE9B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BC9B2-203B-42D1-AE97-16FD0909EAC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195599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1097F4-FCDF-87BC-8F33-18C2477EA6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DF91A29-7C43-910E-E900-6593AD26FB6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879E34F-E6D0-F9DE-480A-5A80F7B253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BBB5F5-DC6C-451F-810C-63D0E538E292}" type="datetimeFigureOut">
              <a:rPr lang="en-GB" smtClean="0"/>
              <a:t>17/06/2026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E56A1A-6666-18B3-3C57-0A62BADB30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3A0CD0-841E-EE98-C3BC-4D80A66E7B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BC9B2-203B-42D1-AE97-16FD0909EAC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225773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1B090E-EE18-3CCB-1362-3C0C29D4DF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2D4CC8-75F7-0B01-44D2-51DC393F6BD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D77A616-484E-8F04-CC0C-C8EF88C132A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A2FFC7C-D893-F484-FE8C-31C8DB67F6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BBB5F5-DC6C-451F-810C-63D0E538E292}" type="datetimeFigureOut">
              <a:rPr lang="en-GB" smtClean="0"/>
              <a:t>17/06/2026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C3A6725-1413-29F5-2578-8D79D4EB29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AA49EBE-9C93-D0FC-A41E-F8CB496F94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BC9B2-203B-42D1-AE97-16FD0909EAC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766393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D55199-9726-A588-99CE-F583798747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BEE48A7-96DC-7330-0BE8-322E8A7FEC9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6DE1830-3FB0-B516-2574-23A59519F95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7713D5E-2FC0-4228-9A68-D617D8EB52F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B5064A7-0F60-41F9-5B56-5857CE8657F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8616E49-CA5A-FF52-8923-6631F19C53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BBB5F5-DC6C-451F-810C-63D0E538E292}" type="datetimeFigureOut">
              <a:rPr lang="en-GB" smtClean="0"/>
              <a:t>17/06/2026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8EC8AAE-26FA-5600-802E-AE2EAC1EFC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698928B-094C-0997-8C00-5C37DD6F54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BC9B2-203B-42D1-AE97-16FD0909EAC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277923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EB84C1-F8C1-66A0-655C-6297A3A66F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27263EC-03A8-34EC-C46A-CDBD19B193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BBB5F5-DC6C-451F-810C-63D0E538E292}" type="datetimeFigureOut">
              <a:rPr lang="en-GB" smtClean="0"/>
              <a:t>17/06/2026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62CC7A5-CAF4-24A6-9852-A0A2657321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8C39A33-EFF4-9059-31F8-9461420568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BC9B2-203B-42D1-AE97-16FD0909EAC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660911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56767B9-3CB6-D5E9-50B6-56028E03B2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BBB5F5-DC6C-451F-810C-63D0E538E292}" type="datetimeFigureOut">
              <a:rPr lang="en-GB" smtClean="0"/>
              <a:t>17/06/2026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C27196A-CCF5-C0CB-4C2B-7DE4521501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4E4BFDB-55AE-FA40-7CE9-EED2F4CBFA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BC9B2-203B-42D1-AE97-16FD0909EAC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70795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6EE581-6BC5-CC2A-D5E5-EFB6AD8B95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CD755F-C5A2-4EEE-76D7-8B35C4820D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70B81D9-424F-B7D6-D246-69A1B9EB7C8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453E6B5-30C7-F5BE-7120-5BE24F48F2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BBB5F5-DC6C-451F-810C-63D0E538E292}" type="datetimeFigureOut">
              <a:rPr lang="en-GB" smtClean="0"/>
              <a:t>17/06/2026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F68B9EA-3D9D-EAEF-F063-E2395C8950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845E5CD-31E8-124C-1324-165DC79AA9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BC9B2-203B-42D1-AE97-16FD0909EAC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610058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B9991F-95B1-81E3-6E9D-7BD3858177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65754E3-2AAD-DA6A-00AA-C1E5C6A43C4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6EC5427-AF62-107E-59B8-3788FDD4207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5D8B5FE-C271-6F94-C22B-41D0F57FF5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BBB5F5-DC6C-451F-810C-63D0E538E292}" type="datetimeFigureOut">
              <a:rPr lang="en-GB" smtClean="0"/>
              <a:t>17/06/2026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B771360-45D4-D2F3-F8A6-D3C51D9A80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AD7B041-658D-197E-D809-2691A985E8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BC9B2-203B-42D1-AE97-16FD0909EAC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975933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D0565C3-16F5-F5DD-8883-CB780EF859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0F84C13-CB1A-B92E-AF3C-87A241F617C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7F94FD9-090B-ADB2-F2D5-593B4359F77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6BBB5F5-DC6C-451F-810C-63D0E538E292}" type="datetimeFigureOut">
              <a:rPr lang="en-GB" smtClean="0"/>
              <a:t>17/06/2026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1800D7B-1041-0B57-0BD3-E5284AF252B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7DEAC70-7550-0894-281B-6D4988C80BF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77BC9B2-203B-42D1-AE97-16FD0909EAC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673028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jpg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png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png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hyperlink" Target="https://standards.cencenelec.eu/ords/f?p=205:110:::::FSP_PROJECT,FSP_LANG_ID:80427,25&amp;cs=1C8687E787ECE25C826B334D59883D1FB" TargetMode="External"/><Relationship Id="rId13" Type="http://schemas.openxmlformats.org/officeDocument/2006/relationships/hyperlink" Target="https://standards.cencenelec.eu/ords/f?p=205:110:::::FSP_PROJECT,FSP_LANG_ID:81495,25&amp;cs=12B905FA94B1A65174F92F016F09A4ED3" TargetMode="External"/><Relationship Id="rId18" Type="http://schemas.openxmlformats.org/officeDocument/2006/relationships/hyperlink" Target="https://single-market-economy.ec.europa.eu/publications/proposal-regulation-safety-toys_en" TargetMode="External"/><Relationship Id="rId3" Type="http://schemas.openxmlformats.org/officeDocument/2006/relationships/image" Target="../media/image1.jpeg"/><Relationship Id="rId7" Type="http://schemas.openxmlformats.org/officeDocument/2006/relationships/hyperlink" Target="https://ec.europa.eu/growth/tools-databases/enorm/mandate/604_en" TargetMode="External"/><Relationship Id="rId12" Type="http://schemas.openxmlformats.org/officeDocument/2006/relationships/hyperlink" Target="https://standards.cencenelec.eu/ords/f?p=205:110:::::FSP_PROJECT,FSP_LANG_ID:81494,25&amp;cs=167856D21A38E98F19679DAF0C66E9675" TargetMode="External"/><Relationship Id="rId17" Type="http://schemas.openxmlformats.org/officeDocument/2006/relationships/hyperlink" Target="https://publications.europa.eu/resource/cellar/d0065c31-2ce3-11ee-95a2-01aa75ed71a1.0006.03/DOC_1" TargetMode="External"/><Relationship Id="rId2" Type="http://schemas.openxmlformats.org/officeDocument/2006/relationships/notesSlide" Target="../notesSlides/notesSlide7.xml"/><Relationship Id="rId16" Type="http://schemas.openxmlformats.org/officeDocument/2006/relationships/hyperlink" Target="https://standards.cencenelec.eu/ords/f?p=205:22:::::FSP_ORG_ID,FSP_LANG_ID:3496805,25&amp;cs=17ED35672F1ED96E64E540C765C032ED6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eur03.safelinks.protection.outlook.com/?url=https%3A%2F%2Feur-lex.europa.eu%2Flegal-content%2FEN%2FTXT%2F%3Furi%3DCELEX%253A52025DC0187%26qid%3D1744814743855&amp;data=05%7C02%7CSophie.Erskine%40bsigroup.com%7C348c699d6a6b424a4a9a08dd9dda9cd4%7C54946ffc68d34955ac70dca726d445b4%7C0%7C0%7C638840284482628591%7CUnknown%7CTWFpbGZsb3d8eyJFbXB0eU1hcGkiOnRydWUsIlYiOiIwLjAuMDAwMCIsIlAiOiJXaW4zMiIsIkFOIjoiTWFpbCIsIldUIjoyfQ%3D%3D%7C0%7C%7C%7C&amp;sdata=LeZosT9yZ%2BWzgFD74RQGeaFIC0TTsGkWS%2BMYEuGi0hA%3D&amp;reserved=0" TargetMode="External"/><Relationship Id="rId11" Type="http://schemas.openxmlformats.org/officeDocument/2006/relationships/hyperlink" Target="https://standards.cencenelec.eu/ords/f?p=205:110:::::FSP_PROJECT,FSP_LANG_ID:80714,25&amp;cs=12B7337A55FC33CD862C5562CC3EB6F1D" TargetMode="External"/><Relationship Id="rId5" Type="http://schemas.openxmlformats.org/officeDocument/2006/relationships/hyperlink" Target="https://green-forum.ec.europa.eu/implementing-ecodesign-sustainable-products-regulation_en" TargetMode="External"/><Relationship Id="rId15" Type="http://schemas.openxmlformats.org/officeDocument/2006/relationships/hyperlink" Target="https://eur-lex.europa.eu/eli/reg/2024/3110/oj/eng" TargetMode="External"/><Relationship Id="rId10" Type="http://schemas.openxmlformats.org/officeDocument/2006/relationships/hyperlink" Target="https://standards.cencenelec.eu/ords/f?p=205:110:::::FSP_PROJECT,FSP_LANG_ID:80713,25&amp;cs=1A2721A914972428514FB8EAFF1CD6D72" TargetMode="External"/><Relationship Id="rId19" Type="http://schemas.openxmlformats.org/officeDocument/2006/relationships/hyperlink" Target="https://www.iso.org/committee/11760382.html" TargetMode="External"/><Relationship Id="rId4" Type="http://schemas.openxmlformats.org/officeDocument/2006/relationships/image" Target="../media/image2.png"/><Relationship Id="rId9" Type="http://schemas.openxmlformats.org/officeDocument/2006/relationships/hyperlink" Target="https://standards.cencenelec.eu/ords/f?p=205:110:::::FSP_PROJECT,FSP_LANG_ID:80081,25&amp;cs=15CC0B86718BC9C1A6819F047C8863655" TargetMode="External"/><Relationship Id="rId14" Type="http://schemas.openxmlformats.org/officeDocument/2006/relationships/hyperlink" Target="https://standards.cencenelec.eu/ords/f?p=205:110:::::FSP_PROJECT,FSP_LANG_ID:80715,25&amp;cs=11D3281165D0B97297A267E1E5E00D2DA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png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jpg"/><Relationship Id="rId5" Type="http://schemas.openxmlformats.org/officeDocument/2006/relationships/image" Target="../media/image12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1DA8E1-E8D8-1D0B-2D52-AF59FFFC49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60C765E-A23D-0822-F107-D89CD25CCC20}"/>
              </a:ext>
            </a:extLst>
          </p:cNvPr>
          <p:cNvSpPr/>
          <p:nvPr/>
        </p:nvSpPr>
        <p:spPr>
          <a:xfrm>
            <a:off x="0" y="1635416"/>
            <a:ext cx="12192000" cy="5222583"/>
          </a:xfrm>
          <a:custGeom>
            <a:avLst/>
            <a:gdLst/>
            <a:ahLst/>
            <a:cxnLst/>
            <a:rect l="l" t="t" r="r" b="b"/>
            <a:pathLst>
              <a:path w="18288000" h="8229600">
                <a:moveTo>
                  <a:pt x="0" y="0"/>
                </a:moveTo>
                <a:lnTo>
                  <a:pt x="18288000" y="0"/>
                </a:lnTo>
                <a:lnTo>
                  <a:pt x="18288000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60000"/>
            </a:blip>
            <a:stretch>
              <a:fillRect t="-12500" b="-12500"/>
            </a:stretch>
          </a:blipFill>
        </p:spPr>
        <p:txBody>
          <a:bodyPr/>
          <a:lstStyle/>
          <a:p>
            <a:endParaRPr lang="en-GB" sz="1200"/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C77451E1-BB7B-1521-AA29-74D45044FDAE}"/>
              </a:ext>
            </a:extLst>
          </p:cNvPr>
          <p:cNvGrpSpPr/>
          <p:nvPr/>
        </p:nvGrpSpPr>
        <p:grpSpPr>
          <a:xfrm>
            <a:off x="0" y="-168771"/>
            <a:ext cx="12192000" cy="2207262"/>
            <a:chOff x="0" y="-66675"/>
            <a:chExt cx="4816593" cy="87200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BC7ED8AD-43E7-9565-00AA-F4678481B563}"/>
                </a:ext>
              </a:extLst>
            </p:cNvPr>
            <p:cNvSpPr/>
            <p:nvPr/>
          </p:nvSpPr>
          <p:spPr>
            <a:xfrm>
              <a:off x="0" y="0"/>
              <a:ext cx="4816592" cy="646091"/>
            </a:xfrm>
            <a:custGeom>
              <a:avLst/>
              <a:gdLst/>
              <a:ahLst/>
              <a:cxnLst/>
              <a:rect l="l" t="t" r="r" b="b"/>
              <a:pathLst>
                <a:path w="4816592" h="805330">
                  <a:moveTo>
                    <a:pt x="0" y="0"/>
                  </a:moveTo>
                  <a:lnTo>
                    <a:pt x="4816592" y="0"/>
                  </a:lnTo>
                  <a:lnTo>
                    <a:pt x="4816592" y="805330"/>
                  </a:lnTo>
                  <a:lnTo>
                    <a:pt x="0" y="805330"/>
                  </a:lnTo>
                  <a:close/>
                </a:path>
              </a:pathLst>
            </a:custGeom>
            <a:solidFill>
              <a:srgbClr val="3B6E8F"/>
            </a:solidFill>
          </p:spPr>
          <p:txBody>
            <a:bodyPr/>
            <a:lstStyle/>
            <a:p>
              <a:endParaRPr lang="en-GB" sz="1200"/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3FFD8F4C-02A5-3D9E-B5F0-5AB58160E15A}"/>
                </a:ext>
              </a:extLst>
            </p:cNvPr>
            <p:cNvSpPr txBox="1"/>
            <p:nvPr/>
          </p:nvSpPr>
          <p:spPr>
            <a:xfrm>
              <a:off x="0" y="-66675"/>
              <a:ext cx="4816593" cy="872005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2000"/>
                </a:lnSpc>
              </a:pPr>
              <a:endParaRPr sz="1200"/>
            </a:p>
          </p:txBody>
        </p:sp>
      </p:grpSp>
      <p:sp>
        <p:nvSpPr>
          <p:cNvPr id="6" name="Freeform 6">
            <a:extLst>
              <a:ext uri="{FF2B5EF4-FFF2-40B4-BE49-F238E27FC236}">
                <a16:creationId xmlns:a16="http://schemas.microsoft.com/office/drawing/2014/main" id="{09870B04-AC53-7371-F49B-92C659826DD3}"/>
              </a:ext>
            </a:extLst>
          </p:cNvPr>
          <p:cNvSpPr/>
          <p:nvPr/>
        </p:nvSpPr>
        <p:spPr>
          <a:xfrm>
            <a:off x="457829" y="385351"/>
            <a:ext cx="2988570" cy="1250067"/>
          </a:xfrm>
          <a:custGeom>
            <a:avLst/>
            <a:gdLst/>
            <a:ahLst/>
            <a:cxnLst/>
            <a:rect l="l" t="t" r="r" b="b"/>
            <a:pathLst>
              <a:path w="4482855" h="1875100">
                <a:moveTo>
                  <a:pt x="0" y="0"/>
                </a:moveTo>
                <a:lnTo>
                  <a:pt x="4482855" y="0"/>
                </a:lnTo>
                <a:lnTo>
                  <a:pt x="4482855" y="1875100"/>
                </a:lnTo>
                <a:lnTo>
                  <a:pt x="0" y="187510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GB" sz="1200"/>
          </a:p>
        </p:txBody>
      </p:sp>
      <p:sp>
        <p:nvSpPr>
          <p:cNvPr id="8" name="AutoShape 8">
            <a:extLst>
              <a:ext uri="{FF2B5EF4-FFF2-40B4-BE49-F238E27FC236}">
                <a16:creationId xmlns:a16="http://schemas.microsoft.com/office/drawing/2014/main" id="{0D208794-210F-385B-DF53-4B61FF8181C7}"/>
              </a:ext>
            </a:extLst>
          </p:cNvPr>
          <p:cNvSpPr/>
          <p:nvPr/>
        </p:nvSpPr>
        <p:spPr>
          <a:xfrm flipV="1">
            <a:off x="3316472" y="733101"/>
            <a:ext cx="0" cy="685556"/>
          </a:xfrm>
          <a:prstGeom prst="line">
            <a:avLst/>
          </a:prstGeom>
          <a:ln w="47625" cap="rnd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GB" sz="1200"/>
          </a:p>
        </p:txBody>
      </p:sp>
      <p:grpSp>
        <p:nvGrpSpPr>
          <p:cNvPr id="11" name="Group 11">
            <a:extLst>
              <a:ext uri="{FF2B5EF4-FFF2-40B4-BE49-F238E27FC236}">
                <a16:creationId xmlns:a16="http://schemas.microsoft.com/office/drawing/2014/main" id="{E17FD415-C9DC-54FB-39B8-3EA0F9D9152E}"/>
              </a:ext>
            </a:extLst>
          </p:cNvPr>
          <p:cNvGrpSpPr/>
          <p:nvPr/>
        </p:nvGrpSpPr>
        <p:grpSpPr>
          <a:xfrm>
            <a:off x="0" y="6746491"/>
            <a:ext cx="12192000" cy="146071"/>
            <a:chOff x="0" y="0"/>
            <a:chExt cx="4816593" cy="57707"/>
          </a:xfrm>
        </p:grpSpPr>
        <p:sp>
          <p:nvSpPr>
            <p:cNvPr id="12" name="Freeform 12">
              <a:extLst>
                <a:ext uri="{FF2B5EF4-FFF2-40B4-BE49-F238E27FC236}">
                  <a16:creationId xmlns:a16="http://schemas.microsoft.com/office/drawing/2014/main" id="{9C32AC9F-B86F-2E08-93A3-C78018CAB26C}"/>
                </a:ext>
              </a:extLst>
            </p:cNvPr>
            <p:cNvSpPr/>
            <p:nvPr/>
          </p:nvSpPr>
          <p:spPr>
            <a:xfrm>
              <a:off x="0" y="0"/>
              <a:ext cx="4816592" cy="57707"/>
            </a:xfrm>
            <a:custGeom>
              <a:avLst/>
              <a:gdLst/>
              <a:ahLst/>
              <a:cxnLst/>
              <a:rect l="l" t="t" r="r" b="b"/>
              <a:pathLst>
                <a:path w="4816592" h="57707">
                  <a:moveTo>
                    <a:pt x="0" y="0"/>
                  </a:moveTo>
                  <a:lnTo>
                    <a:pt x="4816592" y="0"/>
                  </a:lnTo>
                  <a:lnTo>
                    <a:pt x="4816592" y="57707"/>
                  </a:lnTo>
                  <a:lnTo>
                    <a:pt x="0" y="57707"/>
                  </a:lnTo>
                  <a:close/>
                </a:path>
              </a:pathLst>
            </a:custGeom>
            <a:solidFill>
              <a:srgbClr val="B63E97"/>
            </a:solidFill>
          </p:spPr>
          <p:txBody>
            <a:bodyPr/>
            <a:lstStyle/>
            <a:p>
              <a:endParaRPr lang="en-GB" sz="1200"/>
            </a:p>
          </p:txBody>
        </p:sp>
        <p:sp>
          <p:nvSpPr>
            <p:cNvPr id="13" name="TextBox 13">
              <a:extLst>
                <a:ext uri="{FF2B5EF4-FFF2-40B4-BE49-F238E27FC236}">
                  <a16:creationId xmlns:a16="http://schemas.microsoft.com/office/drawing/2014/main" id="{F03AB0C9-F74A-6FD6-B504-A4BCAF89140B}"/>
                </a:ext>
              </a:extLst>
            </p:cNvPr>
            <p:cNvSpPr txBox="1"/>
            <p:nvPr/>
          </p:nvSpPr>
          <p:spPr>
            <a:xfrm>
              <a:off x="0" y="-66675"/>
              <a:ext cx="4816593" cy="124382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2000"/>
                </a:lnSpc>
              </a:pPr>
              <a:endParaRPr sz="1200"/>
            </a:p>
          </p:txBody>
        </p:sp>
      </p:grpSp>
      <p:sp>
        <p:nvSpPr>
          <p:cNvPr id="14" name="Rectangle 13"/>
          <p:cNvSpPr/>
          <p:nvPr/>
        </p:nvSpPr>
        <p:spPr>
          <a:xfrm>
            <a:off x="932688" y="2761488"/>
            <a:ext cx="6126480" cy="3310128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70ADADF7-520F-2575-4620-7E9684A8DFC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4926" y="1780878"/>
            <a:ext cx="9491830" cy="4762280"/>
          </a:xfrm>
          <a:prstGeom prst="rect">
            <a:avLst/>
          </a:prstGeom>
        </p:spPr>
      </p:pic>
      <p:pic>
        <p:nvPicPr>
          <p:cNvPr id="15" name="Picture 14" descr="Alphabet soup visual resolving into an organised energy infrastructure pathway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99708" y="2641594"/>
            <a:ext cx="7078335" cy="34473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85112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98683"/>
    </mc:Choice>
    <mc:Fallback>
      <p:transition spd="slow" advTm="98683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9E8158-93C0-9A99-8AA0-F325F62FE9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D661C81-DF27-9C96-6FD5-7619381CE175}"/>
              </a:ext>
            </a:extLst>
          </p:cNvPr>
          <p:cNvSpPr/>
          <p:nvPr/>
        </p:nvSpPr>
        <p:spPr>
          <a:xfrm>
            <a:off x="0" y="1635416"/>
            <a:ext cx="12192000" cy="5222583"/>
          </a:xfrm>
          <a:custGeom>
            <a:avLst/>
            <a:gdLst/>
            <a:ahLst/>
            <a:cxnLst/>
            <a:rect l="l" t="t" r="r" b="b"/>
            <a:pathLst>
              <a:path w="18288000" h="8229600">
                <a:moveTo>
                  <a:pt x="0" y="0"/>
                </a:moveTo>
                <a:lnTo>
                  <a:pt x="18288000" y="0"/>
                </a:lnTo>
                <a:lnTo>
                  <a:pt x="18288000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60000"/>
            </a:blip>
            <a:stretch>
              <a:fillRect t="-12500" b="-12500"/>
            </a:stretch>
          </a:blipFill>
        </p:spPr>
        <p:txBody>
          <a:bodyPr/>
          <a:lstStyle/>
          <a:p>
            <a:endParaRPr lang="en-GB" sz="1200"/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80CDAC3B-A395-AFA8-9CEE-CAEF0C5F59B4}"/>
              </a:ext>
            </a:extLst>
          </p:cNvPr>
          <p:cNvGrpSpPr/>
          <p:nvPr/>
        </p:nvGrpSpPr>
        <p:grpSpPr>
          <a:xfrm>
            <a:off x="0" y="-168771"/>
            <a:ext cx="12192000" cy="2207262"/>
            <a:chOff x="0" y="-66675"/>
            <a:chExt cx="4816593" cy="87200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BBA5A9F6-CD84-490A-CA13-274FDD9D4077}"/>
                </a:ext>
              </a:extLst>
            </p:cNvPr>
            <p:cNvSpPr/>
            <p:nvPr/>
          </p:nvSpPr>
          <p:spPr>
            <a:xfrm>
              <a:off x="0" y="0"/>
              <a:ext cx="4816592" cy="646091"/>
            </a:xfrm>
            <a:custGeom>
              <a:avLst/>
              <a:gdLst/>
              <a:ahLst/>
              <a:cxnLst/>
              <a:rect l="l" t="t" r="r" b="b"/>
              <a:pathLst>
                <a:path w="4816592" h="805330">
                  <a:moveTo>
                    <a:pt x="0" y="0"/>
                  </a:moveTo>
                  <a:lnTo>
                    <a:pt x="4816592" y="0"/>
                  </a:lnTo>
                  <a:lnTo>
                    <a:pt x="4816592" y="805330"/>
                  </a:lnTo>
                  <a:lnTo>
                    <a:pt x="0" y="805330"/>
                  </a:lnTo>
                  <a:close/>
                </a:path>
              </a:pathLst>
            </a:custGeom>
            <a:solidFill>
              <a:srgbClr val="3B6E8F"/>
            </a:solidFill>
          </p:spPr>
          <p:txBody>
            <a:bodyPr/>
            <a:lstStyle/>
            <a:p>
              <a:endParaRPr lang="en-GB" sz="1200"/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75F57490-ED02-72B4-ADF0-C2B69BE2F847}"/>
                </a:ext>
              </a:extLst>
            </p:cNvPr>
            <p:cNvSpPr txBox="1"/>
            <p:nvPr/>
          </p:nvSpPr>
          <p:spPr>
            <a:xfrm>
              <a:off x="0" y="-66675"/>
              <a:ext cx="4816593" cy="872005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2000"/>
                </a:lnSpc>
              </a:pPr>
              <a:endParaRPr sz="1200"/>
            </a:p>
          </p:txBody>
        </p:sp>
      </p:grpSp>
      <p:sp>
        <p:nvSpPr>
          <p:cNvPr id="6" name="Freeform 6">
            <a:extLst>
              <a:ext uri="{FF2B5EF4-FFF2-40B4-BE49-F238E27FC236}">
                <a16:creationId xmlns:a16="http://schemas.microsoft.com/office/drawing/2014/main" id="{B724E090-932D-3977-AC0B-968B995E8E8B}"/>
              </a:ext>
            </a:extLst>
          </p:cNvPr>
          <p:cNvSpPr/>
          <p:nvPr/>
        </p:nvSpPr>
        <p:spPr>
          <a:xfrm>
            <a:off x="457829" y="385351"/>
            <a:ext cx="2988570" cy="1250067"/>
          </a:xfrm>
          <a:custGeom>
            <a:avLst/>
            <a:gdLst/>
            <a:ahLst/>
            <a:cxnLst/>
            <a:rect l="l" t="t" r="r" b="b"/>
            <a:pathLst>
              <a:path w="4482855" h="1875100">
                <a:moveTo>
                  <a:pt x="0" y="0"/>
                </a:moveTo>
                <a:lnTo>
                  <a:pt x="4482855" y="0"/>
                </a:lnTo>
                <a:lnTo>
                  <a:pt x="4482855" y="1875100"/>
                </a:lnTo>
                <a:lnTo>
                  <a:pt x="0" y="187510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GB" sz="1200"/>
          </a:p>
        </p:txBody>
      </p:sp>
      <p:sp>
        <p:nvSpPr>
          <p:cNvPr id="8" name="AutoShape 8">
            <a:extLst>
              <a:ext uri="{FF2B5EF4-FFF2-40B4-BE49-F238E27FC236}">
                <a16:creationId xmlns:a16="http://schemas.microsoft.com/office/drawing/2014/main" id="{C32E9E7E-D56A-7B15-CAD9-D2D099D3BF92}"/>
              </a:ext>
            </a:extLst>
          </p:cNvPr>
          <p:cNvSpPr/>
          <p:nvPr/>
        </p:nvSpPr>
        <p:spPr>
          <a:xfrm flipV="1">
            <a:off x="3316472" y="733101"/>
            <a:ext cx="0" cy="685556"/>
          </a:xfrm>
          <a:prstGeom prst="line">
            <a:avLst/>
          </a:prstGeom>
          <a:ln w="47625" cap="rnd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GB" sz="1200"/>
          </a:p>
        </p:txBody>
      </p:sp>
      <p:grpSp>
        <p:nvGrpSpPr>
          <p:cNvPr id="11" name="Group 11">
            <a:extLst>
              <a:ext uri="{FF2B5EF4-FFF2-40B4-BE49-F238E27FC236}">
                <a16:creationId xmlns:a16="http://schemas.microsoft.com/office/drawing/2014/main" id="{F5439945-39EE-7433-2427-DEDF57E240DC}"/>
              </a:ext>
            </a:extLst>
          </p:cNvPr>
          <p:cNvGrpSpPr/>
          <p:nvPr/>
        </p:nvGrpSpPr>
        <p:grpSpPr>
          <a:xfrm>
            <a:off x="0" y="6746491"/>
            <a:ext cx="12192000" cy="146071"/>
            <a:chOff x="0" y="0"/>
            <a:chExt cx="4816593" cy="57707"/>
          </a:xfrm>
        </p:grpSpPr>
        <p:sp>
          <p:nvSpPr>
            <p:cNvPr id="12" name="Freeform 12">
              <a:extLst>
                <a:ext uri="{FF2B5EF4-FFF2-40B4-BE49-F238E27FC236}">
                  <a16:creationId xmlns:a16="http://schemas.microsoft.com/office/drawing/2014/main" id="{35BF6BC0-773E-4ECE-0FFC-03EB0FEFDB0A}"/>
                </a:ext>
              </a:extLst>
            </p:cNvPr>
            <p:cNvSpPr/>
            <p:nvPr/>
          </p:nvSpPr>
          <p:spPr>
            <a:xfrm>
              <a:off x="0" y="0"/>
              <a:ext cx="4816592" cy="57707"/>
            </a:xfrm>
            <a:custGeom>
              <a:avLst/>
              <a:gdLst/>
              <a:ahLst/>
              <a:cxnLst/>
              <a:rect l="l" t="t" r="r" b="b"/>
              <a:pathLst>
                <a:path w="4816592" h="57707">
                  <a:moveTo>
                    <a:pt x="0" y="0"/>
                  </a:moveTo>
                  <a:lnTo>
                    <a:pt x="4816592" y="0"/>
                  </a:lnTo>
                  <a:lnTo>
                    <a:pt x="4816592" y="57707"/>
                  </a:lnTo>
                  <a:lnTo>
                    <a:pt x="0" y="57707"/>
                  </a:lnTo>
                  <a:close/>
                </a:path>
              </a:pathLst>
            </a:custGeom>
            <a:solidFill>
              <a:srgbClr val="B63E97"/>
            </a:solidFill>
          </p:spPr>
          <p:txBody>
            <a:bodyPr/>
            <a:lstStyle/>
            <a:p>
              <a:endParaRPr lang="en-GB" sz="1200"/>
            </a:p>
          </p:txBody>
        </p:sp>
        <p:sp>
          <p:nvSpPr>
            <p:cNvPr id="13" name="TextBox 13">
              <a:extLst>
                <a:ext uri="{FF2B5EF4-FFF2-40B4-BE49-F238E27FC236}">
                  <a16:creationId xmlns:a16="http://schemas.microsoft.com/office/drawing/2014/main" id="{B4B65DC4-928E-25AD-F1DB-80B840C49A38}"/>
                </a:ext>
              </a:extLst>
            </p:cNvPr>
            <p:cNvSpPr txBox="1"/>
            <p:nvPr/>
          </p:nvSpPr>
          <p:spPr>
            <a:xfrm>
              <a:off x="0" y="-66675"/>
              <a:ext cx="4816593" cy="124382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2000"/>
                </a:lnSpc>
              </a:pPr>
              <a:endParaRPr sz="1200"/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DC9758E3-9BE8-AC27-19CD-A445F50D6D4F}"/>
              </a:ext>
            </a:extLst>
          </p:cNvPr>
          <p:cNvSpPr txBox="1"/>
          <p:nvPr/>
        </p:nvSpPr>
        <p:spPr>
          <a:xfrm>
            <a:off x="4774335" y="2359375"/>
            <a:ext cx="5203383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>
                <a:solidFill>
                  <a:schemeClr val="accent5">
                    <a:lumMod val="75000"/>
                  </a:schemeClr>
                </a:solidFill>
              </a:rPr>
              <a:t>Thank You</a:t>
            </a:r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311BB3BD-3B6C-424B-9CFE-A6DB8812173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4198" y="4326796"/>
            <a:ext cx="5943600" cy="18478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316847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98683"/>
    </mc:Choice>
    <mc:Fallback>
      <p:transition spd="slow" advTm="98683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857355-6B56-2E6E-548B-D28B8C6385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9636169F-A290-FA16-9945-E2DE9939060B}"/>
              </a:ext>
            </a:extLst>
          </p:cNvPr>
          <p:cNvSpPr/>
          <p:nvPr/>
        </p:nvSpPr>
        <p:spPr>
          <a:xfrm>
            <a:off x="0" y="1371600"/>
            <a:ext cx="12192000" cy="5486400"/>
          </a:xfrm>
          <a:custGeom>
            <a:avLst/>
            <a:gdLst/>
            <a:ahLst/>
            <a:cxnLst/>
            <a:rect l="l" t="t" r="r" b="b"/>
            <a:pathLst>
              <a:path w="18288000" h="8229600">
                <a:moveTo>
                  <a:pt x="0" y="0"/>
                </a:moveTo>
                <a:lnTo>
                  <a:pt x="18288000" y="0"/>
                </a:lnTo>
                <a:lnTo>
                  <a:pt x="18288000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60000"/>
            </a:blip>
            <a:stretch>
              <a:fillRect t="-12500" b="-12500"/>
            </a:stretch>
          </a:blipFill>
        </p:spPr>
        <p:txBody>
          <a:bodyPr/>
          <a:lstStyle/>
          <a:p>
            <a:endParaRPr lang="en-GB" sz="1200"/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D49B02E0-CDC6-1C74-BB02-0A2AC17391D3}"/>
              </a:ext>
            </a:extLst>
          </p:cNvPr>
          <p:cNvGrpSpPr/>
          <p:nvPr/>
        </p:nvGrpSpPr>
        <p:grpSpPr>
          <a:xfrm>
            <a:off x="0" y="-168771"/>
            <a:ext cx="12192000" cy="2207262"/>
            <a:chOff x="0" y="-66675"/>
            <a:chExt cx="4816593" cy="87200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0DBA73A8-F576-B5B0-E3E7-A2240A5DB331}"/>
                </a:ext>
              </a:extLst>
            </p:cNvPr>
            <p:cNvSpPr/>
            <p:nvPr/>
          </p:nvSpPr>
          <p:spPr>
            <a:xfrm>
              <a:off x="0" y="0"/>
              <a:ext cx="4816592" cy="646091"/>
            </a:xfrm>
            <a:custGeom>
              <a:avLst/>
              <a:gdLst/>
              <a:ahLst/>
              <a:cxnLst/>
              <a:rect l="l" t="t" r="r" b="b"/>
              <a:pathLst>
                <a:path w="4816592" h="805330">
                  <a:moveTo>
                    <a:pt x="0" y="0"/>
                  </a:moveTo>
                  <a:lnTo>
                    <a:pt x="4816592" y="0"/>
                  </a:lnTo>
                  <a:lnTo>
                    <a:pt x="4816592" y="805330"/>
                  </a:lnTo>
                  <a:lnTo>
                    <a:pt x="0" y="805330"/>
                  </a:lnTo>
                  <a:close/>
                </a:path>
              </a:pathLst>
            </a:custGeom>
            <a:solidFill>
              <a:srgbClr val="3B6E8F"/>
            </a:solidFill>
          </p:spPr>
          <p:txBody>
            <a:bodyPr/>
            <a:lstStyle/>
            <a:p>
              <a:endParaRPr lang="en-GB" sz="1200"/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EDD900EE-BBF4-E264-9B11-989D5CB6E5D3}"/>
                </a:ext>
              </a:extLst>
            </p:cNvPr>
            <p:cNvSpPr txBox="1"/>
            <p:nvPr/>
          </p:nvSpPr>
          <p:spPr>
            <a:xfrm>
              <a:off x="0" y="-66675"/>
              <a:ext cx="4816593" cy="872005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2000"/>
                </a:lnSpc>
              </a:pPr>
              <a:endParaRPr sz="1200"/>
            </a:p>
          </p:txBody>
        </p:sp>
      </p:grpSp>
      <p:sp>
        <p:nvSpPr>
          <p:cNvPr id="6" name="Freeform 6">
            <a:extLst>
              <a:ext uri="{FF2B5EF4-FFF2-40B4-BE49-F238E27FC236}">
                <a16:creationId xmlns:a16="http://schemas.microsoft.com/office/drawing/2014/main" id="{E8F693D0-150E-81F6-6EE6-3B4BFEECD275}"/>
              </a:ext>
            </a:extLst>
          </p:cNvPr>
          <p:cNvSpPr/>
          <p:nvPr/>
        </p:nvSpPr>
        <p:spPr>
          <a:xfrm>
            <a:off x="457829" y="385351"/>
            <a:ext cx="2988570" cy="1250067"/>
          </a:xfrm>
          <a:custGeom>
            <a:avLst/>
            <a:gdLst/>
            <a:ahLst/>
            <a:cxnLst/>
            <a:rect l="l" t="t" r="r" b="b"/>
            <a:pathLst>
              <a:path w="4482855" h="1875100">
                <a:moveTo>
                  <a:pt x="0" y="0"/>
                </a:moveTo>
                <a:lnTo>
                  <a:pt x="4482855" y="0"/>
                </a:lnTo>
                <a:lnTo>
                  <a:pt x="4482855" y="1875100"/>
                </a:lnTo>
                <a:lnTo>
                  <a:pt x="0" y="187510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GB" sz="1200"/>
          </a:p>
        </p:txBody>
      </p:sp>
      <p:sp>
        <p:nvSpPr>
          <p:cNvPr id="8" name="AutoShape 8">
            <a:extLst>
              <a:ext uri="{FF2B5EF4-FFF2-40B4-BE49-F238E27FC236}">
                <a16:creationId xmlns:a16="http://schemas.microsoft.com/office/drawing/2014/main" id="{9B621A45-6154-48E2-9C54-B351C98FAB8A}"/>
              </a:ext>
            </a:extLst>
          </p:cNvPr>
          <p:cNvSpPr/>
          <p:nvPr/>
        </p:nvSpPr>
        <p:spPr>
          <a:xfrm flipV="1">
            <a:off x="3316472" y="733101"/>
            <a:ext cx="0" cy="685556"/>
          </a:xfrm>
          <a:prstGeom prst="line">
            <a:avLst/>
          </a:prstGeom>
          <a:ln w="47625" cap="rnd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GB" sz="1200"/>
          </a:p>
        </p:txBody>
      </p:sp>
      <p:grpSp>
        <p:nvGrpSpPr>
          <p:cNvPr id="11" name="Group 11">
            <a:extLst>
              <a:ext uri="{FF2B5EF4-FFF2-40B4-BE49-F238E27FC236}">
                <a16:creationId xmlns:a16="http://schemas.microsoft.com/office/drawing/2014/main" id="{7A9E90C5-E849-B824-20FC-581359EDC374}"/>
              </a:ext>
            </a:extLst>
          </p:cNvPr>
          <p:cNvGrpSpPr/>
          <p:nvPr/>
        </p:nvGrpSpPr>
        <p:grpSpPr>
          <a:xfrm>
            <a:off x="0" y="6746491"/>
            <a:ext cx="12192000" cy="146071"/>
            <a:chOff x="0" y="0"/>
            <a:chExt cx="4816593" cy="57707"/>
          </a:xfrm>
        </p:grpSpPr>
        <p:sp>
          <p:nvSpPr>
            <p:cNvPr id="12" name="Freeform 12">
              <a:extLst>
                <a:ext uri="{FF2B5EF4-FFF2-40B4-BE49-F238E27FC236}">
                  <a16:creationId xmlns:a16="http://schemas.microsoft.com/office/drawing/2014/main" id="{C4A1C7A2-1BC5-598B-2C8F-D4CA4035AAE3}"/>
                </a:ext>
              </a:extLst>
            </p:cNvPr>
            <p:cNvSpPr/>
            <p:nvPr/>
          </p:nvSpPr>
          <p:spPr>
            <a:xfrm>
              <a:off x="0" y="0"/>
              <a:ext cx="4816592" cy="57707"/>
            </a:xfrm>
            <a:custGeom>
              <a:avLst/>
              <a:gdLst/>
              <a:ahLst/>
              <a:cxnLst/>
              <a:rect l="l" t="t" r="r" b="b"/>
              <a:pathLst>
                <a:path w="4816592" h="57707">
                  <a:moveTo>
                    <a:pt x="0" y="0"/>
                  </a:moveTo>
                  <a:lnTo>
                    <a:pt x="4816592" y="0"/>
                  </a:lnTo>
                  <a:lnTo>
                    <a:pt x="4816592" y="57707"/>
                  </a:lnTo>
                  <a:lnTo>
                    <a:pt x="0" y="57707"/>
                  </a:lnTo>
                  <a:close/>
                </a:path>
              </a:pathLst>
            </a:custGeom>
            <a:solidFill>
              <a:srgbClr val="B63E97"/>
            </a:solidFill>
          </p:spPr>
          <p:txBody>
            <a:bodyPr/>
            <a:lstStyle/>
            <a:p>
              <a:endParaRPr lang="en-GB" sz="1200"/>
            </a:p>
          </p:txBody>
        </p:sp>
        <p:sp>
          <p:nvSpPr>
            <p:cNvPr id="13" name="TextBox 13">
              <a:extLst>
                <a:ext uri="{FF2B5EF4-FFF2-40B4-BE49-F238E27FC236}">
                  <a16:creationId xmlns:a16="http://schemas.microsoft.com/office/drawing/2014/main" id="{625BCEC8-8ADB-F56B-B95E-15A02C5030FC}"/>
                </a:ext>
              </a:extLst>
            </p:cNvPr>
            <p:cNvSpPr txBox="1"/>
            <p:nvPr/>
          </p:nvSpPr>
          <p:spPr>
            <a:xfrm>
              <a:off x="0" y="-66675"/>
              <a:ext cx="4816593" cy="124382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2000"/>
                </a:lnSpc>
              </a:pPr>
              <a:endParaRPr sz="1200"/>
            </a:p>
          </p:txBody>
        </p:sp>
      </p:grpSp>
      <p:pic>
        <p:nvPicPr>
          <p:cNvPr id="10" name="Picture 9">
            <a:extLst>
              <a:ext uri="{FF2B5EF4-FFF2-40B4-BE49-F238E27FC236}">
                <a16:creationId xmlns:a16="http://schemas.microsoft.com/office/drawing/2014/main" id="{EFA21CEC-68C2-B970-D2A4-AB5A719E769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9496" y="1810731"/>
            <a:ext cx="10271760" cy="4661918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9A2F649E-5470-D6EF-241D-F10FB72967C7}"/>
              </a:ext>
            </a:extLst>
          </p:cNvPr>
          <p:cNvSpPr txBox="1"/>
          <p:nvPr/>
        </p:nvSpPr>
        <p:spPr>
          <a:xfrm>
            <a:off x="3735012" y="6103317"/>
            <a:ext cx="609824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b="1" dirty="0">
                <a:solidFill>
                  <a:schemeClr val="accent5">
                    <a:lumMod val="75000"/>
                  </a:schemeClr>
                </a:solidFill>
              </a:rPr>
              <a:t>Assess → Communicate → Connect</a:t>
            </a:r>
          </a:p>
        </p:txBody>
      </p:sp>
    </p:spTree>
    <p:extLst>
      <p:ext uri="{BB962C8B-B14F-4D97-AF65-F5344CB8AC3E}">
        <p14:creationId xmlns:p14="http://schemas.microsoft.com/office/powerpoint/2010/main" val="24003058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92705"/>
    </mc:Choice>
    <mc:Fallback>
      <p:transition spd="slow" advTm="92705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842F6A-6477-94EF-CA49-2AEEE60E3B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6EF5A07B-122C-6309-528C-4BFD388C3024}"/>
              </a:ext>
            </a:extLst>
          </p:cNvPr>
          <p:cNvSpPr/>
          <p:nvPr/>
        </p:nvSpPr>
        <p:spPr>
          <a:xfrm>
            <a:off x="0" y="1371600"/>
            <a:ext cx="12192000" cy="5486400"/>
          </a:xfrm>
          <a:custGeom>
            <a:avLst/>
            <a:gdLst/>
            <a:ahLst/>
            <a:cxnLst/>
            <a:rect l="l" t="t" r="r" b="b"/>
            <a:pathLst>
              <a:path w="18288000" h="8229600">
                <a:moveTo>
                  <a:pt x="0" y="0"/>
                </a:moveTo>
                <a:lnTo>
                  <a:pt x="18288000" y="0"/>
                </a:lnTo>
                <a:lnTo>
                  <a:pt x="18288000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60000"/>
            </a:blip>
            <a:stretch>
              <a:fillRect t="-12500" b="-12500"/>
            </a:stretch>
          </a:blipFill>
        </p:spPr>
        <p:txBody>
          <a:bodyPr/>
          <a:lstStyle/>
          <a:p>
            <a:endParaRPr lang="en-GB" sz="1200"/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540B12BC-8096-6148-3DE9-5DF60D8C236D}"/>
              </a:ext>
            </a:extLst>
          </p:cNvPr>
          <p:cNvGrpSpPr/>
          <p:nvPr/>
        </p:nvGrpSpPr>
        <p:grpSpPr>
          <a:xfrm>
            <a:off x="0" y="-168771"/>
            <a:ext cx="12192000" cy="2207262"/>
            <a:chOff x="0" y="-66675"/>
            <a:chExt cx="4816593" cy="87200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6CAE6720-62F5-F61C-12ED-BF567E863C6D}"/>
                </a:ext>
              </a:extLst>
            </p:cNvPr>
            <p:cNvSpPr/>
            <p:nvPr/>
          </p:nvSpPr>
          <p:spPr>
            <a:xfrm>
              <a:off x="0" y="0"/>
              <a:ext cx="4816592" cy="646091"/>
            </a:xfrm>
            <a:custGeom>
              <a:avLst/>
              <a:gdLst/>
              <a:ahLst/>
              <a:cxnLst/>
              <a:rect l="l" t="t" r="r" b="b"/>
              <a:pathLst>
                <a:path w="4816592" h="805330">
                  <a:moveTo>
                    <a:pt x="0" y="0"/>
                  </a:moveTo>
                  <a:lnTo>
                    <a:pt x="4816592" y="0"/>
                  </a:lnTo>
                  <a:lnTo>
                    <a:pt x="4816592" y="805330"/>
                  </a:lnTo>
                  <a:lnTo>
                    <a:pt x="0" y="805330"/>
                  </a:lnTo>
                  <a:close/>
                </a:path>
              </a:pathLst>
            </a:custGeom>
            <a:solidFill>
              <a:srgbClr val="3B6E8F"/>
            </a:solidFill>
          </p:spPr>
          <p:txBody>
            <a:bodyPr/>
            <a:lstStyle/>
            <a:p>
              <a:endParaRPr lang="en-GB" sz="1200"/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303616F2-3FE2-B822-9AA4-7D20D72D4CA3}"/>
                </a:ext>
              </a:extLst>
            </p:cNvPr>
            <p:cNvSpPr txBox="1"/>
            <p:nvPr/>
          </p:nvSpPr>
          <p:spPr>
            <a:xfrm>
              <a:off x="0" y="-66675"/>
              <a:ext cx="4816593" cy="872005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2000"/>
                </a:lnSpc>
              </a:pPr>
              <a:endParaRPr sz="1200"/>
            </a:p>
          </p:txBody>
        </p:sp>
      </p:grpSp>
      <p:sp>
        <p:nvSpPr>
          <p:cNvPr id="6" name="Freeform 6">
            <a:extLst>
              <a:ext uri="{FF2B5EF4-FFF2-40B4-BE49-F238E27FC236}">
                <a16:creationId xmlns:a16="http://schemas.microsoft.com/office/drawing/2014/main" id="{6530C293-D07F-81B5-94AB-5A8EA3927B1F}"/>
              </a:ext>
            </a:extLst>
          </p:cNvPr>
          <p:cNvSpPr/>
          <p:nvPr/>
        </p:nvSpPr>
        <p:spPr>
          <a:xfrm>
            <a:off x="457829" y="385351"/>
            <a:ext cx="2988570" cy="1250067"/>
          </a:xfrm>
          <a:custGeom>
            <a:avLst/>
            <a:gdLst/>
            <a:ahLst/>
            <a:cxnLst/>
            <a:rect l="l" t="t" r="r" b="b"/>
            <a:pathLst>
              <a:path w="4482855" h="1875100">
                <a:moveTo>
                  <a:pt x="0" y="0"/>
                </a:moveTo>
                <a:lnTo>
                  <a:pt x="4482855" y="0"/>
                </a:lnTo>
                <a:lnTo>
                  <a:pt x="4482855" y="1875100"/>
                </a:lnTo>
                <a:lnTo>
                  <a:pt x="0" y="187510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GB" sz="1200"/>
          </a:p>
        </p:txBody>
      </p:sp>
      <p:sp>
        <p:nvSpPr>
          <p:cNvPr id="8" name="AutoShape 8">
            <a:extLst>
              <a:ext uri="{FF2B5EF4-FFF2-40B4-BE49-F238E27FC236}">
                <a16:creationId xmlns:a16="http://schemas.microsoft.com/office/drawing/2014/main" id="{D8AF37E0-4D32-3FA0-619E-A80A4603E202}"/>
              </a:ext>
            </a:extLst>
          </p:cNvPr>
          <p:cNvSpPr/>
          <p:nvPr/>
        </p:nvSpPr>
        <p:spPr>
          <a:xfrm flipV="1">
            <a:off x="3316472" y="733101"/>
            <a:ext cx="0" cy="685556"/>
          </a:xfrm>
          <a:prstGeom prst="line">
            <a:avLst/>
          </a:prstGeom>
          <a:ln w="47625" cap="rnd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GB" sz="1200"/>
          </a:p>
        </p:txBody>
      </p:sp>
      <p:grpSp>
        <p:nvGrpSpPr>
          <p:cNvPr id="11" name="Group 11">
            <a:extLst>
              <a:ext uri="{FF2B5EF4-FFF2-40B4-BE49-F238E27FC236}">
                <a16:creationId xmlns:a16="http://schemas.microsoft.com/office/drawing/2014/main" id="{1810AE30-AE44-6C43-EA94-B21E3F296571}"/>
              </a:ext>
            </a:extLst>
          </p:cNvPr>
          <p:cNvGrpSpPr/>
          <p:nvPr/>
        </p:nvGrpSpPr>
        <p:grpSpPr>
          <a:xfrm>
            <a:off x="0" y="6746491"/>
            <a:ext cx="12192000" cy="146071"/>
            <a:chOff x="0" y="0"/>
            <a:chExt cx="4816593" cy="57707"/>
          </a:xfrm>
        </p:grpSpPr>
        <p:sp>
          <p:nvSpPr>
            <p:cNvPr id="12" name="Freeform 12">
              <a:extLst>
                <a:ext uri="{FF2B5EF4-FFF2-40B4-BE49-F238E27FC236}">
                  <a16:creationId xmlns:a16="http://schemas.microsoft.com/office/drawing/2014/main" id="{A5F530DD-6314-72E9-3ECD-55DD1819309B}"/>
                </a:ext>
              </a:extLst>
            </p:cNvPr>
            <p:cNvSpPr/>
            <p:nvPr/>
          </p:nvSpPr>
          <p:spPr>
            <a:xfrm>
              <a:off x="0" y="0"/>
              <a:ext cx="4816592" cy="57707"/>
            </a:xfrm>
            <a:custGeom>
              <a:avLst/>
              <a:gdLst/>
              <a:ahLst/>
              <a:cxnLst/>
              <a:rect l="l" t="t" r="r" b="b"/>
              <a:pathLst>
                <a:path w="4816592" h="57707">
                  <a:moveTo>
                    <a:pt x="0" y="0"/>
                  </a:moveTo>
                  <a:lnTo>
                    <a:pt x="4816592" y="0"/>
                  </a:lnTo>
                  <a:lnTo>
                    <a:pt x="4816592" y="57707"/>
                  </a:lnTo>
                  <a:lnTo>
                    <a:pt x="0" y="57707"/>
                  </a:lnTo>
                  <a:close/>
                </a:path>
              </a:pathLst>
            </a:custGeom>
            <a:solidFill>
              <a:srgbClr val="B63E97"/>
            </a:solidFill>
          </p:spPr>
          <p:txBody>
            <a:bodyPr/>
            <a:lstStyle/>
            <a:p>
              <a:endParaRPr lang="en-GB" sz="1200"/>
            </a:p>
          </p:txBody>
        </p:sp>
        <p:sp>
          <p:nvSpPr>
            <p:cNvPr id="13" name="TextBox 13">
              <a:extLst>
                <a:ext uri="{FF2B5EF4-FFF2-40B4-BE49-F238E27FC236}">
                  <a16:creationId xmlns:a16="http://schemas.microsoft.com/office/drawing/2014/main" id="{EEC58413-F457-3373-9E0C-63EC7822FF2F}"/>
                </a:ext>
              </a:extLst>
            </p:cNvPr>
            <p:cNvSpPr txBox="1"/>
            <p:nvPr/>
          </p:nvSpPr>
          <p:spPr>
            <a:xfrm>
              <a:off x="0" y="-66675"/>
              <a:ext cx="4816593" cy="124382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2000"/>
                </a:lnSpc>
              </a:pPr>
              <a:endParaRPr sz="1200"/>
            </a:p>
          </p:txBody>
        </p:sp>
      </p:grpSp>
      <p:pic>
        <p:nvPicPr>
          <p:cNvPr id="10" name="Picture 9">
            <a:extLst>
              <a:ext uri="{FF2B5EF4-FFF2-40B4-BE49-F238E27FC236}">
                <a16:creationId xmlns:a16="http://schemas.microsoft.com/office/drawing/2014/main" id="{5CC80608-39C8-846D-09FF-229831D1B07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6089" y="1867803"/>
            <a:ext cx="11322755" cy="44939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595855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9293"/>
    </mc:Choice>
    <mc:Fallback>
      <p:transition spd="slow" advTm="29293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B9BA58-DEAD-539F-0423-820F4102C0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821F638B-6592-D24D-C81D-D6E8341FF419}"/>
              </a:ext>
            </a:extLst>
          </p:cNvPr>
          <p:cNvSpPr/>
          <p:nvPr/>
        </p:nvSpPr>
        <p:spPr>
          <a:xfrm>
            <a:off x="0" y="1371600"/>
            <a:ext cx="12192000" cy="5486400"/>
          </a:xfrm>
          <a:custGeom>
            <a:avLst/>
            <a:gdLst/>
            <a:ahLst/>
            <a:cxnLst/>
            <a:rect l="l" t="t" r="r" b="b"/>
            <a:pathLst>
              <a:path w="18288000" h="8229600">
                <a:moveTo>
                  <a:pt x="0" y="0"/>
                </a:moveTo>
                <a:lnTo>
                  <a:pt x="18288000" y="0"/>
                </a:lnTo>
                <a:lnTo>
                  <a:pt x="18288000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60000"/>
            </a:blip>
            <a:stretch>
              <a:fillRect t="-12500" b="-12500"/>
            </a:stretch>
          </a:blipFill>
        </p:spPr>
        <p:txBody>
          <a:bodyPr/>
          <a:lstStyle/>
          <a:p>
            <a:r>
              <a:rPr lang="en-GB" sz="1200"/>
              <a:t>Information that follows the journey</a:t>
            </a: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DE4C22CA-29C0-01F7-E6CE-0E44E725B243}"/>
              </a:ext>
            </a:extLst>
          </p:cNvPr>
          <p:cNvGrpSpPr/>
          <p:nvPr/>
        </p:nvGrpSpPr>
        <p:grpSpPr>
          <a:xfrm>
            <a:off x="0" y="-168771"/>
            <a:ext cx="12192000" cy="2207262"/>
            <a:chOff x="0" y="-66675"/>
            <a:chExt cx="4816593" cy="87200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2E098D70-EA2E-67D6-A7FB-4B30D1A62628}"/>
                </a:ext>
              </a:extLst>
            </p:cNvPr>
            <p:cNvSpPr/>
            <p:nvPr/>
          </p:nvSpPr>
          <p:spPr>
            <a:xfrm>
              <a:off x="0" y="0"/>
              <a:ext cx="4816592" cy="646091"/>
            </a:xfrm>
            <a:custGeom>
              <a:avLst/>
              <a:gdLst/>
              <a:ahLst/>
              <a:cxnLst/>
              <a:rect l="l" t="t" r="r" b="b"/>
              <a:pathLst>
                <a:path w="4816592" h="805330">
                  <a:moveTo>
                    <a:pt x="0" y="0"/>
                  </a:moveTo>
                  <a:lnTo>
                    <a:pt x="4816592" y="0"/>
                  </a:lnTo>
                  <a:lnTo>
                    <a:pt x="4816592" y="805330"/>
                  </a:lnTo>
                  <a:lnTo>
                    <a:pt x="0" y="805330"/>
                  </a:lnTo>
                  <a:close/>
                </a:path>
              </a:pathLst>
            </a:custGeom>
            <a:solidFill>
              <a:srgbClr val="3B6E8F"/>
            </a:solidFill>
          </p:spPr>
          <p:txBody>
            <a:bodyPr/>
            <a:lstStyle/>
            <a:p>
              <a:endParaRPr lang="en-GB" sz="1200"/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2C0BD7E3-4BAA-07BD-2401-F5F482E13D7D}"/>
                </a:ext>
              </a:extLst>
            </p:cNvPr>
            <p:cNvSpPr txBox="1"/>
            <p:nvPr/>
          </p:nvSpPr>
          <p:spPr>
            <a:xfrm>
              <a:off x="0" y="-66675"/>
              <a:ext cx="4816593" cy="872005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2000"/>
                </a:lnSpc>
              </a:pPr>
              <a:endParaRPr sz="1200"/>
            </a:p>
          </p:txBody>
        </p:sp>
      </p:grpSp>
      <p:sp>
        <p:nvSpPr>
          <p:cNvPr id="6" name="Freeform 6">
            <a:extLst>
              <a:ext uri="{FF2B5EF4-FFF2-40B4-BE49-F238E27FC236}">
                <a16:creationId xmlns:a16="http://schemas.microsoft.com/office/drawing/2014/main" id="{6EB28765-0326-5C20-CD16-B8FF8E311B7B}"/>
              </a:ext>
            </a:extLst>
          </p:cNvPr>
          <p:cNvSpPr/>
          <p:nvPr/>
        </p:nvSpPr>
        <p:spPr>
          <a:xfrm>
            <a:off x="457829" y="385351"/>
            <a:ext cx="2988570" cy="1250067"/>
          </a:xfrm>
          <a:custGeom>
            <a:avLst/>
            <a:gdLst/>
            <a:ahLst/>
            <a:cxnLst/>
            <a:rect l="l" t="t" r="r" b="b"/>
            <a:pathLst>
              <a:path w="4482855" h="1875100">
                <a:moveTo>
                  <a:pt x="0" y="0"/>
                </a:moveTo>
                <a:lnTo>
                  <a:pt x="4482855" y="0"/>
                </a:lnTo>
                <a:lnTo>
                  <a:pt x="4482855" y="1875100"/>
                </a:lnTo>
                <a:lnTo>
                  <a:pt x="0" y="187510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GB" sz="1200"/>
          </a:p>
        </p:txBody>
      </p:sp>
      <p:sp>
        <p:nvSpPr>
          <p:cNvPr id="8" name="AutoShape 8">
            <a:extLst>
              <a:ext uri="{FF2B5EF4-FFF2-40B4-BE49-F238E27FC236}">
                <a16:creationId xmlns:a16="http://schemas.microsoft.com/office/drawing/2014/main" id="{C61D388B-EA87-C307-9B42-C38BDB78AAC0}"/>
              </a:ext>
            </a:extLst>
          </p:cNvPr>
          <p:cNvSpPr/>
          <p:nvPr/>
        </p:nvSpPr>
        <p:spPr>
          <a:xfrm flipV="1">
            <a:off x="3316472" y="733101"/>
            <a:ext cx="0" cy="685556"/>
          </a:xfrm>
          <a:prstGeom prst="line">
            <a:avLst/>
          </a:prstGeom>
          <a:ln w="47625" cap="rnd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GB" sz="1200"/>
          </a:p>
        </p:txBody>
      </p:sp>
      <p:grpSp>
        <p:nvGrpSpPr>
          <p:cNvPr id="11" name="Group 11">
            <a:extLst>
              <a:ext uri="{FF2B5EF4-FFF2-40B4-BE49-F238E27FC236}">
                <a16:creationId xmlns:a16="http://schemas.microsoft.com/office/drawing/2014/main" id="{7157DE39-8690-3B46-A265-F35E0971E066}"/>
              </a:ext>
            </a:extLst>
          </p:cNvPr>
          <p:cNvGrpSpPr/>
          <p:nvPr/>
        </p:nvGrpSpPr>
        <p:grpSpPr>
          <a:xfrm>
            <a:off x="0" y="6746491"/>
            <a:ext cx="12192000" cy="146071"/>
            <a:chOff x="0" y="0"/>
            <a:chExt cx="4816593" cy="57707"/>
          </a:xfrm>
        </p:grpSpPr>
        <p:sp>
          <p:nvSpPr>
            <p:cNvPr id="12" name="Freeform 12">
              <a:extLst>
                <a:ext uri="{FF2B5EF4-FFF2-40B4-BE49-F238E27FC236}">
                  <a16:creationId xmlns:a16="http://schemas.microsoft.com/office/drawing/2014/main" id="{8DFBC83F-E52D-3027-2790-3B012A6C6900}"/>
                </a:ext>
              </a:extLst>
            </p:cNvPr>
            <p:cNvSpPr/>
            <p:nvPr/>
          </p:nvSpPr>
          <p:spPr>
            <a:xfrm>
              <a:off x="0" y="0"/>
              <a:ext cx="4816592" cy="57707"/>
            </a:xfrm>
            <a:custGeom>
              <a:avLst/>
              <a:gdLst/>
              <a:ahLst/>
              <a:cxnLst/>
              <a:rect l="l" t="t" r="r" b="b"/>
              <a:pathLst>
                <a:path w="4816592" h="57707">
                  <a:moveTo>
                    <a:pt x="0" y="0"/>
                  </a:moveTo>
                  <a:lnTo>
                    <a:pt x="4816592" y="0"/>
                  </a:lnTo>
                  <a:lnTo>
                    <a:pt x="4816592" y="57707"/>
                  </a:lnTo>
                  <a:lnTo>
                    <a:pt x="0" y="57707"/>
                  </a:lnTo>
                  <a:close/>
                </a:path>
              </a:pathLst>
            </a:custGeom>
            <a:solidFill>
              <a:srgbClr val="B63E97"/>
            </a:solidFill>
          </p:spPr>
          <p:txBody>
            <a:bodyPr/>
            <a:lstStyle/>
            <a:p>
              <a:endParaRPr lang="en-GB" sz="1200"/>
            </a:p>
          </p:txBody>
        </p:sp>
        <p:sp>
          <p:nvSpPr>
            <p:cNvPr id="13" name="TextBox 13">
              <a:extLst>
                <a:ext uri="{FF2B5EF4-FFF2-40B4-BE49-F238E27FC236}">
                  <a16:creationId xmlns:a16="http://schemas.microsoft.com/office/drawing/2014/main" id="{2E5D75E4-654B-9288-5F71-FE9364AE03FA}"/>
                </a:ext>
              </a:extLst>
            </p:cNvPr>
            <p:cNvSpPr txBox="1"/>
            <p:nvPr/>
          </p:nvSpPr>
          <p:spPr>
            <a:xfrm>
              <a:off x="0" y="-66675"/>
              <a:ext cx="4816593" cy="124382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2000"/>
                </a:lnSpc>
              </a:pPr>
              <a:endParaRPr sz="1200"/>
            </a:p>
          </p:txBody>
        </p:sp>
      </p:grpSp>
      <p:pic>
        <p:nvPicPr>
          <p:cNvPr id="16" name="Picture 15" descr="image-30d0d4cf774317d3bf4dc3e05c81bc90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302043" y="3227326"/>
            <a:ext cx="2771085" cy="2947319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B4A66C51-9E7B-5D0D-8B42-827A372E5B3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675" y="1693020"/>
            <a:ext cx="9293369" cy="5032090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9206257" y="2686284"/>
            <a:ext cx="2962656" cy="53035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/>
            <a:r>
              <a:rPr sz="1700" b="1" dirty="0">
                <a:solidFill>
                  <a:schemeClr val="accent5">
                    <a:lumMod val="75000"/>
                  </a:schemeClr>
                </a:solidFill>
                <a:latin typeface="Museo 300"/>
              </a:rPr>
              <a:t>“Information that follows the journey”</a:t>
            </a:r>
          </a:p>
        </p:txBody>
      </p:sp>
    </p:spTree>
    <p:extLst>
      <p:ext uri="{BB962C8B-B14F-4D97-AF65-F5344CB8AC3E}">
        <p14:creationId xmlns:p14="http://schemas.microsoft.com/office/powerpoint/2010/main" val="355145737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79509"/>
    </mc:Choice>
    <mc:Fallback>
      <p:transition spd="slow" advTm="79509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9BA2B8-0953-FAFD-1C86-CCE7BE7AC7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A76BD7DD-706B-1812-7D8F-EFA60ED485C5}"/>
              </a:ext>
            </a:extLst>
          </p:cNvPr>
          <p:cNvSpPr/>
          <p:nvPr/>
        </p:nvSpPr>
        <p:spPr>
          <a:xfrm>
            <a:off x="0" y="1371600"/>
            <a:ext cx="12192000" cy="5486400"/>
          </a:xfrm>
          <a:custGeom>
            <a:avLst/>
            <a:gdLst/>
            <a:ahLst/>
            <a:cxnLst/>
            <a:rect l="l" t="t" r="r" b="b"/>
            <a:pathLst>
              <a:path w="18288000" h="8229600">
                <a:moveTo>
                  <a:pt x="0" y="0"/>
                </a:moveTo>
                <a:lnTo>
                  <a:pt x="18288000" y="0"/>
                </a:lnTo>
                <a:lnTo>
                  <a:pt x="18288000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60000"/>
            </a:blip>
            <a:stretch>
              <a:fillRect t="-12500" b="-12500"/>
            </a:stretch>
          </a:blipFill>
        </p:spPr>
        <p:txBody>
          <a:bodyPr/>
          <a:lstStyle/>
          <a:p>
            <a:endParaRPr lang="en-GB" sz="1200"/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F25B7424-0069-D87D-C97F-08EE8647692F}"/>
              </a:ext>
            </a:extLst>
          </p:cNvPr>
          <p:cNvGrpSpPr/>
          <p:nvPr/>
        </p:nvGrpSpPr>
        <p:grpSpPr>
          <a:xfrm>
            <a:off x="0" y="-168771"/>
            <a:ext cx="12192000" cy="2207262"/>
            <a:chOff x="0" y="-66675"/>
            <a:chExt cx="4816593" cy="87200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12F62FB6-59C2-7431-3C65-ECC3379F19BC}"/>
                </a:ext>
              </a:extLst>
            </p:cNvPr>
            <p:cNvSpPr/>
            <p:nvPr/>
          </p:nvSpPr>
          <p:spPr>
            <a:xfrm>
              <a:off x="0" y="0"/>
              <a:ext cx="4816592" cy="646091"/>
            </a:xfrm>
            <a:custGeom>
              <a:avLst/>
              <a:gdLst/>
              <a:ahLst/>
              <a:cxnLst/>
              <a:rect l="l" t="t" r="r" b="b"/>
              <a:pathLst>
                <a:path w="4816592" h="805330">
                  <a:moveTo>
                    <a:pt x="0" y="0"/>
                  </a:moveTo>
                  <a:lnTo>
                    <a:pt x="4816592" y="0"/>
                  </a:lnTo>
                  <a:lnTo>
                    <a:pt x="4816592" y="805330"/>
                  </a:lnTo>
                  <a:lnTo>
                    <a:pt x="0" y="805330"/>
                  </a:lnTo>
                  <a:close/>
                </a:path>
              </a:pathLst>
            </a:custGeom>
            <a:solidFill>
              <a:srgbClr val="3B6E8F"/>
            </a:solidFill>
          </p:spPr>
          <p:txBody>
            <a:bodyPr/>
            <a:lstStyle/>
            <a:p>
              <a:endParaRPr lang="en-GB" sz="1200"/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837C2F59-7B1F-C9C2-2AE2-8C0D7F9F4E95}"/>
                </a:ext>
              </a:extLst>
            </p:cNvPr>
            <p:cNvSpPr txBox="1"/>
            <p:nvPr/>
          </p:nvSpPr>
          <p:spPr>
            <a:xfrm>
              <a:off x="0" y="-66675"/>
              <a:ext cx="4816593" cy="872005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2000"/>
                </a:lnSpc>
              </a:pPr>
              <a:endParaRPr sz="1200"/>
            </a:p>
          </p:txBody>
        </p:sp>
      </p:grpSp>
      <p:sp>
        <p:nvSpPr>
          <p:cNvPr id="6" name="Freeform 6">
            <a:extLst>
              <a:ext uri="{FF2B5EF4-FFF2-40B4-BE49-F238E27FC236}">
                <a16:creationId xmlns:a16="http://schemas.microsoft.com/office/drawing/2014/main" id="{6CFBBE85-0876-04EF-657B-3D989ABFFE46}"/>
              </a:ext>
            </a:extLst>
          </p:cNvPr>
          <p:cNvSpPr/>
          <p:nvPr/>
        </p:nvSpPr>
        <p:spPr>
          <a:xfrm>
            <a:off x="457829" y="385351"/>
            <a:ext cx="2988570" cy="1250067"/>
          </a:xfrm>
          <a:custGeom>
            <a:avLst/>
            <a:gdLst/>
            <a:ahLst/>
            <a:cxnLst/>
            <a:rect l="l" t="t" r="r" b="b"/>
            <a:pathLst>
              <a:path w="4482855" h="1875100">
                <a:moveTo>
                  <a:pt x="0" y="0"/>
                </a:moveTo>
                <a:lnTo>
                  <a:pt x="4482855" y="0"/>
                </a:lnTo>
                <a:lnTo>
                  <a:pt x="4482855" y="1875100"/>
                </a:lnTo>
                <a:lnTo>
                  <a:pt x="0" y="187510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GB" sz="1200"/>
          </a:p>
        </p:txBody>
      </p:sp>
      <p:sp>
        <p:nvSpPr>
          <p:cNvPr id="8" name="AutoShape 8">
            <a:extLst>
              <a:ext uri="{FF2B5EF4-FFF2-40B4-BE49-F238E27FC236}">
                <a16:creationId xmlns:a16="http://schemas.microsoft.com/office/drawing/2014/main" id="{147CE4B4-40C0-9A01-640B-3228DCAECC97}"/>
              </a:ext>
            </a:extLst>
          </p:cNvPr>
          <p:cNvSpPr/>
          <p:nvPr/>
        </p:nvSpPr>
        <p:spPr>
          <a:xfrm flipV="1">
            <a:off x="3316472" y="733101"/>
            <a:ext cx="0" cy="685556"/>
          </a:xfrm>
          <a:prstGeom prst="line">
            <a:avLst/>
          </a:prstGeom>
          <a:ln w="47625" cap="rnd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GB" sz="1200"/>
          </a:p>
        </p:txBody>
      </p:sp>
      <p:grpSp>
        <p:nvGrpSpPr>
          <p:cNvPr id="11" name="Group 11">
            <a:extLst>
              <a:ext uri="{FF2B5EF4-FFF2-40B4-BE49-F238E27FC236}">
                <a16:creationId xmlns:a16="http://schemas.microsoft.com/office/drawing/2014/main" id="{7D47F993-56E9-A86B-1A8F-C95BCA9C7477}"/>
              </a:ext>
            </a:extLst>
          </p:cNvPr>
          <p:cNvGrpSpPr/>
          <p:nvPr/>
        </p:nvGrpSpPr>
        <p:grpSpPr>
          <a:xfrm>
            <a:off x="0" y="6746491"/>
            <a:ext cx="12192000" cy="146071"/>
            <a:chOff x="0" y="0"/>
            <a:chExt cx="4816593" cy="57707"/>
          </a:xfrm>
        </p:grpSpPr>
        <p:sp>
          <p:nvSpPr>
            <p:cNvPr id="12" name="Freeform 12">
              <a:extLst>
                <a:ext uri="{FF2B5EF4-FFF2-40B4-BE49-F238E27FC236}">
                  <a16:creationId xmlns:a16="http://schemas.microsoft.com/office/drawing/2014/main" id="{43F07FBC-E3A8-C198-B33F-683567F95FEA}"/>
                </a:ext>
              </a:extLst>
            </p:cNvPr>
            <p:cNvSpPr/>
            <p:nvPr/>
          </p:nvSpPr>
          <p:spPr>
            <a:xfrm>
              <a:off x="0" y="0"/>
              <a:ext cx="4816592" cy="57707"/>
            </a:xfrm>
            <a:custGeom>
              <a:avLst/>
              <a:gdLst/>
              <a:ahLst/>
              <a:cxnLst/>
              <a:rect l="l" t="t" r="r" b="b"/>
              <a:pathLst>
                <a:path w="4816592" h="57707">
                  <a:moveTo>
                    <a:pt x="0" y="0"/>
                  </a:moveTo>
                  <a:lnTo>
                    <a:pt x="4816592" y="0"/>
                  </a:lnTo>
                  <a:lnTo>
                    <a:pt x="4816592" y="57707"/>
                  </a:lnTo>
                  <a:lnTo>
                    <a:pt x="0" y="57707"/>
                  </a:lnTo>
                  <a:close/>
                </a:path>
              </a:pathLst>
            </a:custGeom>
            <a:solidFill>
              <a:srgbClr val="B63E97"/>
            </a:solidFill>
          </p:spPr>
          <p:txBody>
            <a:bodyPr/>
            <a:lstStyle/>
            <a:p>
              <a:endParaRPr lang="en-GB" sz="1200"/>
            </a:p>
          </p:txBody>
        </p:sp>
        <p:sp>
          <p:nvSpPr>
            <p:cNvPr id="13" name="TextBox 13">
              <a:extLst>
                <a:ext uri="{FF2B5EF4-FFF2-40B4-BE49-F238E27FC236}">
                  <a16:creationId xmlns:a16="http://schemas.microsoft.com/office/drawing/2014/main" id="{7F8DE364-7B0F-4F1D-5F89-B335D43F87DF}"/>
                </a:ext>
              </a:extLst>
            </p:cNvPr>
            <p:cNvSpPr txBox="1"/>
            <p:nvPr/>
          </p:nvSpPr>
          <p:spPr>
            <a:xfrm>
              <a:off x="0" y="-66675"/>
              <a:ext cx="4816593" cy="124382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2000"/>
                </a:lnSpc>
              </a:pPr>
              <a:endParaRPr sz="1200"/>
            </a:p>
          </p:txBody>
        </p:sp>
      </p:grpSp>
      <p:pic>
        <p:nvPicPr>
          <p:cNvPr id="10" name="Picture 9">
            <a:extLst>
              <a:ext uri="{FF2B5EF4-FFF2-40B4-BE49-F238E27FC236}">
                <a16:creationId xmlns:a16="http://schemas.microsoft.com/office/drawing/2014/main" id="{D72E35C6-FDA1-1126-1710-E7B88FB762B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2533" y="1707578"/>
            <a:ext cx="10047109" cy="4954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61545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50410"/>
    </mc:Choice>
    <mc:Fallback>
      <p:transition spd="slow" advTm="150410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D40B4B-82DD-9233-6888-38AD5F283A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73DF74C3-F4B5-F42C-7C66-915F99FDE781}"/>
              </a:ext>
            </a:extLst>
          </p:cNvPr>
          <p:cNvSpPr/>
          <p:nvPr/>
        </p:nvSpPr>
        <p:spPr>
          <a:xfrm>
            <a:off x="0" y="1371600"/>
            <a:ext cx="12192000" cy="5486400"/>
          </a:xfrm>
          <a:custGeom>
            <a:avLst/>
            <a:gdLst/>
            <a:ahLst/>
            <a:cxnLst/>
            <a:rect l="l" t="t" r="r" b="b"/>
            <a:pathLst>
              <a:path w="18288000" h="8229600">
                <a:moveTo>
                  <a:pt x="0" y="0"/>
                </a:moveTo>
                <a:lnTo>
                  <a:pt x="18288000" y="0"/>
                </a:lnTo>
                <a:lnTo>
                  <a:pt x="18288000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60000"/>
            </a:blip>
            <a:stretch>
              <a:fillRect t="-12500" b="-12500"/>
            </a:stretch>
          </a:blipFill>
        </p:spPr>
        <p:txBody>
          <a:bodyPr/>
          <a:lstStyle/>
          <a:p>
            <a:endParaRPr lang="en-GB" sz="1200"/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2FEBF459-9394-E300-14E0-C81783FD7CF5}"/>
              </a:ext>
            </a:extLst>
          </p:cNvPr>
          <p:cNvGrpSpPr/>
          <p:nvPr/>
        </p:nvGrpSpPr>
        <p:grpSpPr>
          <a:xfrm>
            <a:off x="0" y="-168771"/>
            <a:ext cx="12192000" cy="2207262"/>
            <a:chOff x="0" y="-66675"/>
            <a:chExt cx="4816593" cy="87200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97DBED2B-F345-D7F6-FC50-BF465F1DDFA9}"/>
                </a:ext>
              </a:extLst>
            </p:cNvPr>
            <p:cNvSpPr/>
            <p:nvPr/>
          </p:nvSpPr>
          <p:spPr>
            <a:xfrm>
              <a:off x="0" y="0"/>
              <a:ext cx="4816592" cy="646091"/>
            </a:xfrm>
            <a:custGeom>
              <a:avLst/>
              <a:gdLst/>
              <a:ahLst/>
              <a:cxnLst/>
              <a:rect l="l" t="t" r="r" b="b"/>
              <a:pathLst>
                <a:path w="4816592" h="805330">
                  <a:moveTo>
                    <a:pt x="0" y="0"/>
                  </a:moveTo>
                  <a:lnTo>
                    <a:pt x="4816592" y="0"/>
                  </a:lnTo>
                  <a:lnTo>
                    <a:pt x="4816592" y="805330"/>
                  </a:lnTo>
                  <a:lnTo>
                    <a:pt x="0" y="805330"/>
                  </a:lnTo>
                  <a:close/>
                </a:path>
              </a:pathLst>
            </a:custGeom>
            <a:solidFill>
              <a:srgbClr val="3B6E8F"/>
            </a:solidFill>
          </p:spPr>
          <p:txBody>
            <a:bodyPr/>
            <a:lstStyle/>
            <a:p>
              <a:endParaRPr lang="en-GB" sz="1200"/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AF714819-8095-F06E-10ED-19A7CA193F8C}"/>
                </a:ext>
              </a:extLst>
            </p:cNvPr>
            <p:cNvSpPr txBox="1"/>
            <p:nvPr/>
          </p:nvSpPr>
          <p:spPr>
            <a:xfrm>
              <a:off x="0" y="-66675"/>
              <a:ext cx="4816593" cy="872005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2000"/>
                </a:lnSpc>
              </a:pPr>
              <a:endParaRPr sz="1200"/>
            </a:p>
          </p:txBody>
        </p:sp>
      </p:grpSp>
      <p:sp>
        <p:nvSpPr>
          <p:cNvPr id="6" name="Freeform 6">
            <a:extLst>
              <a:ext uri="{FF2B5EF4-FFF2-40B4-BE49-F238E27FC236}">
                <a16:creationId xmlns:a16="http://schemas.microsoft.com/office/drawing/2014/main" id="{59B823ED-7A23-28B1-58A8-B9883399CDCC}"/>
              </a:ext>
            </a:extLst>
          </p:cNvPr>
          <p:cNvSpPr/>
          <p:nvPr/>
        </p:nvSpPr>
        <p:spPr>
          <a:xfrm>
            <a:off x="457829" y="385351"/>
            <a:ext cx="2988570" cy="1250067"/>
          </a:xfrm>
          <a:custGeom>
            <a:avLst/>
            <a:gdLst/>
            <a:ahLst/>
            <a:cxnLst/>
            <a:rect l="l" t="t" r="r" b="b"/>
            <a:pathLst>
              <a:path w="4482855" h="1875100">
                <a:moveTo>
                  <a:pt x="0" y="0"/>
                </a:moveTo>
                <a:lnTo>
                  <a:pt x="4482855" y="0"/>
                </a:lnTo>
                <a:lnTo>
                  <a:pt x="4482855" y="1875100"/>
                </a:lnTo>
                <a:lnTo>
                  <a:pt x="0" y="187510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GB" sz="1200"/>
          </a:p>
        </p:txBody>
      </p:sp>
      <p:sp>
        <p:nvSpPr>
          <p:cNvPr id="8" name="AutoShape 8">
            <a:extLst>
              <a:ext uri="{FF2B5EF4-FFF2-40B4-BE49-F238E27FC236}">
                <a16:creationId xmlns:a16="http://schemas.microsoft.com/office/drawing/2014/main" id="{9BAF9E8C-720E-D374-A0EA-324CB387893C}"/>
              </a:ext>
            </a:extLst>
          </p:cNvPr>
          <p:cNvSpPr/>
          <p:nvPr/>
        </p:nvSpPr>
        <p:spPr>
          <a:xfrm flipV="1">
            <a:off x="3316472" y="733101"/>
            <a:ext cx="0" cy="685556"/>
          </a:xfrm>
          <a:prstGeom prst="line">
            <a:avLst/>
          </a:prstGeom>
          <a:ln w="47625" cap="rnd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GB" sz="1200"/>
          </a:p>
        </p:txBody>
      </p:sp>
      <p:grpSp>
        <p:nvGrpSpPr>
          <p:cNvPr id="11" name="Group 11">
            <a:extLst>
              <a:ext uri="{FF2B5EF4-FFF2-40B4-BE49-F238E27FC236}">
                <a16:creationId xmlns:a16="http://schemas.microsoft.com/office/drawing/2014/main" id="{080F4A20-E76E-2DDC-8D4A-A41F3CD8BCFC}"/>
              </a:ext>
            </a:extLst>
          </p:cNvPr>
          <p:cNvGrpSpPr/>
          <p:nvPr/>
        </p:nvGrpSpPr>
        <p:grpSpPr>
          <a:xfrm>
            <a:off x="0" y="6746491"/>
            <a:ext cx="12192000" cy="146071"/>
            <a:chOff x="0" y="0"/>
            <a:chExt cx="4816593" cy="57707"/>
          </a:xfrm>
        </p:grpSpPr>
        <p:sp>
          <p:nvSpPr>
            <p:cNvPr id="12" name="Freeform 12">
              <a:extLst>
                <a:ext uri="{FF2B5EF4-FFF2-40B4-BE49-F238E27FC236}">
                  <a16:creationId xmlns:a16="http://schemas.microsoft.com/office/drawing/2014/main" id="{08B9214E-0EF0-3F50-52BA-F69AB474955E}"/>
                </a:ext>
              </a:extLst>
            </p:cNvPr>
            <p:cNvSpPr/>
            <p:nvPr/>
          </p:nvSpPr>
          <p:spPr>
            <a:xfrm>
              <a:off x="0" y="0"/>
              <a:ext cx="4816592" cy="57707"/>
            </a:xfrm>
            <a:custGeom>
              <a:avLst/>
              <a:gdLst/>
              <a:ahLst/>
              <a:cxnLst/>
              <a:rect l="l" t="t" r="r" b="b"/>
              <a:pathLst>
                <a:path w="4816592" h="57707">
                  <a:moveTo>
                    <a:pt x="0" y="0"/>
                  </a:moveTo>
                  <a:lnTo>
                    <a:pt x="4816592" y="0"/>
                  </a:lnTo>
                  <a:lnTo>
                    <a:pt x="4816592" y="57707"/>
                  </a:lnTo>
                  <a:lnTo>
                    <a:pt x="0" y="57707"/>
                  </a:lnTo>
                  <a:close/>
                </a:path>
              </a:pathLst>
            </a:custGeom>
            <a:solidFill>
              <a:srgbClr val="B63E97"/>
            </a:solidFill>
          </p:spPr>
          <p:txBody>
            <a:bodyPr/>
            <a:lstStyle/>
            <a:p>
              <a:endParaRPr lang="en-GB" sz="1200"/>
            </a:p>
          </p:txBody>
        </p:sp>
        <p:sp>
          <p:nvSpPr>
            <p:cNvPr id="13" name="TextBox 13">
              <a:extLst>
                <a:ext uri="{FF2B5EF4-FFF2-40B4-BE49-F238E27FC236}">
                  <a16:creationId xmlns:a16="http://schemas.microsoft.com/office/drawing/2014/main" id="{0C635C60-925E-5F29-8DD8-E31DC80E09B7}"/>
                </a:ext>
              </a:extLst>
            </p:cNvPr>
            <p:cNvSpPr txBox="1"/>
            <p:nvPr/>
          </p:nvSpPr>
          <p:spPr>
            <a:xfrm>
              <a:off x="0" y="-66675"/>
              <a:ext cx="4816593" cy="124382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2000"/>
                </a:lnSpc>
              </a:pPr>
              <a:endParaRPr sz="1200"/>
            </a:p>
          </p:txBody>
        </p:sp>
      </p:grpSp>
      <p:pic>
        <p:nvPicPr>
          <p:cNvPr id="9" name="Picture 8">
            <a:extLst>
              <a:ext uri="{FF2B5EF4-FFF2-40B4-BE49-F238E27FC236}">
                <a16:creationId xmlns:a16="http://schemas.microsoft.com/office/drawing/2014/main" id="{28242128-385F-5026-3D9E-59CEA759BB1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8455" y="1635417"/>
            <a:ext cx="7791811" cy="5111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2101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1268"/>
    </mc:Choice>
    <mc:Fallback>
      <p:transition spd="slow" advTm="51268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A1FE44-D4DD-11EA-0635-BD2F7A7D8F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>
            <a:extLst>
              <a:ext uri="{FF2B5EF4-FFF2-40B4-BE49-F238E27FC236}">
                <a16:creationId xmlns:a16="http://schemas.microsoft.com/office/drawing/2014/main" id="{9EFB28FE-39ED-AA4B-2102-0356883594EB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0" y="0"/>
            <a:ext cx="12192000" cy="6892563"/>
            <a:chOff x="0" y="-1"/>
            <a:chExt cx="18288000" cy="10338844"/>
          </a:xfrm>
        </p:grpSpPr>
        <p:sp>
          <p:nvSpPr>
            <p:cNvPr id="24" name="Freeform 2">
              <a:extLst>
                <a:ext uri="{FF2B5EF4-FFF2-40B4-BE49-F238E27FC236}">
                  <a16:creationId xmlns:a16="http://schemas.microsoft.com/office/drawing/2014/main" id="{EC4A229C-F5EA-E473-D37B-0687D8BAEC62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4" y="1343217"/>
              <a:ext cx="18287996" cy="8876197"/>
            </a:xfrm>
            <a:custGeom>
              <a:avLst/>
              <a:gdLst/>
              <a:ahLst/>
              <a:cxnLst/>
              <a:rect l="l" t="t" r="r" b="b"/>
              <a:pathLst>
                <a:path w="18288000" h="8229600">
                  <a:moveTo>
                    <a:pt x="0" y="0"/>
                  </a:moveTo>
                  <a:lnTo>
                    <a:pt x="18288000" y="0"/>
                  </a:lnTo>
                  <a:lnTo>
                    <a:pt x="18288000" y="8229600"/>
                  </a:lnTo>
                  <a:lnTo>
                    <a:pt x="0" y="822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alphaModFix amt="60000"/>
              </a:blip>
              <a:stretch>
                <a:fillRect t="-12500" b="-12500"/>
              </a:stretch>
            </a:blipFill>
          </p:spPr>
          <p:txBody>
            <a:bodyPr/>
            <a:lstStyle/>
            <a:p>
              <a:endParaRPr lang="en-GB" sz="1000" dirty="0">
                <a:latin typeface="Museo 300" panose="02000000000000000000" pitchFamily="50" charset="0"/>
              </a:endParaRPr>
            </a:p>
          </p:txBody>
        </p:sp>
        <p:grpSp>
          <p:nvGrpSpPr>
            <p:cNvPr id="3" name="Group 3">
              <a:extLst>
                <a:ext uri="{FF2B5EF4-FFF2-40B4-BE49-F238E27FC236}">
                  <a16:creationId xmlns:a16="http://schemas.microsoft.com/office/drawing/2014/main" id="{3CAD20C5-A890-2046-E692-3ACC53672C99}"/>
                </a:ext>
              </a:extLst>
            </p:cNvPr>
            <p:cNvGrpSpPr>
              <a:grpSpLocks noGrp="1" noUngrp="1" noRot="1" noMove="1" noResize="1"/>
            </p:cNvGrpSpPr>
            <p:nvPr/>
          </p:nvGrpSpPr>
          <p:grpSpPr>
            <a:xfrm>
              <a:off x="0" y="-1"/>
              <a:ext cx="18288000" cy="2183643"/>
              <a:chOff x="0" y="0"/>
              <a:chExt cx="4816593" cy="805330"/>
            </a:xfrm>
          </p:grpSpPr>
          <p:sp>
            <p:nvSpPr>
              <p:cNvPr id="4" name="Freeform 4">
                <a:extLst>
                  <a:ext uri="{FF2B5EF4-FFF2-40B4-BE49-F238E27FC236}">
                    <a16:creationId xmlns:a16="http://schemas.microsoft.com/office/drawing/2014/main" id="{A175E922-C7AF-D417-E99A-E95BF256BF0A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0" y="0"/>
                <a:ext cx="4816592" cy="805330"/>
              </a:xfrm>
              <a:custGeom>
                <a:avLst/>
                <a:gdLst/>
                <a:ahLst/>
                <a:cxnLst/>
                <a:rect l="l" t="t" r="r" b="b"/>
                <a:pathLst>
                  <a:path w="4816592" h="805330">
                    <a:moveTo>
                      <a:pt x="0" y="0"/>
                    </a:moveTo>
                    <a:lnTo>
                      <a:pt x="4816592" y="0"/>
                    </a:lnTo>
                    <a:lnTo>
                      <a:pt x="4816592" y="805330"/>
                    </a:lnTo>
                    <a:lnTo>
                      <a:pt x="0" y="805330"/>
                    </a:lnTo>
                    <a:close/>
                  </a:path>
                </a:pathLst>
              </a:custGeom>
              <a:solidFill>
                <a:srgbClr val="3B6E8F"/>
              </a:solidFill>
            </p:spPr>
            <p:txBody>
              <a:bodyPr/>
              <a:lstStyle/>
              <a:p>
                <a:endParaRPr lang="en-GB" sz="1000" dirty="0">
                  <a:latin typeface="Museo 300" panose="02000000000000000000" pitchFamily="50" charset="0"/>
                </a:endParaRPr>
              </a:p>
            </p:txBody>
          </p:sp>
          <p:sp>
            <p:nvSpPr>
              <p:cNvPr id="5" name="TextBox 5">
                <a:extLst>
                  <a:ext uri="{FF2B5EF4-FFF2-40B4-BE49-F238E27FC236}">
                    <a16:creationId xmlns:a16="http://schemas.microsoft.com/office/drawing/2014/main" id="{43461CFE-DFE8-7224-5E2B-17BB2D33BB1E}"/>
                  </a:ext>
                </a:extLst>
              </p:cNvPr>
              <p:cNvSpPr txBox="1"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0" y="-66675"/>
                <a:ext cx="4816593" cy="872005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algn="ctr">
                  <a:lnSpc>
                    <a:spcPts val="2000"/>
                  </a:lnSpc>
                </a:pPr>
                <a:endParaRPr sz="1000" dirty="0">
                  <a:latin typeface="Museo 300" panose="02000000000000000000" pitchFamily="50" charset="0"/>
                </a:endParaRPr>
              </a:p>
            </p:txBody>
          </p:sp>
        </p:grpSp>
        <p:sp>
          <p:nvSpPr>
            <p:cNvPr id="6" name="Freeform 6">
              <a:extLst>
                <a:ext uri="{FF2B5EF4-FFF2-40B4-BE49-F238E27FC236}">
                  <a16:creationId xmlns:a16="http://schemas.microsoft.com/office/drawing/2014/main" id="{81ACF8CC-6739-F34A-128E-C32B047506B1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686743" y="77849"/>
              <a:ext cx="4482855" cy="1875100"/>
            </a:xfrm>
            <a:custGeom>
              <a:avLst/>
              <a:gdLst/>
              <a:ahLst/>
              <a:cxnLst/>
              <a:rect l="l" t="t" r="r" b="b"/>
              <a:pathLst>
                <a:path w="4482855" h="1875100">
                  <a:moveTo>
                    <a:pt x="0" y="0"/>
                  </a:moveTo>
                  <a:lnTo>
                    <a:pt x="4482855" y="0"/>
                  </a:lnTo>
                  <a:lnTo>
                    <a:pt x="4482855" y="1875100"/>
                  </a:lnTo>
                  <a:lnTo>
                    <a:pt x="0" y="18751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  <p:txBody>
            <a:bodyPr/>
            <a:lstStyle/>
            <a:p>
              <a:endParaRPr lang="en-GB" sz="1000" dirty="0">
                <a:latin typeface="Museo 300" panose="02000000000000000000" pitchFamily="50" charset="0"/>
              </a:endParaRPr>
            </a:p>
          </p:txBody>
        </p:sp>
        <p:sp>
          <p:nvSpPr>
            <p:cNvPr id="8" name="AutoShape 8">
              <a:extLst>
                <a:ext uri="{FF2B5EF4-FFF2-40B4-BE49-F238E27FC236}">
                  <a16:creationId xmlns:a16="http://schemas.microsoft.com/office/drawing/2014/main" id="{9977C745-CC7D-D2E8-E882-D73E485110FA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 flipV="1">
              <a:off x="4974708" y="599474"/>
              <a:ext cx="0" cy="1028334"/>
            </a:xfrm>
            <a:prstGeom prst="line">
              <a:avLst/>
            </a:prstGeom>
            <a:ln w="47625" cap="rnd">
              <a:solidFill>
                <a:srgbClr val="FFFFFF"/>
              </a:solidFill>
              <a:prstDash val="solid"/>
              <a:headEnd type="none" w="sm" len="sm"/>
              <a:tailEnd type="none" w="sm" len="sm"/>
            </a:ln>
          </p:spPr>
          <p:txBody>
            <a:bodyPr/>
            <a:lstStyle/>
            <a:p>
              <a:endParaRPr lang="en-GB" sz="1000" dirty="0">
                <a:latin typeface="Museo 300" panose="02000000000000000000" pitchFamily="50" charset="0"/>
              </a:endParaRPr>
            </a:p>
          </p:txBody>
        </p:sp>
        <p:grpSp>
          <p:nvGrpSpPr>
            <p:cNvPr id="11" name="Group 11">
              <a:extLst>
                <a:ext uri="{FF2B5EF4-FFF2-40B4-BE49-F238E27FC236}">
                  <a16:creationId xmlns:a16="http://schemas.microsoft.com/office/drawing/2014/main" id="{B3C43590-24F1-CD8B-C1BA-A502C5F6B7D1}"/>
                </a:ext>
              </a:extLst>
            </p:cNvPr>
            <p:cNvGrpSpPr>
              <a:grpSpLocks noGrp="1" noUngrp="1" noRot="1" noMove="1" noResize="1"/>
            </p:cNvGrpSpPr>
            <p:nvPr/>
          </p:nvGrpSpPr>
          <p:grpSpPr>
            <a:xfrm>
              <a:off x="0" y="10119737"/>
              <a:ext cx="18288000" cy="219106"/>
              <a:chOff x="0" y="0"/>
              <a:chExt cx="4816593" cy="57707"/>
            </a:xfrm>
          </p:grpSpPr>
          <p:sp>
            <p:nvSpPr>
              <p:cNvPr id="12" name="Freeform 12">
                <a:extLst>
                  <a:ext uri="{FF2B5EF4-FFF2-40B4-BE49-F238E27FC236}">
                    <a16:creationId xmlns:a16="http://schemas.microsoft.com/office/drawing/2014/main" id="{65542833-BCD3-6923-2DF6-08B92C86BF10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0" y="0"/>
                <a:ext cx="4816592" cy="57707"/>
              </a:xfrm>
              <a:custGeom>
                <a:avLst/>
                <a:gdLst/>
                <a:ahLst/>
                <a:cxnLst/>
                <a:rect l="l" t="t" r="r" b="b"/>
                <a:pathLst>
                  <a:path w="4816592" h="57707">
                    <a:moveTo>
                      <a:pt x="0" y="0"/>
                    </a:moveTo>
                    <a:lnTo>
                      <a:pt x="4816592" y="0"/>
                    </a:lnTo>
                    <a:lnTo>
                      <a:pt x="4816592" y="57707"/>
                    </a:lnTo>
                    <a:lnTo>
                      <a:pt x="0" y="57707"/>
                    </a:lnTo>
                    <a:close/>
                  </a:path>
                </a:pathLst>
              </a:custGeom>
              <a:solidFill>
                <a:srgbClr val="B63E97"/>
              </a:solidFill>
            </p:spPr>
            <p:txBody>
              <a:bodyPr/>
              <a:lstStyle/>
              <a:p>
                <a:endParaRPr lang="en-GB" sz="1000" dirty="0">
                  <a:latin typeface="Museo 300" panose="02000000000000000000" pitchFamily="50" charset="0"/>
                </a:endParaRPr>
              </a:p>
            </p:txBody>
          </p:sp>
          <p:sp>
            <p:nvSpPr>
              <p:cNvPr id="13" name="TextBox 13">
                <a:extLst>
                  <a:ext uri="{FF2B5EF4-FFF2-40B4-BE49-F238E27FC236}">
                    <a16:creationId xmlns:a16="http://schemas.microsoft.com/office/drawing/2014/main" id="{8543B693-240B-4BAE-8015-A99C182D692C}"/>
                  </a:ext>
                </a:extLst>
              </p:cNvPr>
              <p:cNvSpPr txBox="1"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0" y="-66675"/>
                <a:ext cx="4816593" cy="124382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algn="ctr">
                  <a:lnSpc>
                    <a:spcPts val="2000"/>
                  </a:lnSpc>
                </a:pPr>
                <a:endParaRPr sz="1000" dirty="0">
                  <a:latin typeface="Museo 300" panose="02000000000000000000" pitchFamily="50" charset="0"/>
                </a:endParaRPr>
              </a:p>
            </p:txBody>
          </p:sp>
        </p:grp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9E134B78-9402-E235-9B27-B08EF3BA8684}"/>
              </a:ext>
            </a:extLst>
          </p:cNvPr>
          <p:cNvSpPr txBox="1"/>
          <p:nvPr/>
        </p:nvSpPr>
        <p:spPr>
          <a:xfrm>
            <a:off x="3904225" y="360086"/>
            <a:ext cx="759438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1" dirty="0">
                <a:solidFill>
                  <a:srgbClr val="FFFFFF"/>
                </a:solidFill>
                <a:latin typeface="Museo 300" panose="02000000000000000000" pitchFamily="50" charset="0"/>
                <a:ea typeface="Aptos Display" pitchFamily="34" charset="-122"/>
                <a:cs typeface="Aptos Display" pitchFamily="34" charset="-120"/>
              </a:rPr>
              <a:t>Standards and EC Digital Product Passport (DPP) framework</a:t>
            </a:r>
          </a:p>
          <a:p>
            <a:r>
              <a:rPr lang="en-US" sz="1200" dirty="0">
                <a:solidFill>
                  <a:srgbClr val="DCE7F2"/>
                </a:solidFill>
                <a:latin typeface="Museo 300" panose="02000000000000000000" pitchFamily="50" charset="0"/>
                <a:ea typeface="Aptos" pitchFamily="34" charset="-122"/>
                <a:cs typeface="Aptos" pitchFamily="34" charset="-120"/>
              </a:rPr>
              <a:t>A simple process view of how the policy mandate, standards work and international alignment fit together</a:t>
            </a:r>
            <a:endParaRPr lang="en-US" sz="1200" dirty="0">
              <a:latin typeface="Museo 300" panose="02000000000000000000" pitchFamily="50" charset="0"/>
            </a:endParaRPr>
          </a:p>
          <a:p>
            <a:endParaRPr lang="en-US" sz="2400" dirty="0">
              <a:latin typeface="Museo 300" panose="02000000000000000000" pitchFamily="50" charset="0"/>
            </a:endParaRPr>
          </a:p>
          <a:p>
            <a:endParaRPr lang="en-GB" sz="2400" b="1" dirty="0"/>
          </a:p>
        </p:txBody>
      </p:sp>
      <p:sp>
        <p:nvSpPr>
          <p:cNvPr id="71" name="Text 4">
            <a:extLst>
              <a:ext uri="{FF2B5EF4-FFF2-40B4-BE49-F238E27FC236}">
                <a16:creationId xmlns:a16="http://schemas.microsoft.com/office/drawing/2014/main" id="{EA2AA354-84B8-B1B2-285B-31641CF8D7A2}"/>
              </a:ext>
            </a:extLst>
          </p:cNvPr>
          <p:cNvSpPr/>
          <p:nvPr/>
        </p:nvSpPr>
        <p:spPr>
          <a:xfrm>
            <a:off x="499412" y="1210976"/>
            <a:ext cx="2642616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1000" b="1" dirty="0">
                <a:solidFill>
                  <a:srgbClr val="2F6B9A"/>
                </a:solidFill>
                <a:latin typeface="Museo 300" panose="02000000000000000000" pitchFamily="50" charset="0"/>
                <a:ea typeface="Aptos" pitchFamily="34" charset="-122"/>
                <a:cs typeface="Aptos" pitchFamily="34" charset="-120"/>
              </a:rPr>
              <a:t>1  EU policy / ESPR</a:t>
            </a:r>
            <a:endParaRPr lang="en-US" sz="1000" dirty="0">
              <a:latin typeface="Museo 300" panose="02000000000000000000" pitchFamily="50" charset="0"/>
            </a:endParaRPr>
          </a:p>
        </p:txBody>
      </p:sp>
      <p:sp>
        <p:nvSpPr>
          <p:cNvPr id="72" name="Text 13">
            <a:extLst>
              <a:ext uri="{FF2B5EF4-FFF2-40B4-BE49-F238E27FC236}">
                <a16:creationId xmlns:a16="http://schemas.microsoft.com/office/drawing/2014/main" id="{EF26164D-8BD3-B375-0B66-2CCEED59D4DE}"/>
              </a:ext>
            </a:extLst>
          </p:cNvPr>
          <p:cNvSpPr/>
          <p:nvPr/>
        </p:nvSpPr>
        <p:spPr>
          <a:xfrm>
            <a:off x="725424" y="2003631"/>
            <a:ext cx="2258568" cy="164592"/>
          </a:xfrm>
          <a:prstGeom prst="rect">
            <a:avLst/>
          </a:prstGeom>
          <a:solidFill>
            <a:schemeClr val="accent1"/>
          </a:solidFill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1100" b="1" dirty="0">
                <a:solidFill>
                  <a:srgbClr val="FFFFFF"/>
                </a:solidFill>
                <a:latin typeface="Museo 300" panose="02000000000000000000" pitchFamily="50" charset="0"/>
                <a:ea typeface="Aptos Display" pitchFamily="34" charset="-122"/>
                <a:cs typeface="Aptos Display" pitchFamily="34" charset="-120"/>
              </a:rPr>
              <a:t>EU policy driver</a:t>
            </a:r>
            <a:endParaRPr lang="en-US" sz="1100" dirty="0">
              <a:latin typeface="Museo 300" panose="02000000000000000000" pitchFamily="50" charset="0"/>
            </a:endParaRPr>
          </a:p>
        </p:txBody>
      </p:sp>
      <p:sp>
        <p:nvSpPr>
          <p:cNvPr id="73" name="Text 15">
            <a:extLst>
              <a:ext uri="{FF2B5EF4-FFF2-40B4-BE49-F238E27FC236}">
                <a16:creationId xmlns:a16="http://schemas.microsoft.com/office/drawing/2014/main" id="{6F733E5F-CAA2-9C8C-AE5C-F9C86DB17707}"/>
              </a:ext>
            </a:extLst>
          </p:cNvPr>
          <p:cNvSpPr/>
          <p:nvPr/>
        </p:nvSpPr>
        <p:spPr>
          <a:xfrm>
            <a:off x="862584" y="2369022"/>
            <a:ext cx="207568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000" dirty="0">
                <a:solidFill>
                  <a:srgbClr val="233142"/>
                </a:solidFill>
                <a:latin typeface="Museo 300" panose="02000000000000000000" pitchFamily="50" charset="0"/>
                <a:ea typeface="Aptos" pitchFamily="34" charset="-122"/>
                <a:cs typeface="Aptos" pitchFamily="34" charset="-120"/>
              </a:rPr>
              <a:t>ESPR sets the policy direction - </a:t>
            </a:r>
            <a:r>
              <a:rPr lang="en-GB" sz="1000" dirty="0">
                <a:latin typeface="Museo 300" panose="02000000000000000000" pitchFamily="50" charset="0"/>
                <a:hlinkClick r:id="rId5"/>
              </a:rPr>
              <a:t>Implementing the ESPR</a:t>
            </a:r>
            <a:endParaRPr lang="en-GB" sz="1000" dirty="0">
              <a:latin typeface="Museo 300" panose="02000000000000000000" pitchFamily="50" charset="0"/>
            </a:endParaRPr>
          </a:p>
          <a:p>
            <a:endParaRPr lang="en-US" sz="1000" dirty="0">
              <a:latin typeface="Museo 300" panose="02000000000000000000" pitchFamily="50" charset="0"/>
            </a:endParaRPr>
          </a:p>
        </p:txBody>
      </p:sp>
      <p:sp>
        <p:nvSpPr>
          <p:cNvPr id="74" name="Text 17">
            <a:extLst>
              <a:ext uri="{FF2B5EF4-FFF2-40B4-BE49-F238E27FC236}">
                <a16:creationId xmlns:a16="http://schemas.microsoft.com/office/drawing/2014/main" id="{F3834C96-B4B6-CB78-3A1F-9A7C2302310F}"/>
              </a:ext>
            </a:extLst>
          </p:cNvPr>
          <p:cNvSpPr/>
          <p:nvPr/>
        </p:nvSpPr>
        <p:spPr>
          <a:xfrm>
            <a:off x="862584" y="2735818"/>
            <a:ext cx="212140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000" dirty="0">
                <a:solidFill>
                  <a:srgbClr val="233142"/>
                </a:solidFill>
                <a:latin typeface="Museo 300" panose="02000000000000000000" pitchFamily="50" charset="0"/>
                <a:ea typeface="Aptos" pitchFamily="34" charset="-122"/>
                <a:cs typeface="Aptos" pitchFamily="34" charset="-120"/>
              </a:rPr>
              <a:t>Delegated acts define product-specific DPP requirements</a:t>
            </a:r>
            <a:endParaRPr lang="en-US" sz="1000" dirty="0">
              <a:latin typeface="Museo 300" panose="02000000000000000000" pitchFamily="50" charset="0"/>
            </a:endParaRPr>
          </a:p>
        </p:txBody>
      </p:sp>
      <p:sp>
        <p:nvSpPr>
          <p:cNvPr id="75" name="Text 19">
            <a:extLst>
              <a:ext uri="{FF2B5EF4-FFF2-40B4-BE49-F238E27FC236}">
                <a16:creationId xmlns:a16="http://schemas.microsoft.com/office/drawing/2014/main" id="{A108EA2A-94E4-899D-C4F0-383DF506C076}"/>
              </a:ext>
            </a:extLst>
          </p:cNvPr>
          <p:cNvSpPr/>
          <p:nvPr/>
        </p:nvSpPr>
        <p:spPr>
          <a:xfrm>
            <a:off x="862584" y="3025987"/>
            <a:ext cx="2075688" cy="69727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000" dirty="0">
                <a:solidFill>
                  <a:srgbClr val="233142"/>
                </a:solidFill>
                <a:latin typeface="Museo 300" panose="02000000000000000000" pitchFamily="50" charset="0"/>
                <a:ea typeface="Aptos" pitchFamily="34" charset="-122"/>
                <a:cs typeface="Aptos" pitchFamily="34" charset="-120"/>
              </a:rPr>
              <a:t>Some product groups will need a DPP to access the EU market – </a:t>
            </a:r>
            <a:r>
              <a:rPr lang="en-US" sz="1000" dirty="0">
                <a:solidFill>
                  <a:srgbClr val="0070C0"/>
                </a:solidFill>
                <a:latin typeface="Museo 300" panose="02000000000000000000" pitchFamily="50" charset="0"/>
                <a:ea typeface="Aptos" pitchFamily="34" charset="-122"/>
                <a:cs typeface="Aptos" pitchFamily="34" charset="-12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Work Plan</a:t>
            </a:r>
            <a:endParaRPr lang="en-US" sz="1000" dirty="0">
              <a:solidFill>
                <a:srgbClr val="0070C0"/>
              </a:solidFill>
              <a:latin typeface="Museo 300" panose="02000000000000000000" pitchFamily="50" charset="0"/>
            </a:endParaRPr>
          </a:p>
        </p:txBody>
      </p:sp>
      <p:sp>
        <p:nvSpPr>
          <p:cNvPr id="76" name="Text 24">
            <a:extLst>
              <a:ext uri="{FF2B5EF4-FFF2-40B4-BE49-F238E27FC236}">
                <a16:creationId xmlns:a16="http://schemas.microsoft.com/office/drawing/2014/main" id="{3FE12C86-E664-0782-19DD-E3951F8EE271}"/>
              </a:ext>
            </a:extLst>
          </p:cNvPr>
          <p:cNvSpPr/>
          <p:nvPr/>
        </p:nvSpPr>
        <p:spPr>
          <a:xfrm>
            <a:off x="3401267" y="2298309"/>
            <a:ext cx="207568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000" dirty="0">
                <a:solidFill>
                  <a:srgbClr val="233142"/>
                </a:solidFill>
                <a:latin typeface="Museo 300" panose="02000000000000000000" pitchFamily="50" charset="0"/>
                <a:ea typeface="Aptos" pitchFamily="34" charset="-122"/>
                <a:cs typeface="Aptos" pitchFamily="34" charset="-120"/>
                <a:hlinkClick r:id="rId7"/>
              </a:rPr>
              <a:t>M/604 </a:t>
            </a:r>
            <a:r>
              <a:rPr lang="en-US" sz="1000" dirty="0">
                <a:solidFill>
                  <a:srgbClr val="233142"/>
                </a:solidFill>
                <a:latin typeface="Museo 300" panose="02000000000000000000" pitchFamily="50" charset="0"/>
                <a:ea typeface="Aptos" pitchFamily="34" charset="-122"/>
                <a:cs typeface="Aptos" pitchFamily="34" charset="-120"/>
              </a:rPr>
              <a:t>set the DPP standardisation mandate</a:t>
            </a:r>
            <a:endParaRPr lang="en-US" sz="1000" dirty="0">
              <a:latin typeface="Museo 300" panose="02000000000000000000" pitchFamily="50" charset="0"/>
            </a:endParaRPr>
          </a:p>
        </p:txBody>
      </p:sp>
      <p:sp>
        <p:nvSpPr>
          <p:cNvPr id="77" name="Text 26">
            <a:extLst>
              <a:ext uri="{FF2B5EF4-FFF2-40B4-BE49-F238E27FC236}">
                <a16:creationId xmlns:a16="http://schemas.microsoft.com/office/drawing/2014/main" id="{D4ECC915-1A4C-9A5E-BB23-819E3664DDB1}"/>
              </a:ext>
            </a:extLst>
          </p:cNvPr>
          <p:cNvSpPr/>
          <p:nvPr/>
        </p:nvSpPr>
        <p:spPr>
          <a:xfrm>
            <a:off x="3407005" y="2758900"/>
            <a:ext cx="207568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000" dirty="0">
                <a:solidFill>
                  <a:srgbClr val="233142"/>
                </a:solidFill>
                <a:latin typeface="Museo 300" panose="02000000000000000000" pitchFamily="50" charset="0"/>
                <a:ea typeface="Aptos" pitchFamily="34" charset="-122"/>
                <a:cs typeface="Aptos" pitchFamily="34" charset="-120"/>
              </a:rPr>
              <a:t>CEN/CENELEC accepted the request and is delivering to the timetable</a:t>
            </a:r>
            <a:endParaRPr lang="en-US" sz="1000" dirty="0">
              <a:latin typeface="Museo 300" panose="02000000000000000000" pitchFamily="50" charset="0"/>
            </a:endParaRPr>
          </a:p>
        </p:txBody>
      </p:sp>
      <p:sp>
        <p:nvSpPr>
          <p:cNvPr id="78" name="Text 28">
            <a:extLst>
              <a:ext uri="{FF2B5EF4-FFF2-40B4-BE49-F238E27FC236}">
                <a16:creationId xmlns:a16="http://schemas.microsoft.com/office/drawing/2014/main" id="{8F292916-E9CC-8183-3BCD-BDDB87364CAA}"/>
              </a:ext>
            </a:extLst>
          </p:cNvPr>
          <p:cNvSpPr/>
          <p:nvPr/>
        </p:nvSpPr>
        <p:spPr>
          <a:xfrm>
            <a:off x="3401267" y="3172968"/>
            <a:ext cx="207568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000" dirty="0">
                <a:solidFill>
                  <a:srgbClr val="233142"/>
                </a:solidFill>
                <a:latin typeface="Museo 300" panose="02000000000000000000" pitchFamily="50" charset="0"/>
                <a:ea typeface="Aptos" pitchFamily="34" charset="-122"/>
                <a:cs typeface="Aptos" pitchFamily="34" charset="-120"/>
              </a:rPr>
              <a:t>JTC 24 is the non-sector-specific framework body</a:t>
            </a:r>
            <a:endParaRPr lang="en-US" sz="1000" dirty="0">
              <a:latin typeface="Museo 300" panose="02000000000000000000" pitchFamily="50" charset="0"/>
            </a:endParaRPr>
          </a:p>
        </p:txBody>
      </p:sp>
      <p:sp>
        <p:nvSpPr>
          <p:cNvPr id="79" name="Text 22">
            <a:extLst>
              <a:ext uri="{FF2B5EF4-FFF2-40B4-BE49-F238E27FC236}">
                <a16:creationId xmlns:a16="http://schemas.microsoft.com/office/drawing/2014/main" id="{42C515F0-6C48-610C-20E1-1DEE9D498F21}"/>
              </a:ext>
            </a:extLst>
          </p:cNvPr>
          <p:cNvSpPr/>
          <p:nvPr/>
        </p:nvSpPr>
        <p:spPr>
          <a:xfrm>
            <a:off x="3218387" y="2003631"/>
            <a:ext cx="2258568" cy="164592"/>
          </a:xfrm>
          <a:prstGeom prst="rect">
            <a:avLst/>
          </a:prstGeom>
          <a:solidFill>
            <a:schemeClr val="accent6"/>
          </a:solidFill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1100" b="1" dirty="0">
                <a:solidFill>
                  <a:srgbClr val="FFFFFF"/>
                </a:solidFill>
                <a:latin typeface="Museo 300" panose="02000000000000000000" pitchFamily="50" charset="0"/>
                <a:ea typeface="Aptos Display" pitchFamily="34" charset="-122"/>
                <a:cs typeface="Aptos Display" pitchFamily="34" charset="-120"/>
              </a:rPr>
              <a:t>Standardisation request</a:t>
            </a:r>
            <a:endParaRPr lang="en-US" sz="1100" dirty="0">
              <a:latin typeface="Museo 300" panose="02000000000000000000" pitchFamily="50" charset="0"/>
            </a:endParaRPr>
          </a:p>
        </p:txBody>
      </p:sp>
      <p:sp>
        <p:nvSpPr>
          <p:cNvPr id="80" name="Text 31">
            <a:extLst>
              <a:ext uri="{FF2B5EF4-FFF2-40B4-BE49-F238E27FC236}">
                <a16:creationId xmlns:a16="http://schemas.microsoft.com/office/drawing/2014/main" id="{72536408-6599-26AA-032A-BB7181CC86E3}"/>
              </a:ext>
            </a:extLst>
          </p:cNvPr>
          <p:cNvSpPr/>
          <p:nvPr/>
        </p:nvSpPr>
        <p:spPr>
          <a:xfrm>
            <a:off x="5711350" y="1991839"/>
            <a:ext cx="2898648" cy="164592"/>
          </a:xfrm>
          <a:prstGeom prst="rect">
            <a:avLst/>
          </a:prstGeom>
          <a:solidFill>
            <a:schemeClr val="accent2"/>
          </a:solidFill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1100" b="1" dirty="0">
                <a:solidFill>
                  <a:srgbClr val="FFFFFF"/>
                </a:solidFill>
                <a:latin typeface="Museo 300" panose="02000000000000000000" pitchFamily="50" charset="0"/>
                <a:ea typeface="Aptos Display" pitchFamily="34" charset="-122"/>
                <a:cs typeface="Aptos Display" pitchFamily="34" charset="-120"/>
              </a:rPr>
              <a:t>Core JTC 24 standards</a:t>
            </a:r>
            <a:endParaRPr lang="en-US" sz="1100" dirty="0">
              <a:latin typeface="Museo 300" panose="02000000000000000000" pitchFamily="50" charset="0"/>
            </a:endParaRPr>
          </a:p>
        </p:txBody>
      </p:sp>
      <p:sp>
        <p:nvSpPr>
          <p:cNvPr id="81" name="Text 33">
            <a:extLst>
              <a:ext uri="{FF2B5EF4-FFF2-40B4-BE49-F238E27FC236}">
                <a16:creationId xmlns:a16="http://schemas.microsoft.com/office/drawing/2014/main" id="{70110D6A-3427-0F0F-BC54-3ADA55B3DCF6}"/>
              </a:ext>
            </a:extLst>
          </p:cNvPr>
          <p:cNvSpPr/>
          <p:nvPr/>
        </p:nvSpPr>
        <p:spPr>
          <a:xfrm>
            <a:off x="6007608" y="2255404"/>
            <a:ext cx="271576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000" dirty="0">
                <a:solidFill>
                  <a:srgbClr val="233142"/>
                </a:solidFill>
                <a:latin typeface="Museo 300" panose="02000000000000000000" pitchFamily="50" charset="0"/>
                <a:ea typeface="Aptos" pitchFamily="34" charset="-122"/>
                <a:cs typeface="Aptos" pitchFamily="34" charset="-120"/>
                <a:hlinkClick r:id="rId8"/>
              </a:rPr>
              <a:t>Unique identifiers </a:t>
            </a:r>
            <a:r>
              <a:rPr lang="en-US" sz="1000" dirty="0">
                <a:solidFill>
                  <a:srgbClr val="233142"/>
                </a:solidFill>
                <a:latin typeface="Museo 300" panose="02000000000000000000" pitchFamily="50" charset="0"/>
                <a:ea typeface="Aptos" pitchFamily="34" charset="-122"/>
                <a:cs typeface="Aptos" pitchFamily="34" charset="-120"/>
              </a:rPr>
              <a:t>and </a:t>
            </a:r>
            <a:r>
              <a:rPr lang="en-US" sz="1000" dirty="0">
                <a:solidFill>
                  <a:srgbClr val="233142"/>
                </a:solidFill>
                <a:latin typeface="Museo 300" panose="02000000000000000000" pitchFamily="50" charset="0"/>
                <a:ea typeface="Aptos" pitchFamily="34" charset="-122"/>
                <a:cs typeface="Aptos" pitchFamily="34" charset="-120"/>
                <a:hlinkClick r:id="rId9"/>
              </a:rPr>
              <a:t>data carriers</a:t>
            </a:r>
            <a:endParaRPr lang="en-US" sz="1000" dirty="0">
              <a:latin typeface="Museo 300" panose="02000000000000000000" pitchFamily="50" charset="0"/>
            </a:endParaRPr>
          </a:p>
        </p:txBody>
      </p:sp>
      <p:sp>
        <p:nvSpPr>
          <p:cNvPr id="82" name="Text 35">
            <a:extLst>
              <a:ext uri="{FF2B5EF4-FFF2-40B4-BE49-F238E27FC236}">
                <a16:creationId xmlns:a16="http://schemas.microsoft.com/office/drawing/2014/main" id="{79A8C52E-1A8F-E2DF-E661-9EA3B92DEA90}"/>
              </a:ext>
            </a:extLst>
          </p:cNvPr>
          <p:cNvSpPr/>
          <p:nvPr/>
        </p:nvSpPr>
        <p:spPr>
          <a:xfrm>
            <a:off x="6009155" y="2586703"/>
            <a:ext cx="271576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000" dirty="0">
                <a:solidFill>
                  <a:srgbClr val="233142"/>
                </a:solidFill>
                <a:latin typeface="Museo 300" panose="02000000000000000000" pitchFamily="50" charset="0"/>
                <a:ea typeface="Aptos" pitchFamily="34" charset="-122"/>
                <a:cs typeface="Aptos" pitchFamily="34" charset="-120"/>
                <a:hlinkClick r:id="rId8"/>
              </a:rPr>
              <a:t>Data exchange protocols </a:t>
            </a:r>
            <a:r>
              <a:rPr lang="en-US" sz="1000" dirty="0">
                <a:solidFill>
                  <a:srgbClr val="233142"/>
                </a:solidFill>
                <a:latin typeface="Museo 300" panose="02000000000000000000" pitchFamily="50" charset="0"/>
                <a:ea typeface="Aptos" pitchFamily="34" charset="-122"/>
                <a:cs typeface="Aptos" pitchFamily="34" charset="-120"/>
              </a:rPr>
              <a:t>and </a:t>
            </a:r>
            <a:r>
              <a:rPr lang="en-US" sz="1000" dirty="0">
                <a:solidFill>
                  <a:srgbClr val="233142"/>
                </a:solidFill>
                <a:latin typeface="Museo 300" panose="02000000000000000000" pitchFamily="50" charset="0"/>
                <a:ea typeface="Aptos" pitchFamily="34" charset="-122"/>
                <a:cs typeface="Aptos" pitchFamily="34" charset="-120"/>
                <a:hlinkClick r:id="rId10"/>
              </a:rPr>
              <a:t>APIs</a:t>
            </a:r>
            <a:endParaRPr lang="en-US" sz="1000" dirty="0">
              <a:latin typeface="Museo 300" panose="02000000000000000000" pitchFamily="50" charset="0"/>
            </a:endParaRPr>
          </a:p>
        </p:txBody>
      </p:sp>
      <p:sp>
        <p:nvSpPr>
          <p:cNvPr id="83" name="Text 37">
            <a:extLst>
              <a:ext uri="{FF2B5EF4-FFF2-40B4-BE49-F238E27FC236}">
                <a16:creationId xmlns:a16="http://schemas.microsoft.com/office/drawing/2014/main" id="{D512D55C-2658-4792-D6FE-CCB5EFBE2696}"/>
              </a:ext>
            </a:extLst>
          </p:cNvPr>
          <p:cNvSpPr/>
          <p:nvPr/>
        </p:nvSpPr>
        <p:spPr>
          <a:xfrm>
            <a:off x="5991902" y="2895585"/>
            <a:ext cx="271576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000" dirty="0">
                <a:solidFill>
                  <a:srgbClr val="233142"/>
                </a:solidFill>
                <a:latin typeface="Museo 300" panose="02000000000000000000" pitchFamily="50" charset="0"/>
                <a:ea typeface="Aptos" pitchFamily="34" charset="-122"/>
                <a:cs typeface="Aptos" pitchFamily="34" charset="-120"/>
                <a:hlinkClick r:id="rId11"/>
              </a:rPr>
              <a:t>Interoperability</a:t>
            </a:r>
            <a:r>
              <a:rPr lang="en-US" sz="1000" dirty="0">
                <a:solidFill>
                  <a:srgbClr val="233142"/>
                </a:solidFill>
                <a:latin typeface="Museo 300" panose="02000000000000000000" pitchFamily="50" charset="0"/>
                <a:ea typeface="Aptos" pitchFamily="34" charset="-122"/>
                <a:cs typeface="Aptos" pitchFamily="34" charset="-120"/>
              </a:rPr>
              <a:t>, </a:t>
            </a:r>
            <a:r>
              <a:rPr lang="en-US" sz="1000" dirty="0">
                <a:solidFill>
                  <a:srgbClr val="233142"/>
                </a:solidFill>
                <a:latin typeface="Museo 300" panose="02000000000000000000" pitchFamily="50" charset="0"/>
                <a:ea typeface="Aptos" pitchFamily="34" charset="-122"/>
                <a:cs typeface="Aptos" pitchFamily="34" charset="-120"/>
                <a:hlinkClick r:id="rId12"/>
              </a:rPr>
              <a:t>access rights, security and confidentiality</a:t>
            </a:r>
            <a:endParaRPr lang="en-US" sz="1000" dirty="0">
              <a:latin typeface="Museo 300" panose="02000000000000000000" pitchFamily="50" charset="0"/>
            </a:endParaRPr>
          </a:p>
        </p:txBody>
      </p:sp>
      <p:sp>
        <p:nvSpPr>
          <p:cNvPr id="84" name="Text 39">
            <a:extLst>
              <a:ext uri="{FF2B5EF4-FFF2-40B4-BE49-F238E27FC236}">
                <a16:creationId xmlns:a16="http://schemas.microsoft.com/office/drawing/2014/main" id="{B2A70DCF-832B-6103-B2F4-42EF7A554AAA}"/>
              </a:ext>
            </a:extLst>
          </p:cNvPr>
          <p:cNvSpPr/>
          <p:nvPr/>
        </p:nvSpPr>
        <p:spPr>
          <a:xfrm>
            <a:off x="5991902" y="3239120"/>
            <a:ext cx="271576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000" dirty="0">
                <a:solidFill>
                  <a:srgbClr val="0070C0"/>
                </a:solidFill>
                <a:latin typeface="Museo 300" panose="02000000000000000000" pitchFamily="50" charset="0"/>
                <a:ea typeface="Aptos" pitchFamily="34" charset="-122"/>
                <a:cs typeface="Aptos" pitchFamily="34" charset="-120"/>
                <a:hlinkClick r:id="rId1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Data authentication, reliability, integrity</a:t>
            </a:r>
            <a:r>
              <a:rPr lang="en-US" sz="1000" dirty="0">
                <a:solidFill>
                  <a:srgbClr val="0070C0"/>
                </a:solidFill>
                <a:latin typeface="Museo 300" panose="02000000000000000000" pitchFamily="50" charset="0"/>
                <a:ea typeface="Aptos" pitchFamily="34" charset="-122"/>
                <a:cs typeface="Aptos" pitchFamily="34" charset="-120"/>
              </a:rPr>
              <a:t> </a:t>
            </a:r>
            <a:r>
              <a:rPr lang="en-US" sz="1000" dirty="0">
                <a:solidFill>
                  <a:srgbClr val="233142"/>
                </a:solidFill>
                <a:latin typeface="Museo 300" panose="02000000000000000000" pitchFamily="50" charset="0"/>
                <a:ea typeface="Aptos" pitchFamily="34" charset="-122"/>
                <a:cs typeface="Aptos" pitchFamily="34" charset="-120"/>
              </a:rPr>
              <a:t>and </a:t>
            </a:r>
            <a:r>
              <a:rPr lang="en-US" sz="1000" dirty="0">
                <a:solidFill>
                  <a:srgbClr val="233142"/>
                </a:solidFill>
                <a:latin typeface="Museo 300" panose="02000000000000000000" pitchFamily="50" charset="0"/>
                <a:ea typeface="Aptos" pitchFamily="34" charset="-122"/>
                <a:cs typeface="Aptos" pitchFamily="34" charset="-120"/>
                <a:hlinkClick r:id="rId14"/>
              </a:rPr>
              <a:t>persistence</a:t>
            </a:r>
            <a:endParaRPr lang="en-US" sz="1000" dirty="0">
              <a:latin typeface="Museo 300" panose="02000000000000000000" pitchFamily="50" charset="0"/>
            </a:endParaRPr>
          </a:p>
        </p:txBody>
      </p:sp>
      <p:sp>
        <p:nvSpPr>
          <p:cNvPr id="85" name="Text 42">
            <a:extLst>
              <a:ext uri="{FF2B5EF4-FFF2-40B4-BE49-F238E27FC236}">
                <a16:creationId xmlns:a16="http://schemas.microsoft.com/office/drawing/2014/main" id="{91C31741-0E45-83F6-7632-8C8844505EE6}"/>
              </a:ext>
            </a:extLst>
          </p:cNvPr>
          <p:cNvSpPr/>
          <p:nvPr/>
        </p:nvSpPr>
        <p:spPr>
          <a:xfrm>
            <a:off x="8844393" y="1988578"/>
            <a:ext cx="2350008" cy="164592"/>
          </a:xfrm>
          <a:prstGeom prst="rect">
            <a:avLst/>
          </a:prstGeom>
          <a:solidFill>
            <a:srgbClr val="7030A0"/>
          </a:solidFill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1100" b="1" dirty="0">
                <a:solidFill>
                  <a:srgbClr val="FFFFFF"/>
                </a:solidFill>
                <a:latin typeface="Museo 300" panose="02000000000000000000" pitchFamily="50" charset="0"/>
                <a:ea typeface="Aptos Display" pitchFamily="34" charset="-122"/>
                <a:cs typeface="Aptos Display" pitchFamily="34" charset="-120"/>
              </a:rPr>
              <a:t>Implementation</a:t>
            </a:r>
            <a:endParaRPr lang="en-US" sz="1100" dirty="0">
              <a:latin typeface="Museo 300" panose="02000000000000000000" pitchFamily="50" charset="0"/>
            </a:endParaRPr>
          </a:p>
        </p:txBody>
      </p:sp>
      <p:sp>
        <p:nvSpPr>
          <p:cNvPr id="86" name="Text 44">
            <a:extLst>
              <a:ext uri="{FF2B5EF4-FFF2-40B4-BE49-F238E27FC236}">
                <a16:creationId xmlns:a16="http://schemas.microsoft.com/office/drawing/2014/main" id="{A1E2DE49-AB13-A852-ED3A-A955914A293E}"/>
              </a:ext>
            </a:extLst>
          </p:cNvPr>
          <p:cNvSpPr/>
          <p:nvPr/>
        </p:nvSpPr>
        <p:spPr>
          <a:xfrm>
            <a:off x="9027273" y="2324329"/>
            <a:ext cx="216712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000" dirty="0">
                <a:solidFill>
                  <a:srgbClr val="233142"/>
                </a:solidFill>
                <a:latin typeface="Museo 300" panose="02000000000000000000" pitchFamily="50" charset="0"/>
                <a:ea typeface="Aptos" pitchFamily="34" charset="-122"/>
                <a:cs typeface="Aptos" pitchFamily="34" charset="-120"/>
              </a:rPr>
              <a:t>Manufacturers and suppliers build compliant EU DPPs</a:t>
            </a:r>
            <a:endParaRPr lang="en-US" sz="1000" dirty="0">
              <a:latin typeface="Museo 300" panose="02000000000000000000" pitchFamily="50" charset="0"/>
            </a:endParaRPr>
          </a:p>
        </p:txBody>
      </p:sp>
      <p:sp>
        <p:nvSpPr>
          <p:cNvPr id="87" name="Text 46">
            <a:extLst>
              <a:ext uri="{FF2B5EF4-FFF2-40B4-BE49-F238E27FC236}">
                <a16:creationId xmlns:a16="http://schemas.microsoft.com/office/drawing/2014/main" id="{6EEB77CA-0CEB-C4E4-ED74-D2071BA1EB50}"/>
              </a:ext>
            </a:extLst>
          </p:cNvPr>
          <p:cNvSpPr/>
          <p:nvPr/>
        </p:nvSpPr>
        <p:spPr>
          <a:xfrm>
            <a:off x="9027273" y="2709611"/>
            <a:ext cx="216712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000" dirty="0">
                <a:solidFill>
                  <a:srgbClr val="233142"/>
                </a:solidFill>
                <a:latin typeface="Museo 300" panose="02000000000000000000" pitchFamily="50" charset="0"/>
                <a:ea typeface="Aptos" pitchFamily="34" charset="-122"/>
                <a:cs typeface="Aptos" pitchFamily="34" charset="-120"/>
              </a:rPr>
              <a:t>Harmonised standards may be cited in OJEU</a:t>
            </a:r>
            <a:endParaRPr lang="en-US" sz="1000" dirty="0">
              <a:latin typeface="Museo 300" panose="02000000000000000000" pitchFamily="50" charset="0"/>
            </a:endParaRPr>
          </a:p>
        </p:txBody>
      </p:sp>
      <p:sp>
        <p:nvSpPr>
          <p:cNvPr id="88" name="Text 48">
            <a:extLst>
              <a:ext uri="{FF2B5EF4-FFF2-40B4-BE49-F238E27FC236}">
                <a16:creationId xmlns:a16="http://schemas.microsoft.com/office/drawing/2014/main" id="{B38ADFFD-0074-B217-E55F-30F48F9D9FA4}"/>
              </a:ext>
            </a:extLst>
          </p:cNvPr>
          <p:cNvSpPr/>
          <p:nvPr/>
        </p:nvSpPr>
        <p:spPr>
          <a:xfrm>
            <a:off x="9027273" y="3093673"/>
            <a:ext cx="216712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000" dirty="0">
                <a:solidFill>
                  <a:srgbClr val="233142"/>
                </a:solidFill>
                <a:latin typeface="Museo 300" panose="02000000000000000000" pitchFamily="50" charset="0"/>
                <a:ea typeface="Aptos" pitchFamily="34" charset="-122"/>
                <a:cs typeface="Aptos" pitchFamily="34" charset="-120"/>
              </a:rPr>
              <a:t>This is the route into the EU market</a:t>
            </a:r>
            <a:endParaRPr lang="en-US" sz="1000" dirty="0">
              <a:latin typeface="Museo 300" panose="02000000000000000000" pitchFamily="50" charset="0"/>
            </a:endParaRPr>
          </a:p>
        </p:txBody>
      </p:sp>
      <p:sp>
        <p:nvSpPr>
          <p:cNvPr id="96" name="Rectangle: Rounded Corners 95">
            <a:extLst>
              <a:ext uri="{FF2B5EF4-FFF2-40B4-BE49-F238E27FC236}">
                <a16:creationId xmlns:a16="http://schemas.microsoft.com/office/drawing/2014/main" id="{7385152D-E86D-45D3-12BF-E4D88178648C}"/>
              </a:ext>
            </a:extLst>
          </p:cNvPr>
          <p:cNvSpPr/>
          <p:nvPr/>
        </p:nvSpPr>
        <p:spPr>
          <a:xfrm>
            <a:off x="651812" y="5225270"/>
            <a:ext cx="10976308" cy="802581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1100" dirty="0">
                <a:solidFill>
                  <a:schemeClr val="bg1"/>
                </a:solidFill>
                <a:latin typeface="Museo 300" panose="02000000000000000000" pitchFamily="50" charset="0"/>
                <a:cs typeface="Arial" panose="020B0604020202020204" pitchFamily="34" charset="0"/>
              </a:rPr>
              <a:t>While driven by ESPR, the DPP framework is quickly becoming a cross-regulatory enabler - supporting implementation across </a:t>
            </a:r>
            <a:r>
              <a:rPr lang="en-GB" sz="1100" b="1" dirty="0">
                <a:solidFill>
                  <a:schemeClr val="bg1"/>
                </a:solidFill>
                <a:latin typeface="Museo 300" panose="02000000000000000000" pitchFamily="50" charset="0"/>
                <a:cs typeface="Arial" panose="020B0604020202020204" pitchFamily="34" charset="0"/>
                <a:hlinkClick r:id="rId1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CPR</a:t>
            </a:r>
            <a:r>
              <a:rPr lang="en-GB" sz="1100" b="1" dirty="0">
                <a:solidFill>
                  <a:schemeClr val="bg1"/>
                </a:solidFill>
                <a:latin typeface="Museo 300" panose="02000000000000000000" pitchFamily="50" charset="0"/>
                <a:cs typeface="Arial" panose="020B0604020202020204" pitchFamily="34" charset="0"/>
              </a:rPr>
              <a:t> </a:t>
            </a:r>
            <a:r>
              <a:rPr lang="en-GB" sz="1100" dirty="0">
                <a:latin typeface="Museo 300" panose="02000000000000000000" pitchFamily="50" charset="0"/>
                <a:cs typeface="Arial" panose="020B0604020202020204" pitchFamily="34" charset="0"/>
              </a:rPr>
              <a:t>(Additional Info </a:t>
            </a:r>
            <a:r>
              <a:rPr lang="en-GB" sz="1100" dirty="0">
                <a:solidFill>
                  <a:schemeClr val="bg1"/>
                </a:solidFill>
                <a:latin typeface="Museo 300" panose="02000000000000000000" pitchFamily="50" charset="0"/>
                <a:cs typeface="Arial" panose="020B0604020202020204" pitchFamily="34" charset="0"/>
                <a:hlinkClick r:id="rId1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CEN/TC 442/WG 12 - Digitalization of construction products performance characteristics</a:t>
            </a:r>
            <a:r>
              <a:rPr lang="en-GB" sz="1100" dirty="0">
                <a:solidFill>
                  <a:schemeClr val="bg1"/>
                </a:solidFill>
                <a:latin typeface="Museo 300" panose="02000000000000000000" pitchFamily="50" charset="0"/>
                <a:cs typeface="Arial" panose="020B0604020202020204" pitchFamily="34" charset="0"/>
              </a:rPr>
              <a:t> )</a:t>
            </a:r>
            <a:r>
              <a:rPr lang="en-GB" sz="1100" b="1" dirty="0">
                <a:solidFill>
                  <a:schemeClr val="bg1"/>
                </a:solidFill>
                <a:latin typeface="Museo 300" panose="02000000000000000000" pitchFamily="50" charset="0"/>
                <a:cs typeface="Arial" panose="020B0604020202020204" pitchFamily="34" charset="0"/>
              </a:rPr>
              <a:t>,</a:t>
            </a:r>
            <a:r>
              <a:rPr lang="en-GB" sz="1100" dirty="0">
                <a:solidFill>
                  <a:schemeClr val="bg1"/>
                </a:solidFill>
                <a:latin typeface="Museo 300" panose="02000000000000000000" pitchFamily="50" charset="0"/>
                <a:cs typeface="Arial" panose="020B0604020202020204" pitchFamily="34" charset="0"/>
              </a:rPr>
              <a:t> </a:t>
            </a:r>
            <a:r>
              <a:rPr lang="en-GB" sz="1100" b="1" dirty="0">
                <a:solidFill>
                  <a:schemeClr val="bg1"/>
                </a:solidFill>
                <a:latin typeface="Museo 300" panose="02000000000000000000" pitchFamily="50" charset="0"/>
                <a:cs typeface="Arial" panose="020B0604020202020204" pitchFamily="34" charset="0"/>
                <a:hlinkClick r:id="rId1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Batteries</a:t>
            </a:r>
            <a:r>
              <a:rPr lang="en-GB" sz="1100" b="1" dirty="0">
                <a:solidFill>
                  <a:schemeClr val="bg1"/>
                </a:solidFill>
                <a:latin typeface="Museo 300" panose="02000000000000000000" pitchFamily="50" charset="0"/>
                <a:cs typeface="Arial" panose="020B0604020202020204" pitchFamily="34" charset="0"/>
              </a:rPr>
              <a:t> </a:t>
            </a:r>
            <a:r>
              <a:rPr lang="en-GB" sz="1100" dirty="0">
                <a:solidFill>
                  <a:schemeClr val="bg1"/>
                </a:solidFill>
                <a:latin typeface="Museo 300" panose="02000000000000000000" pitchFamily="50" charset="0"/>
                <a:cs typeface="Arial" panose="020B0604020202020204" pitchFamily="34" charset="0"/>
              </a:rPr>
              <a:t>and emerging areas like </a:t>
            </a:r>
            <a:r>
              <a:rPr lang="en-GB" sz="1100" b="1" dirty="0">
                <a:solidFill>
                  <a:schemeClr val="bg1"/>
                </a:solidFill>
                <a:latin typeface="Museo 300" panose="02000000000000000000" pitchFamily="50" charset="0"/>
                <a:cs typeface="Arial" panose="020B0604020202020204" pitchFamily="34" charset="0"/>
                <a:hlinkClick r:id="rId1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Toys</a:t>
            </a:r>
            <a:r>
              <a:rPr lang="en-GB" sz="1100" dirty="0">
                <a:solidFill>
                  <a:schemeClr val="bg1"/>
                </a:solidFill>
                <a:latin typeface="Museo 300" panose="02000000000000000000" pitchFamily="50" charset="0"/>
                <a:cs typeface="Arial" panose="020B0604020202020204" pitchFamily="34" charset="0"/>
              </a:rPr>
              <a:t> - signalling a broader shift toward structured product data across EU legislation. </a:t>
            </a:r>
            <a:r>
              <a:rPr lang="en-GB" sz="1100" dirty="0">
                <a:latin typeface="Museo 300" panose="02000000000000000000" pitchFamily="50" charset="0"/>
                <a:cs typeface="Arial" panose="020B0604020202020204" pitchFamily="34" charset="0"/>
              </a:rPr>
              <a:t>Supporting this, proposed updates to the New Legislative Framework (NLF) aim to embed digital solutions such as DPPs, aligning regulation with circular economy objectives.</a:t>
            </a:r>
            <a:endParaRPr lang="en-GB" sz="1100" dirty="0">
              <a:solidFill>
                <a:schemeClr val="bg1"/>
              </a:solidFill>
              <a:latin typeface="Museo 300" panose="02000000000000000000" pitchFamily="50" charset="0"/>
              <a:cs typeface="Arial" panose="020B0604020202020204" pitchFamily="34" charset="0"/>
            </a:endParaRPr>
          </a:p>
        </p:txBody>
      </p:sp>
      <p:sp>
        <p:nvSpPr>
          <p:cNvPr id="97" name="Shape 52">
            <a:extLst>
              <a:ext uri="{FF2B5EF4-FFF2-40B4-BE49-F238E27FC236}">
                <a16:creationId xmlns:a16="http://schemas.microsoft.com/office/drawing/2014/main" id="{C6AB1FB8-1F77-CE5A-F5C5-7393CA137F98}"/>
              </a:ext>
            </a:extLst>
          </p:cNvPr>
          <p:cNvSpPr/>
          <p:nvPr/>
        </p:nvSpPr>
        <p:spPr>
          <a:xfrm>
            <a:off x="651812" y="3726656"/>
            <a:ext cx="10976308" cy="1206351"/>
          </a:xfrm>
          <a:prstGeom prst="roundRect">
            <a:avLst>
              <a:gd name="adj" fmla="val 5625"/>
            </a:avLst>
          </a:prstGeom>
          <a:solidFill>
            <a:srgbClr val="FFFFFF"/>
          </a:solidFill>
          <a:ln w="12700">
            <a:solidFill>
              <a:srgbClr val="C9D4E2"/>
            </a:solidFill>
            <a:prstDash val="solid"/>
          </a:ln>
        </p:spPr>
        <p:txBody>
          <a:bodyPr/>
          <a:lstStyle/>
          <a:p>
            <a:endParaRPr lang="en-GB">
              <a:latin typeface="Museo 300" panose="02000000000000000000" pitchFamily="50" charset="0"/>
            </a:endParaRPr>
          </a:p>
        </p:txBody>
      </p:sp>
      <p:sp>
        <p:nvSpPr>
          <p:cNvPr id="98" name="Text 53">
            <a:extLst>
              <a:ext uri="{FF2B5EF4-FFF2-40B4-BE49-F238E27FC236}">
                <a16:creationId xmlns:a16="http://schemas.microsoft.com/office/drawing/2014/main" id="{C97B13D9-13F1-3A5D-D2A2-6D3564A2A4A4}"/>
              </a:ext>
            </a:extLst>
          </p:cNvPr>
          <p:cNvSpPr/>
          <p:nvPr/>
        </p:nvSpPr>
        <p:spPr>
          <a:xfrm>
            <a:off x="862584" y="4135511"/>
            <a:ext cx="21031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endParaRPr lang="en-US" sz="1151" dirty="0">
              <a:latin typeface="Museo 300" panose="02000000000000000000" pitchFamily="50" charset="0"/>
            </a:endParaRPr>
          </a:p>
        </p:txBody>
      </p:sp>
      <p:sp>
        <p:nvSpPr>
          <p:cNvPr id="99" name="Text 54">
            <a:extLst>
              <a:ext uri="{FF2B5EF4-FFF2-40B4-BE49-F238E27FC236}">
                <a16:creationId xmlns:a16="http://schemas.microsoft.com/office/drawing/2014/main" id="{BC8866A1-C76B-7EC9-4D98-8C0285193F8F}"/>
              </a:ext>
            </a:extLst>
          </p:cNvPr>
          <p:cNvSpPr/>
          <p:nvPr/>
        </p:nvSpPr>
        <p:spPr>
          <a:xfrm>
            <a:off x="865496" y="3892690"/>
            <a:ext cx="10252811" cy="33848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000" b="1" dirty="0">
                <a:latin typeface="Museo 300" panose="02000000000000000000" pitchFamily="50" charset="0"/>
                <a:ea typeface="Aptos Display" pitchFamily="34" charset="-122"/>
                <a:cs typeface="Aptos Display" pitchFamily="34" charset="-120"/>
              </a:rPr>
              <a:t>Parallel alignment layer</a:t>
            </a:r>
            <a:endParaRPr lang="en-US" sz="1000" dirty="0">
              <a:latin typeface="Museo 300" panose="02000000000000000000" pitchFamily="50" charset="0"/>
            </a:endParaRPr>
          </a:p>
          <a:p>
            <a:r>
              <a:rPr lang="en-US" sz="1000" dirty="0">
                <a:latin typeface="Museo 300" panose="02000000000000000000" pitchFamily="50" charset="0"/>
                <a:ea typeface="Aptos" pitchFamily="34" charset="-122"/>
                <a:cs typeface="Aptos" pitchFamily="34" charset="-120"/>
              </a:rPr>
              <a:t>International and UK work does not replace the EU framework, but it helps avoid fragmentation and supports interoperability across markets.</a:t>
            </a:r>
            <a:endParaRPr lang="en-US" sz="1000" dirty="0">
              <a:latin typeface="Museo 300" panose="02000000000000000000" pitchFamily="50" charset="0"/>
            </a:endParaRPr>
          </a:p>
        </p:txBody>
      </p:sp>
      <p:sp>
        <p:nvSpPr>
          <p:cNvPr id="100" name="Text 57">
            <a:extLst>
              <a:ext uri="{FF2B5EF4-FFF2-40B4-BE49-F238E27FC236}">
                <a16:creationId xmlns:a16="http://schemas.microsoft.com/office/drawing/2014/main" id="{70D4F289-8A1C-879D-930A-C8302FF943D9}"/>
              </a:ext>
            </a:extLst>
          </p:cNvPr>
          <p:cNvSpPr/>
          <p:nvPr/>
        </p:nvSpPr>
        <p:spPr>
          <a:xfrm>
            <a:off x="886968" y="4277816"/>
            <a:ext cx="4500644" cy="6241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000" b="1" dirty="0">
                <a:solidFill>
                  <a:srgbClr val="0070C0"/>
                </a:solidFill>
                <a:latin typeface="Museo 300" panose="02000000000000000000" pitchFamily="50" charset="0"/>
                <a:ea typeface="Aptos" pitchFamily="34" charset="-122"/>
                <a:cs typeface="Aptos" pitchFamily="34" charset="-120"/>
              </a:rPr>
              <a:t>International standards alignment</a:t>
            </a:r>
            <a:endParaRPr lang="en-US" sz="1000" dirty="0">
              <a:solidFill>
                <a:srgbClr val="0070C0"/>
              </a:solidFill>
              <a:latin typeface="Museo 300" panose="02000000000000000000" pitchFamily="50" charset="0"/>
            </a:endParaRPr>
          </a:p>
          <a:p>
            <a:r>
              <a:rPr lang="en-US" sz="1000" dirty="0">
                <a:solidFill>
                  <a:srgbClr val="233142"/>
                </a:solidFill>
                <a:latin typeface="Museo 300" panose="02000000000000000000" pitchFamily="50" charset="0"/>
                <a:ea typeface="Aptos" pitchFamily="34" charset="-122"/>
                <a:cs typeface="Aptos" pitchFamily="34" charset="-120"/>
                <a:hlinkClick r:id="rId19"/>
              </a:rPr>
              <a:t>ISO/IEC JTC 5</a:t>
            </a:r>
            <a:r>
              <a:rPr lang="en-US" sz="1000" dirty="0">
                <a:solidFill>
                  <a:srgbClr val="233142"/>
                </a:solidFill>
                <a:latin typeface="Museo 300" panose="02000000000000000000" pitchFamily="50" charset="0"/>
                <a:ea typeface="Aptos" pitchFamily="34" charset="-122"/>
                <a:cs typeface="Aptos" pitchFamily="34" charset="-120"/>
              </a:rPr>
              <a:t>, ISO/TC 154 and UNECE work alongside the European track to support cross-sector and cross-system interoperability </a:t>
            </a:r>
            <a:r>
              <a:rPr lang="en-GB" sz="1000" dirty="0">
                <a:solidFill>
                  <a:srgbClr val="233142"/>
                </a:solidFill>
                <a:latin typeface="Museo 300" panose="02000000000000000000" pitchFamily="50" charset="0"/>
                <a:ea typeface="Aptos" pitchFamily="34" charset="-122"/>
                <a:cs typeface="Aptos" pitchFamily="34" charset="-120"/>
              </a:rPr>
              <a:t>as well as supporting supply chain and value-chain DPP usage alignment.</a:t>
            </a:r>
            <a:endParaRPr lang="en-US" sz="1000" dirty="0">
              <a:latin typeface="Museo 300" panose="02000000000000000000" pitchFamily="50" charset="0"/>
            </a:endParaRPr>
          </a:p>
        </p:txBody>
      </p:sp>
      <p:sp>
        <p:nvSpPr>
          <p:cNvPr id="103" name="Text 56">
            <a:extLst>
              <a:ext uri="{FF2B5EF4-FFF2-40B4-BE49-F238E27FC236}">
                <a16:creationId xmlns:a16="http://schemas.microsoft.com/office/drawing/2014/main" id="{AAC5EF10-D35C-9FA7-31A1-BE2085C31B03}"/>
              </a:ext>
            </a:extLst>
          </p:cNvPr>
          <p:cNvSpPr/>
          <p:nvPr/>
        </p:nvSpPr>
        <p:spPr>
          <a:xfrm>
            <a:off x="941832" y="4670013"/>
            <a:ext cx="4261104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sz="900" dirty="0">
              <a:latin typeface="Museo 300" panose="02000000000000000000" pitchFamily="50" charset="0"/>
            </a:endParaRPr>
          </a:p>
        </p:txBody>
      </p:sp>
      <p:sp>
        <p:nvSpPr>
          <p:cNvPr id="104" name="Text 4">
            <a:extLst>
              <a:ext uri="{FF2B5EF4-FFF2-40B4-BE49-F238E27FC236}">
                <a16:creationId xmlns:a16="http://schemas.microsoft.com/office/drawing/2014/main" id="{A4DFF48A-F09B-B9E3-05BC-1C2909D2D3EC}"/>
              </a:ext>
            </a:extLst>
          </p:cNvPr>
          <p:cNvSpPr/>
          <p:nvPr/>
        </p:nvSpPr>
        <p:spPr>
          <a:xfrm>
            <a:off x="651812" y="1719040"/>
            <a:ext cx="2642616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1100" b="1" dirty="0">
                <a:solidFill>
                  <a:srgbClr val="2F6B9A"/>
                </a:solidFill>
                <a:latin typeface="Museo 300" panose="02000000000000000000" pitchFamily="50" charset="0"/>
                <a:ea typeface="Aptos" pitchFamily="34" charset="-122"/>
                <a:cs typeface="Aptos" pitchFamily="34" charset="-120"/>
              </a:rPr>
              <a:t>1  EU policy / ESPR</a:t>
            </a:r>
            <a:endParaRPr lang="en-US" sz="1100" dirty="0">
              <a:latin typeface="Museo 300" panose="02000000000000000000" pitchFamily="50" charset="0"/>
            </a:endParaRPr>
          </a:p>
        </p:txBody>
      </p:sp>
      <p:sp>
        <p:nvSpPr>
          <p:cNvPr id="105" name="Text 6">
            <a:extLst>
              <a:ext uri="{FF2B5EF4-FFF2-40B4-BE49-F238E27FC236}">
                <a16:creationId xmlns:a16="http://schemas.microsoft.com/office/drawing/2014/main" id="{9284398E-A4A6-63F2-1AC4-5AA47E7E5DF5}"/>
              </a:ext>
            </a:extLst>
          </p:cNvPr>
          <p:cNvSpPr/>
          <p:nvPr/>
        </p:nvSpPr>
        <p:spPr>
          <a:xfrm>
            <a:off x="3084576" y="1693332"/>
            <a:ext cx="2642616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1100" b="1" dirty="0">
                <a:solidFill>
                  <a:srgbClr val="00B050"/>
                </a:solidFill>
                <a:latin typeface="Museo 300" panose="02000000000000000000" pitchFamily="50" charset="0"/>
                <a:ea typeface="Aptos" pitchFamily="34" charset="-122"/>
                <a:cs typeface="Aptos" pitchFamily="34" charset="-120"/>
              </a:rPr>
              <a:t>2  Standards request</a:t>
            </a:r>
            <a:endParaRPr lang="en-US" sz="1100" dirty="0">
              <a:solidFill>
                <a:srgbClr val="00B050"/>
              </a:solidFill>
              <a:latin typeface="Museo 300" panose="02000000000000000000" pitchFamily="50" charset="0"/>
            </a:endParaRPr>
          </a:p>
        </p:txBody>
      </p:sp>
      <p:sp>
        <p:nvSpPr>
          <p:cNvPr id="106" name="Text 8">
            <a:extLst>
              <a:ext uri="{FF2B5EF4-FFF2-40B4-BE49-F238E27FC236}">
                <a16:creationId xmlns:a16="http://schemas.microsoft.com/office/drawing/2014/main" id="{EA84176D-6634-88DD-92B0-8C38AA492543}"/>
              </a:ext>
            </a:extLst>
          </p:cNvPr>
          <p:cNvSpPr/>
          <p:nvPr/>
        </p:nvSpPr>
        <p:spPr>
          <a:xfrm>
            <a:off x="5866969" y="1719040"/>
            <a:ext cx="2642616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1100" b="1" dirty="0">
                <a:solidFill>
                  <a:schemeClr val="accent2"/>
                </a:solidFill>
                <a:latin typeface="Museo 300" panose="02000000000000000000" pitchFamily="50" charset="0"/>
                <a:ea typeface="Aptos" pitchFamily="34" charset="-122"/>
                <a:cs typeface="Aptos" pitchFamily="34" charset="-120"/>
              </a:rPr>
              <a:t>3  JTC 24 framework standards</a:t>
            </a:r>
            <a:endParaRPr lang="en-US" sz="1100" dirty="0">
              <a:solidFill>
                <a:schemeClr val="accent2"/>
              </a:solidFill>
              <a:latin typeface="Museo 300" panose="02000000000000000000" pitchFamily="50" charset="0"/>
            </a:endParaRPr>
          </a:p>
        </p:txBody>
      </p:sp>
      <p:sp>
        <p:nvSpPr>
          <p:cNvPr id="107" name="Text 10">
            <a:extLst>
              <a:ext uri="{FF2B5EF4-FFF2-40B4-BE49-F238E27FC236}">
                <a16:creationId xmlns:a16="http://schemas.microsoft.com/office/drawing/2014/main" id="{490B8C93-9248-23D9-C4A6-C19924285388}"/>
              </a:ext>
            </a:extLst>
          </p:cNvPr>
          <p:cNvSpPr/>
          <p:nvPr/>
        </p:nvSpPr>
        <p:spPr>
          <a:xfrm>
            <a:off x="8853794" y="1724873"/>
            <a:ext cx="2093976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1100" b="1" dirty="0">
                <a:solidFill>
                  <a:srgbClr val="7030A0"/>
                </a:solidFill>
                <a:latin typeface="Museo 300" panose="02000000000000000000" pitchFamily="50" charset="0"/>
                <a:ea typeface="Aptos" pitchFamily="34" charset="-122"/>
                <a:cs typeface="Aptos" pitchFamily="34" charset="-120"/>
              </a:rPr>
              <a:t>4  Market use</a:t>
            </a:r>
            <a:endParaRPr lang="en-US" sz="1100" dirty="0">
              <a:solidFill>
                <a:srgbClr val="7030A0"/>
              </a:solidFill>
              <a:latin typeface="Museo 300" panose="02000000000000000000" pitchFamily="50" charset="0"/>
            </a:endParaRPr>
          </a:p>
        </p:txBody>
      </p:sp>
      <p:sp>
        <p:nvSpPr>
          <p:cNvPr id="108" name="TextBox 107">
            <a:extLst>
              <a:ext uri="{FF2B5EF4-FFF2-40B4-BE49-F238E27FC236}">
                <a16:creationId xmlns:a16="http://schemas.microsoft.com/office/drawing/2014/main" id="{5F57636A-410D-59A6-37F8-3EEECC60AA2C}"/>
              </a:ext>
            </a:extLst>
          </p:cNvPr>
          <p:cNvSpPr txBox="1"/>
          <p:nvPr/>
        </p:nvSpPr>
        <p:spPr>
          <a:xfrm>
            <a:off x="5866969" y="4231177"/>
            <a:ext cx="5850316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dirty="0">
                <a:solidFill>
                  <a:srgbClr val="0070C0"/>
                </a:solidFill>
                <a:latin typeface="Museo 300" panose="02000000000000000000" pitchFamily="50" charset="0"/>
                <a:ea typeface="Aptos" pitchFamily="34" charset="-122"/>
                <a:cs typeface="Aptos" pitchFamily="34" charset="-120"/>
              </a:rPr>
              <a:t>UK input</a:t>
            </a:r>
          </a:p>
          <a:p>
            <a:r>
              <a:rPr lang="en-US" sz="1000" dirty="0">
                <a:solidFill>
                  <a:srgbClr val="233142"/>
                </a:solidFill>
                <a:latin typeface="Museo 300" panose="02000000000000000000" pitchFamily="50" charset="0"/>
                <a:ea typeface="Aptos" pitchFamily="34" charset="-122"/>
                <a:cs typeface="Aptos" pitchFamily="34" charset="-120"/>
              </a:rPr>
              <a:t>BSI’s IST/47/-/3 e-business committee acts as the UK mirror group and helps channel UK expert input into the European and international work. </a:t>
            </a:r>
            <a:r>
              <a:rPr lang="en-GB" sz="1000" dirty="0">
                <a:solidFill>
                  <a:srgbClr val="233142"/>
                </a:solidFill>
                <a:latin typeface="Museo 300" panose="02000000000000000000" pitchFamily="50" charset="0"/>
                <a:ea typeface="Aptos" pitchFamily="34" charset="-122"/>
                <a:cs typeface="Aptos" pitchFamily="34" charset="-120"/>
              </a:rPr>
              <a:t>BSI allocated the responsibility for UK input into</a:t>
            </a:r>
            <a:br>
              <a:rPr lang="en-GB" sz="1000" dirty="0">
                <a:solidFill>
                  <a:srgbClr val="233142"/>
                </a:solidFill>
                <a:latin typeface="Museo 300" panose="02000000000000000000" pitchFamily="50" charset="0"/>
                <a:ea typeface="Aptos" pitchFamily="34" charset="-122"/>
                <a:cs typeface="Aptos" pitchFamily="34" charset="-120"/>
              </a:rPr>
            </a:br>
            <a:r>
              <a:rPr lang="en-GB" sz="1000" dirty="0">
                <a:solidFill>
                  <a:srgbClr val="233142"/>
                </a:solidFill>
                <a:latin typeface="Museo 300" panose="02000000000000000000" pitchFamily="50" charset="0"/>
                <a:ea typeface="Aptos" pitchFamily="34" charset="-122"/>
                <a:cs typeface="Aptos" pitchFamily="34" charset="-120"/>
              </a:rPr>
              <a:t>CEN/CLC JTC 24 DPP standards to IST/47/-/3, E-business .</a:t>
            </a:r>
          </a:p>
          <a:p>
            <a:endParaRPr lang="en-US" dirty="0">
              <a:latin typeface="Museo 300" panose="02000000000000000000" pitchFamily="50" charset="0"/>
            </a:endParaRPr>
          </a:p>
        </p:txBody>
      </p:sp>
      <p:sp>
        <p:nvSpPr>
          <p:cNvPr id="109" name="TextBox 108">
            <a:extLst>
              <a:ext uri="{FF2B5EF4-FFF2-40B4-BE49-F238E27FC236}">
                <a16:creationId xmlns:a16="http://schemas.microsoft.com/office/drawing/2014/main" id="{D585819C-BA9E-4FE7-96E4-E3F7A28C381F}"/>
              </a:ext>
            </a:extLst>
          </p:cNvPr>
          <p:cNvSpPr txBox="1"/>
          <p:nvPr/>
        </p:nvSpPr>
        <p:spPr>
          <a:xfrm>
            <a:off x="651812" y="6356439"/>
            <a:ext cx="11265542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dirty="0">
                <a:latin typeface="Museo 300" panose="02000000000000000000" pitchFamily="50" charset="0"/>
              </a:rPr>
              <a:t>DPP – Digital Product Passport, ESPR </a:t>
            </a:r>
            <a:r>
              <a:rPr lang="en-GB" sz="800" b="1" dirty="0">
                <a:latin typeface="Museo 300" panose="02000000000000000000" pitchFamily="50" charset="0"/>
              </a:rPr>
              <a:t>Eco-design for Sustainable Products Regulation, EU European Union, JTC Joint Technical Committee, OJEU Official Journal of the European Union, UNECE </a:t>
            </a:r>
            <a:r>
              <a:rPr lang="en-GB" sz="800" dirty="0">
                <a:latin typeface="Museo 300" panose="02000000000000000000" pitchFamily="50" charset="0"/>
              </a:rPr>
              <a:t>United Nations Economic Commission for Europe, ISO International Organisation for Standardisation, IEC International Electrotechnical Commission, NLF New Legislative Framework </a:t>
            </a:r>
          </a:p>
          <a:p>
            <a:r>
              <a:rPr lang="en-GB" sz="900" b="1" dirty="0">
                <a:solidFill>
                  <a:srgbClr val="008E40"/>
                </a:solidFill>
                <a:latin typeface="Museo 300" panose="02000000000000000000" pitchFamily="50" charset="0"/>
              </a:rPr>
              <a:t> </a:t>
            </a:r>
            <a:br>
              <a:rPr lang="en-GB" sz="1200" b="1" dirty="0"/>
            </a:br>
            <a:br>
              <a:rPr lang="en-GB" sz="1200" kern="100" dirty="0"/>
            </a:b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253989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61300"/>
    </mc:Choice>
    <mc:Fallback>
      <p:transition spd="slow" advTm="61300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A36494-9841-4492-0783-C395CA7042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0CBD903B-3BAF-9FF3-9269-519049801AD3}"/>
              </a:ext>
            </a:extLst>
          </p:cNvPr>
          <p:cNvSpPr/>
          <p:nvPr/>
        </p:nvSpPr>
        <p:spPr>
          <a:xfrm>
            <a:off x="0" y="1371600"/>
            <a:ext cx="12192000" cy="5486400"/>
          </a:xfrm>
          <a:custGeom>
            <a:avLst/>
            <a:gdLst/>
            <a:ahLst/>
            <a:cxnLst/>
            <a:rect l="l" t="t" r="r" b="b"/>
            <a:pathLst>
              <a:path w="18288000" h="8229600">
                <a:moveTo>
                  <a:pt x="0" y="0"/>
                </a:moveTo>
                <a:lnTo>
                  <a:pt x="18288000" y="0"/>
                </a:lnTo>
                <a:lnTo>
                  <a:pt x="18288000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60000"/>
            </a:blip>
            <a:stretch>
              <a:fillRect t="-12500" b="-12500"/>
            </a:stretch>
          </a:blipFill>
        </p:spPr>
        <p:txBody>
          <a:bodyPr/>
          <a:lstStyle/>
          <a:p>
            <a:endParaRPr lang="en-GB" sz="1200"/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B4C88E3D-5686-C0D4-9795-750E133C4FCC}"/>
              </a:ext>
            </a:extLst>
          </p:cNvPr>
          <p:cNvGrpSpPr/>
          <p:nvPr/>
        </p:nvGrpSpPr>
        <p:grpSpPr>
          <a:xfrm>
            <a:off x="0" y="-168771"/>
            <a:ext cx="12192000" cy="2207262"/>
            <a:chOff x="0" y="-66675"/>
            <a:chExt cx="4816593" cy="87200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5D70E0AF-5681-1751-828D-59BC7F09BC49}"/>
                </a:ext>
              </a:extLst>
            </p:cNvPr>
            <p:cNvSpPr/>
            <p:nvPr/>
          </p:nvSpPr>
          <p:spPr>
            <a:xfrm>
              <a:off x="0" y="0"/>
              <a:ext cx="4816592" cy="646091"/>
            </a:xfrm>
            <a:custGeom>
              <a:avLst/>
              <a:gdLst/>
              <a:ahLst/>
              <a:cxnLst/>
              <a:rect l="l" t="t" r="r" b="b"/>
              <a:pathLst>
                <a:path w="4816592" h="805330">
                  <a:moveTo>
                    <a:pt x="0" y="0"/>
                  </a:moveTo>
                  <a:lnTo>
                    <a:pt x="4816592" y="0"/>
                  </a:lnTo>
                  <a:lnTo>
                    <a:pt x="4816592" y="805330"/>
                  </a:lnTo>
                  <a:lnTo>
                    <a:pt x="0" y="805330"/>
                  </a:lnTo>
                  <a:close/>
                </a:path>
              </a:pathLst>
            </a:custGeom>
            <a:solidFill>
              <a:srgbClr val="3B6E8F"/>
            </a:solidFill>
          </p:spPr>
          <p:txBody>
            <a:bodyPr/>
            <a:lstStyle/>
            <a:p>
              <a:endParaRPr lang="en-GB" sz="1200"/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EE59C28F-DD38-2E07-0FF8-A52104832E54}"/>
                </a:ext>
              </a:extLst>
            </p:cNvPr>
            <p:cNvSpPr txBox="1"/>
            <p:nvPr/>
          </p:nvSpPr>
          <p:spPr>
            <a:xfrm>
              <a:off x="0" y="-66675"/>
              <a:ext cx="4816593" cy="872005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2000"/>
                </a:lnSpc>
              </a:pPr>
              <a:endParaRPr sz="1200"/>
            </a:p>
          </p:txBody>
        </p:sp>
      </p:grpSp>
      <p:sp>
        <p:nvSpPr>
          <p:cNvPr id="6" name="Freeform 6">
            <a:extLst>
              <a:ext uri="{FF2B5EF4-FFF2-40B4-BE49-F238E27FC236}">
                <a16:creationId xmlns:a16="http://schemas.microsoft.com/office/drawing/2014/main" id="{9E8FDBAA-0BA4-5EE0-F430-8EF16D1A4C0D}"/>
              </a:ext>
            </a:extLst>
          </p:cNvPr>
          <p:cNvSpPr/>
          <p:nvPr/>
        </p:nvSpPr>
        <p:spPr>
          <a:xfrm>
            <a:off x="457829" y="385351"/>
            <a:ext cx="2988570" cy="1250067"/>
          </a:xfrm>
          <a:custGeom>
            <a:avLst/>
            <a:gdLst/>
            <a:ahLst/>
            <a:cxnLst/>
            <a:rect l="l" t="t" r="r" b="b"/>
            <a:pathLst>
              <a:path w="4482855" h="1875100">
                <a:moveTo>
                  <a:pt x="0" y="0"/>
                </a:moveTo>
                <a:lnTo>
                  <a:pt x="4482855" y="0"/>
                </a:lnTo>
                <a:lnTo>
                  <a:pt x="4482855" y="1875100"/>
                </a:lnTo>
                <a:lnTo>
                  <a:pt x="0" y="187510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GB" sz="1200"/>
          </a:p>
        </p:txBody>
      </p:sp>
      <p:sp>
        <p:nvSpPr>
          <p:cNvPr id="8" name="AutoShape 8">
            <a:extLst>
              <a:ext uri="{FF2B5EF4-FFF2-40B4-BE49-F238E27FC236}">
                <a16:creationId xmlns:a16="http://schemas.microsoft.com/office/drawing/2014/main" id="{D0EE0B45-AD19-8B4A-167F-70995437FD29}"/>
              </a:ext>
            </a:extLst>
          </p:cNvPr>
          <p:cNvSpPr/>
          <p:nvPr/>
        </p:nvSpPr>
        <p:spPr>
          <a:xfrm flipV="1">
            <a:off x="3316472" y="733101"/>
            <a:ext cx="0" cy="685556"/>
          </a:xfrm>
          <a:prstGeom prst="line">
            <a:avLst/>
          </a:prstGeom>
          <a:ln w="47625" cap="rnd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GB" sz="1200"/>
          </a:p>
        </p:txBody>
      </p:sp>
      <p:grpSp>
        <p:nvGrpSpPr>
          <p:cNvPr id="11" name="Group 11">
            <a:extLst>
              <a:ext uri="{FF2B5EF4-FFF2-40B4-BE49-F238E27FC236}">
                <a16:creationId xmlns:a16="http://schemas.microsoft.com/office/drawing/2014/main" id="{9532019D-A938-79A5-E366-188DDD7CCD45}"/>
              </a:ext>
            </a:extLst>
          </p:cNvPr>
          <p:cNvGrpSpPr/>
          <p:nvPr/>
        </p:nvGrpSpPr>
        <p:grpSpPr>
          <a:xfrm>
            <a:off x="0" y="6746491"/>
            <a:ext cx="12192000" cy="146071"/>
            <a:chOff x="0" y="0"/>
            <a:chExt cx="4816593" cy="57707"/>
          </a:xfrm>
        </p:grpSpPr>
        <p:sp>
          <p:nvSpPr>
            <p:cNvPr id="12" name="Freeform 12">
              <a:extLst>
                <a:ext uri="{FF2B5EF4-FFF2-40B4-BE49-F238E27FC236}">
                  <a16:creationId xmlns:a16="http://schemas.microsoft.com/office/drawing/2014/main" id="{95626A0C-C8B5-74BD-0BFD-657CE37731D5}"/>
                </a:ext>
              </a:extLst>
            </p:cNvPr>
            <p:cNvSpPr/>
            <p:nvPr/>
          </p:nvSpPr>
          <p:spPr>
            <a:xfrm>
              <a:off x="0" y="0"/>
              <a:ext cx="4816592" cy="57707"/>
            </a:xfrm>
            <a:custGeom>
              <a:avLst/>
              <a:gdLst/>
              <a:ahLst/>
              <a:cxnLst/>
              <a:rect l="l" t="t" r="r" b="b"/>
              <a:pathLst>
                <a:path w="4816592" h="57707">
                  <a:moveTo>
                    <a:pt x="0" y="0"/>
                  </a:moveTo>
                  <a:lnTo>
                    <a:pt x="4816592" y="0"/>
                  </a:lnTo>
                  <a:lnTo>
                    <a:pt x="4816592" y="57707"/>
                  </a:lnTo>
                  <a:lnTo>
                    <a:pt x="0" y="57707"/>
                  </a:lnTo>
                  <a:close/>
                </a:path>
              </a:pathLst>
            </a:custGeom>
            <a:solidFill>
              <a:srgbClr val="B63E97"/>
            </a:solidFill>
          </p:spPr>
          <p:txBody>
            <a:bodyPr/>
            <a:lstStyle/>
            <a:p>
              <a:endParaRPr lang="en-GB" sz="1200"/>
            </a:p>
          </p:txBody>
        </p:sp>
        <p:sp>
          <p:nvSpPr>
            <p:cNvPr id="13" name="TextBox 13">
              <a:extLst>
                <a:ext uri="{FF2B5EF4-FFF2-40B4-BE49-F238E27FC236}">
                  <a16:creationId xmlns:a16="http://schemas.microsoft.com/office/drawing/2014/main" id="{5BA5E618-2EF1-C4A7-051F-0994383DD51B}"/>
                </a:ext>
              </a:extLst>
            </p:cNvPr>
            <p:cNvSpPr txBox="1"/>
            <p:nvPr/>
          </p:nvSpPr>
          <p:spPr>
            <a:xfrm>
              <a:off x="0" y="-66675"/>
              <a:ext cx="4816593" cy="124382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2000"/>
                </a:lnSpc>
              </a:pPr>
              <a:endParaRPr sz="1200"/>
            </a:p>
          </p:txBody>
        </p:sp>
      </p:grpSp>
      <p:pic>
        <p:nvPicPr>
          <p:cNvPr id="9" name="Picture 8">
            <a:extLst>
              <a:ext uri="{FF2B5EF4-FFF2-40B4-BE49-F238E27FC236}">
                <a16:creationId xmlns:a16="http://schemas.microsoft.com/office/drawing/2014/main" id="{2492E829-EDDF-501B-FEDB-86202B4B7B9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7829" y="1910037"/>
            <a:ext cx="10262615" cy="4667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64875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60071"/>
    </mc:Choice>
    <mc:Fallback>
      <p:transition spd="slow" advTm="60071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11F63C-2F4A-7BB9-E396-B715C5E6A7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EB592C1A-6886-D93A-7207-DB4FDEC42258}"/>
              </a:ext>
            </a:extLst>
          </p:cNvPr>
          <p:cNvSpPr/>
          <p:nvPr/>
        </p:nvSpPr>
        <p:spPr>
          <a:xfrm>
            <a:off x="0" y="1371600"/>
            <a:ext cx="12192000" cy="5486400"/>
          </a:xfrm>
          <a:custGeom>
            <a:avLst/>
            <a:gdLst/>
            <a:ahLst/>
            <a:cxnLst/>
            <a:rect l="l" t="t" r="r" b="b"/>
            <a:pathLst>
              <a:path w="18288000" h="8229600">
                <a:moveTo>
                  <a:pt x="0" y="0"/>
                </a:moveTo>
                <a:lnTo>
                  <a:pt x="18288000" y="0"/>
                </a:lnTo>
                <a:lnTo>
                  <a:pt x="18288000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60000"/>
            </a:blip>
            <a:stretch>
              <a:fillRect t="-12500" b="-12500"/>
            </a:stretch>
          </a:blipFill>
        </p:spPr>
        <p:txBody>
          <a:bodyPr/>
          <a:lstStyle/>
          <a:p>
            <a:endParaRPr lang="en-GB" sz="1200"/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7E67C536-6143-5E21-D096-53556DD0758F}"/>
              </a:ext>
            </a:extLst>
          </p:cNvPr>
          <p:cNvGrpSpPr/>
          <p:nvPr/>
        </p:nvGrpSpPr>
        <p:grpSpPr>
          <a:xfrm>
            <a:off x="0" y="-168771"/>
            <a:ext cx="12192000" cy="2207262"/>
            <a:chOff x="0" y="-66675"/>
            <a:chExt cx="4816593" cy="87200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C9752743-152A-207C-7E3E-0F126FB4F44A}"/>
                </a:ext>
              </a:extLst>
            </p:cNvPr>
            <p:cNvSpPr/>
            <p:nvPr/>
          </p:nvSpPr>
          <p:spPr>
            <a:xfrm>
              <a:off x="0" y="0"/>
              <a:ext cx="4816592" cy="646091"/>
            </a:xfrm>
            <a:custGeom>
              <a:avLst/>
              <a:gdLst/>
              <a:ahLst/>
              <a:cxnLst/>
              <a:rect l="l" t="t" r="r" b="b"/>
              <a:pathLst>
                <a:path w="4816592" h="805330">
                  <a:moveTo>
                    <a:pt x="0" y="0"/>
                  </a:moveTo>
                  <a:lnTo>
                    <a:pt x="4816592" y="0"/>
                  </a:lnTo>
                  <a:lnTo>
                    <a:pt x="4816592" y="805330"/>
                  </a:lnTo>
                  <a:lnTo>
                    <a:pt x="0" y="805330"/>
                  </a:lnTo>
                  <a:close/>
                </a:path>
              </a:pathLst>
            </a:custGeom>
            <a:solidFill>
              <a:srgbClr val="3B6E8F"/>
            </a:solidFill>
          </p:spPr>
          <p:txBody>
            <a:bodyPr/>
            <a:lstStyle/>
            <a:p>
              <a:endParaRPr lang="en-GB" sz="1200"/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F309AC85-8B4C-F86B-F6FC-5504D084003F}"/>
                </a:ext>
              </a:extLst>
            </p:cNvPr>
            <p:cNvSpPr txBox="1"/>
            <p:nvPr/>
          </p:nvSpPr>
          <p:spPr>
            <a:xfrm>
              <a:off x="0" y="-66675"/>
              <a:ext cx="4816593" cy="872005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2000"/>
                </a:lnSpc>
              </a:pPr>
              <a:endParaRPr sz="1200"/>
            </a:p>
          </p:txBody>
        </p:sp>
      </p:grpSp>
      <p:sp>
        <p:nvSpPr>
          <p:cNvPr id="6" name="Freeform 6">
            <a:extLst>
              <a:ext uri="{FF2B5EF4-FFF2-40B4-BE49-F238E27FC236}">
                <a16:creationId xmlns:a16="http://schemas.microsoft.com/office/drawing/2014/main" id="{4617B9BE-85C3-B7CE-4493-43B8E60785C4}"/>
              </a:ext>
            </a:extLst>
          </p:cNvPr>
          <p:cNvSpPr/>
          <p:nvPr/>
        </p:nvSpPr>
        <p:spPr>
          <a:xfrm>
            <a:off x="457829" y="385351"/>
            <a:ext cx="2988570" cy="1250067"/>
          </a:xfrm>
          <a:custGeom>
            <a:avLst/>
            <a:gdLst/>
            <a:ahLst/>
            <a:cxnLst/>
            <a:rect l="l" t="t" r="r" b="b"/>
            <a:pathLst>
              <a:path w="4482855" h="1875100">
                <a:moveTo>
                  <a:pt x="0" y="0"/>
                </a:moveTo>
                <a:lnTo>
                  <a:pt x="4482855" y="0"/>
                </a:lnTo>
                <a:lnTo>
                  <a:pt x="4482855" y="1875100"/>
                </a:lnTo>
                <a:lnTo>
                  <a:pt x="0" y="187510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GB" sz="1200"/>
          </a:p>
        </p:txBody>
      </p:sp>
      <p:sp>
        <p:nvSpPr>
          <p:cNvPr id="8" name="AutoShape 8">
            <a:extLst>
              <a:ext uri="{FF2B5EF4-FFF2-40B4-BE49-F238E27FC236}">
                <a16:creationId xmlns:a16="http://schemas.microsoft.com/office/drawing/2014/main" id="{4C92C4B0-5FAB-78C8-7104-60CA6CC1477D}"/>
              </a:ext>
            </a:extLst>
          </p:cNvPr>
          <p:cNvSpPr/>
          <p:nvPr/>
        </p:nvSpPr>
        <p:spPr>
          <a:xfrm flipV="1">
            <a:off x="3316472" y="733101"/>
            <a:ext cx="0" cy="685556"/>
          </a:xfrm>
          <a:prstGeom prst="line">
            <a:avLst/>
          </a:prstGeom>
          <a:ln w="47625" cap="rnd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GB" sz="1200"/>
          </a:p>
        </p:txBody>
      </p:sp>
      <p:grpSp>
        <p:nvGrpSpPr>
          <p:cNvPr id="11" name="Group 11">
            <a:extLst>
              <a:ext uri="{FF2B5EF4-FFF2-40B4-BE49-F238E27FC236}">
                <a16:creationId xmlns:a16="http://schemas.microsoft.com/office/drawing/2014/main" id="{F234AA4D-9495-4856-03B1-51F58CF30A4E}"/>
              </a:ext>
            </a:extLst>
          </p:cNvPr>
          <p:cNvGrpSpPr/>
          <p:nvPr/>
        </p:nvGrpSpPr>
        <p:grpSpPr>
          <a:xfrm>
            <a:off x="0" y="6746491"/>
            <a:ext cx="12192000" cy="146071"/>
            <a:chOff x="0" y="0"/>
            <a:chExt cx="4816593" cy="57707"/>
          </a:xfrm>
        </p:grpSpPr>
        <p:sp>
          <p:nvSpPr>
            <p:cNvPr id="12" name="Freeform 12">
              <a:extLst>
                <a:ext uri="{FF2B5EF4-FFF2-40B4-BE49-F238E27FC236}">
                  <a16:creationId xmlns:a16="http://schemas.microsoft.com/office/drawing/2014/main" id="{AB06CE4D-9D5B-2CB9-131B-D283E4DA6430}"/>
                </a:ext>
              </a:extLst>
            </p:cNvPr>
            <p:cNvSpPr/>
            <p:nvPr/>
          </p:nvSpPr>
          <p:spPr>
            <a:xfrm>
              <a:off x="0" y="0"/>
              <a:ext cx="4816592" cy="57707"/>
            </a:xfrm>
            <a:custGeom>
              <a:avLst/>
              <a:gdLst/>
              <a:ahLst/>
              <a:cxnLst/>
              <a:rect l="l" t="t" r="r" b="b"/>
              <a:pathLst>
                <a:path w="4816592" h="57707">
                  <a:moveTo>
                    <a:pt x="0" y="0"/>
                  </a:moveTo>
                  <a:lnTo>
                    <a:pt x="4816592" y="0"/>
                  </a:lnTo>
                  <a:lnTo>
                    <a:pt x="4816592" y="57707"/>
                  </a:lnTo>
                  <a:lnTo>
                    <a:pt x="0" y="57707"/>
                  </a:lnTo>
                  <a:close/>
                </a:path>
              </a:pathLst>
            </a:custGeom>
            <a:solidFill>
              <a:srgbClr val="B63E97"/>
            </a:solidFill>
          </p:spPr>
          <p:txBody>
            <a:bodyPr/>
            <a:lstStyle/>
            <a:p>
              <a:endParaRPr lang="en-GB" sz="1200"/>
            </a:p>
          </p:txBody>
        </p:sp>
        <p:sp>
          <p:nvSpPr>
            <p:cNvPr id="13" name="TextBox 13">
              <a:extLst>
                <a:ext uri="{FF2B5EF4-FFF2-40B4-BE49-F238E27FC236}">
                  <a16:creationId xmlns:a16="http://schemas.microsoft.com/office/drawing/2014/main" id="{5C7651A5-7F43-0440-CCD7-E7686D9739D2}"/>
                </a:ext>
              </a:extLst>
            </p:cNvPr>
            <p:cNvSpPr txBox="1"/>
            <p:nvPr/>
          </p:nvSpPr>
          <p:spPr>
            <a:xfrm>
              <a:off x="0" y="-66675"/>
              <a:ext cx="4816593" cy="124382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2000"/>
                </a:lnSpc>
              </a:pPr>
              <a:endParaRPr sz="1200"/>
            </a:p>
          </p:txBody>
        </p:sp>
      </p:grpSp>
      <p:pic>
        <p:nvPicPr>
          <p:cNvPr id="9" name="Picture 8">
            <a:extLst>
              <a:ext uri="{FF2B5EF4-FFF2-40B4-BE49-F238E27FC236}">
                <a16:creationId xmlns:a16="http://schemas.microsoft.com/office/drawing/2014/main" id="{79E54C13-C5BD-C671-F033-209EA9B618A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3021" y="2243443"/>
            <a:ext cx="9210932" cy="4078335"/>
          </a:xfrm>
          <a:prstGeom prst="rect">
            <a:avLst/>
          </a:prstGeom>
        </p:spPr>
      </p:pic>
      <p:pic>
        <p:nvPicPr>
          <p:cNvPr id="14" name="Picture 13" descr="Companion visual for trusted structured reusable information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109569" y="2273916"/>
            <a:ext cx="2788920" cy="19253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5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0887"/>
    </mc:Choice>
    <mc:Fallback>
      <p:transition spd="slow" advTm="50887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3AD8D6FF6E52442B2C7B886BD494174" ma:contentTypeVersion="18" ma:contentTypeDescription="Create a new document." ma:contentTypeScope="" ma:versionID="373e63249cd5c039379a576f3425038b">
  <xsd:schema xmlns:xsd="http://www.w3.org/2001/XMLSchema" xmlns:xs="http://www.w3.org/2001/XMLSchema" xmlns:p="http://schemas.microsoft.com/office/2006/metadata/properties" xmlns:ns2="f9dc315a-b222-494f-8213-4a30a094628d" xmlns:ns3="fe220344-25f7-4f72-a6e0-e8cfadd70810" targetNamespace="http://schemas.microsoft.com/office/2006/metadata/properties" ma:root="true" ma:fieldsID="a2461d758cb7f4101b1ab38fce702376" ns2:_="" ns3:_="">
    <xsd:import namespace="f9dc315a-b222-494f-8213-4a30a094628d"/>
    <xsd:import namespace="fe220344-25f7-4f72-a6e0-e8cfadd7081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lcf76f155ced4ddcb4097134ff3c332f" minOccurs="0"/>
                <xsd:element ref="ns3:TaxCatchAll" minOccurs="0"/>
                <xsd:element ref="ns2:MediaLengthInSeconds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9dc315a-b222-494f-8213-4a30a094628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lcf76f155ced4ddcb4097134ff3c332f" ma:index="21" nillable="true" ma:taxonomy="true" ma:internalName="lcf76f155ced4ddcb4097134ff3c332f" ma:taxonomyFieldName="MediaServiceImageTags" ma:displayName="Image Tags" ma:readOnly="false" ma:fieldId="{5cf76f15-5ced-4ddc-b409-7134ff3c332f}" ma:taxonomyMulti="true" ma:sspId="0cc4f13e-778e-4f23-8979-a2a218d170f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LengthInSeconds" ma:index="23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e220344-25f7-4f72-a6e0-e8cfadd70810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a045ea82-3d6b-4a6b-a202-f354ac8f5bbc}" ma:internalName="TaxCatchAll" ma:showField="CatchAllData" ma:web="fe220344-25f7-4f72-a6e0-e8cfadd7081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f9dc315a-b222-494f-8213-4a30a094628d">
      <Terms xmlns="http://schemas.microsoft.com/office/infopath/2007/PartnerControls"/>
    </lcf76f155ced4ddcb4097134ff3c332f>
    <TaxCatchAll xmlns="fe220344-25f7-4f72-a6e0-e8cfadd70810" xsi:nil="true"/>
  </documentManagement>
</p:properties>
</file>

<file path=customXml/itemProps1.xml><?xml version="1.0" encoding="utf-8"?>
<ds:datastoreItem xmlns:ds="http://schemas.openxmlformats.org/officeDocument/2006/customXml" ds:itemID="{89E036CE-8548-4F1B-AEB9-C7661711EE09}"/>
</file>

<file path=customXml/itemProps2.xml><?xml version="1.0" encoding="utf-8"?>
<ds:datastoreItem xmlns:ds="http://schemas.openxmlformats.org/officeDocument/2006/customXml" ds:itemID="{717B26CE-FB46-41A5-A5C6-5A024BE87ABB}"/>
</file>

<file path=customXml/itemProps3.xml><?xml version="1.0" encoding="utf-8"?>
<ds:datastoreItem xmlns:ds="http://schemas.openxmlformats.org/officeDocument/2006/customXml" ds:itemID="{DFC35541-045D-4426-B269-5A05B4CBFFCE}"/>
</file>

<file path=docProps/app.xml><?xml version="1.0" encoding="utf-8"?>
<Properties xmlns="http://schemas.openxmlformats.org/officeDocument/2006/extended-properties" xmlns:vt="http://schemas.openxmlformats.org/officeDocument/2006/docPropsVTypes">
  <TotalTime>10163</TotalTime>
  <Words>1550</Words>
  <Application>Microsoft Office PowerPoint</Application>
  <PresentationFormat>Widescreen</PresentationFormat>
  <Paragraphs>147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Aptos</vt:lpstr>
      <vt:lpstr>Aptos Display</vt:lpstr>
      <vt:lpstr>Arial</vt:lpstr>
      <vt:lpstr>Museo 300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Patricia Massey</dc:creator>
  <cp:lastModifiedBy>Patricia Massey</cp:lastModifiedBy>
  <cp:revision>2</cp:revision>
  <dcterms:created xsi:type="dcterms:W3CDTF">2026-06-17T10:47:20Z</dcterms:created>
  <dcterms:modified xsi:type="dcterms:W3CDTF">2026-06-24T12:51:05Z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0x010100A3AD8D6FF6E52442B2C7B886BD494174</vt:lpwstr>
  </property>
  <property fmtid="{D5CDD505-2E9C-101B-9397-08002B2CF9AE}" pid="3" name="MediaServiceImageTags">
    <vt:lpwstr/>
  </property>
</Properties>
</file>